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OCTUBRE%2031%20DE%202022%20PRESPTO\GRAFICA%20CONSOLIDADO%20SECCION%203501-01%20MINCOMERCIO%20OCTUBRE%2031%20DE%202022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OCTUBRE%2031%20DE%202022%20PRESPTO\GRAFICA%20CONSOLIDADO%20SECCION%203501-01%20MINCOMERCIO%20OCTUBRE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2\PAGINA%20WEB%202022\OCTUBRE%2031%20DE%202022%20PRESPTO\GRAFICA%20CONSOLIDADO%20SECCION%203501-01%20MINCOMERCIO%20OCTUBRE%2031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2\PAGINA%20WEB%202022\OCTUBRE%2031%20DE%202022%20PRESPTO\GRAFICA%20CONSOLIDADO%20SECCION%203501-01%20MINCOMERCIO%20OCTUBRE%2031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&#209;O%202022\PAGINA%20WEB%202022\OCTUBRE%2031%20DE%202022%20PRESPTO\GRAFICA%20CONSOLIDADO%20SECCION%203501-01%20MINCOMERCIO%20OCTUBRE%2031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502601936242208"/>
        </c:manualLayout>
      </c:layout>
      <c:pie3DChart>
        <c:varyColors val="1"/>
        <c:ser>
          <c:idx val="0"/>
          <c:order val="0"/>
          <c:tx>
            <c:strRef>
              <c:f>TOTAL!$K$44</c:f>
              <c:strCache>
                <c:ptCount val="1"/>
                <c:pt idx="0">
                  <c:v>TOTAL PRESUPUESTO (A+B+C)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9.6395797419850091E-2"/>
                  <c:y val="9.65295535665925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EE2A8C4-750C-482C-92D8-32755BA8D754}" type="CATEGORYNAME">
                      <a:rPr lang="en-US" sz="80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endParaRPr lang="en-US" sz="800" baseline="0" smtClean="0">
                      <a:solidFill>
                        <a:schemeClr val="bg2">
                          <a:lumMod val="1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fld id="{E6B26787-9095-41F0-9FFB-7920448AF172}" type="VALUE">
                      <a:rPr lang="en-US" sz="800" baseline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87289889345292"/>
                      <c:h val="9.512082628154455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6118628692868553E-2"/>
                  <c:y val="8.424924069742498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04206601327806E-2"/>
                      <c:h val="7.634829445931619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3050037149328908"/>
                  <c:y val="-0.2276309067703615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06708201307397"/>
                      <c:h val="0.12239344292805303"/>
                    </c:manualLayout>
                  </c15:layout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82103358735415"/>
                      <c:h val="0.12483294627533124"/>
                    </c:manualLayout>
                  </c15:layout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8422087596156"/>
                      <c:h val="9.149974815182089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685945895544258E-2"/>
                  <c:y val="8.590277729725266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733688234241611E-2"/>
                      <c:h val="0.1066512018443256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3.3547197178732821E-2"/>
                  <c:y val="1.65593458580578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EACC187-173D-4081-B2FE-87A0305F46BA}" type="CATEGORYNAME">
                      <a:rPr lang="en-US" sz="8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9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; </a:t>
                    </a:r>
                    <a:fld id="{15E0358B-A2F5-4D17-9A05-0BB1D504BE10}" type="VALUE">
                      <a:rPr lang="en-US" sz="8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9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800" baseline="0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381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280059592323"/>
                      <c:h val="0.11118136719559953"/>
                    </c:manualLayout>
                  </c15:layout>
                  <c15:dlblFieldTable/>
                  <c15:showDataLabelsRange val="0"/>
                </c:ext>
              </c:extLst>
            </c:dLbl>
            <c:spPr>
              <a:ln w="38100">
                <a:solidFill>
                  <a:schemeClr val="accent4">
                    <a:lumMod val="50000"/>
                  </a:schemeClr>
                </a:solidFill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TOTAL!$L$43:$R$43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VIG.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TOTAL!$L$44:$R$44</c:f>
              <c:numCache>
                <c:formatCode>#,##0.00</c:formatCode>
                <c:ptCount val="7"/>
                <c:pt idx="0">
                  <c:v>682183.659904</c:v>
                </c:pt>
                <c:pt idx="1">
                  <c:v>241.37700000000001</c:v>
                </c:pt>
                <c:pt idx="2">
                  <c:v>681942.28290400002</c:v>
                </c:pt>
                <c:pt idx="3">
                  <c:v>633422.25433326</c:v>
                </c:pt>
                <c:pt idx="4">
                  <c:v>412067.73359297001</c:v>
                </c:pt>
                <c:pt idx="5">
                  <c:v>406754.62159057002</c:v>
                </c:pt>
                <c:pt idx="6">
                  <c:v>48520.028570739989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lumMod val="85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75378860003806"/>
          <c:y val="0.25739297705971664"/>
          <c:w val="0.66511262194643872"/>
          <c:h val="0.71428320545695689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INVERSION </a:t>
            </a:r>
          </a:p>
        </c:rich>
      </c:tx>
      <c:layout>
        <c:manualLayout>
          <c:xMode val="edge"/>
          <c:yMode val="edge"/>
          <c:x val="0.1968895291759962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TOTAL!$K$17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-7.0725698009735348E-3"/>
                  <c:y val="-6.110544562589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VIG.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TOTAL!$L$17:$R$17</c:f>
              <c:numCache>
                <c:formatCode>#,##0.00</c:formatCode>
                <c:ptCount val="7"/>
                <c:pt idx="0">
                  <c:v>386141.39</c:v>
                </c:pt>
                <c:pt idx="1">
                  <c:v>241.37700000000001</c:v>
                </c:pt>
                <c:pt idx="2">
                  <c:v>385900.01299999998</c:v>
                </c:pt>
                <c:pt idx="3">
                  <c:v>363791.15750219993</c:v>
                </c:pt>
                <c:pt idx="4">
                  <c:v>324671.55085393001</c:v>
                </c:pt>
                <c:pt idx="5">
                  <c:v>324454.56609753001</c:v>
                </c:pt>
                <c:pt idx="6">
                  <c:v>22108.85549780005</c:v>
                </c:pt>
              </c:numCache>
            </c:numRef>
          </c:val>
        </c:ser>
        <c:ser>
          <c:idx val="1"/>
          <c:order val="1"/>
          <c:tx>
            <c:strRef>
              <c:f>TOTAL!$K$18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290279203893724E-3"/>
                  <c:y val="-4.888435650071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829084219422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145139601946862E-3"/>
                  <c:y val="-4.582908421942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VIG.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TOTAL!$L$18:$R$18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TOTAL!$K$19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VIG.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TOTAL!$L$19:$R$19</c:f>
              <c:numCache>
                <c:formatCode>#,##0.00</c:formatCode>
                <c:ptCount val="7"/>
                <c:pt idx="0">
                  <c:v>295472.80790399999</c:v>
                </c:pt>
                <c:pt idx="1">
                  <c:v>0</c:v>
                </c:pt>
                <c:pt idx="2">
                  <c:v>295472.80790399999</c:v>
                </c:pt>
                <c:pt idx="3">
                  <c:v>269631.09683106001</c:v>
                </c:pt>
                <c:pt idx="4">
                  <c:v>87396.182739040029</c:v>
                </c:pt>
                <c:pt idx="5">
                  <c:v>82300.05549304001</c:v>
                </c:pt>
                <c:pt idx="6">
                  <c:v>25841.711072939972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6976768"/>
        <c:axId val="-66976224"/>
        <c:axId val="0"/>
      </c:bar3DChart>
      <c:catAx>
        <c:axId val="-669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6976224"/>
        <c:crosses val="autoZero"/>
        <c:auto val="1"/>
        <c:lblAlgn val="ctr"/>
        <c:lblOffset val="100"/>
        <c:noMultiLvlLbl val="0"/>
      </c:catAx>
      <c:valAx>
        <c:axId val="-669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69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'!$I$16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'!$J$15:$N$15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'!$J$16:$N$16</c:f>
              <c:numCache>
                <c:formatCode>#,##0.00</c:formatCode>
                <c:ptCount val="5"/>
                <c:pt idx="0">
                  <c:v>370048.62800000003</c:v>
                </c:pt>
                <c:pt idx="1">
                  <c:v>351609.53214362002</c:v>
                </c:pt>
                <c:pt idx="2">
                  <c:v>312881.74385914003</c:v>
                </c:pt>
                <c:pt idx="3">
                  <c:v>312691.63795573998</c:v>
                </c:pt>
                <c:pt idx="4">
                  <c:v>18439.095856380005</c:v>
                </c:pt>
              </c:numCache>
            </c:numRef>
          </c:val>
        </c:ser>
        <c:ser>
          <c:idx val="1"/>
          <c:order val="1"/>
          <c:tx>
            <c:strRef>
              <c:f>'GESTION '!$I$17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'!$J$15:$N$15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'!$J$17:$N$17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'GESTION '!$I$18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'!$J$15:$N$15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'!$J$18:$N$18</c:f>
              <c:numCache>
                <c:formatCode>#,##0.00</c:formatCode>
                <c:ptCount val="5"/>
                <c:pt idx="0">
                  <c:v>285694.02807399997</c:v>
                </c:pt>
                <c:pt idx="1">
                  <c:v>261202.86105477001</c:v>
                </c:pt>
                <c:pt idx="2">
                  <c:v>82047.206313880015</c:v>
                </c:pt>
                <c:pt idx="3">
                  <c:v>76955.244429880011</c:v>
                </c:pt>
                <c:pt idx="4">
                  <c:v>24491.167019229979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6975136"/>
        <c:axId val="-66974592"/>
        <c:axId val="0"/>
      </c:bar3DChart>
      <c:catAx>
        <c:axId val="-669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6974592"/>
        <c:crosses val="autoZero"/>
        <c:auto val="1"/>
        <c:lblAlgn val="ctr"/>
        <c:lblOffset val="100"/>
        <c:noMultiLvlLbl val="0"/>
      </c:catAx>
      <c:valAx>
        <c:axId val="-6697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69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chemeClr val="accent4">
          <a:lumMod val="5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743401099898056E-2"/>
          <c:y val="1.7358968182234452E-2"/>
          <c:w val="0.93325659890010193"/>
          <c:h val="0.854480806214637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DCE!$K$15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DCE!$L$15:$R$15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241.37700000000001</c:v>
                </c:pt>
                <c:pt idx="2">
                  <c:v>15851.385</c:v>
                </c:pt>
                <c:pt idx="3">
                  <c:v>12181.62535858</c:v>
                </c:pt>
                <c:pt idx="4">
                  <c:v>11789.80699479</c:v>
                </c:pt>
                <c:pt idx="5">
                  <c:v>11762.92814179</c:v>
                </c:pt>
                <c:pt idx="6">
                  <c:v>3669.7596414200002</c:v>
                </c:pt>
              </c:numCache>
            </c:numRef>
          </c:val>
        </c:ser>
        <c:ser>
          <c:idx val="1"/>
          <c:order val="1"/>
          <c:tx>
            <c:strRef>
              <c:f>DCE!$K$16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DCE!$L$16:$R$16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8428.2357762899992</c:v>
                </c:pt>
                <c:pt idx="4">
                  <c:v>5348.97642516</c:v>
                </c:pt>
                <c:pt idx="5">
                  <c:v>5344.8110631600002</c:v>
                </c:pt>
                <c:pt idx="6">
                  <c:v>1350.5440537100001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12053216"/>
        <c:axId val="-1941061840"/>
        <c:axId val="0"/>
      </c:bar3DChart>
      <c:catAx>
        <c:axId val="-1120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41061840"/>
        <c:crosses val="autoZero"/>
        <c:auto val="1"/>
        <c:lblAlgn val="ctr"/>
        <c:lblOffset val="100"/>
        <c:noMultiLvlLbl val="0"/>
      </c:catAx>
      <c:valAx>
        <c:axId val="-194106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205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chemeClr val="accent2">
          <a:lumMod val="5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'INVERSION '!$M$9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cat>
            <c:strRef>
              <c:f>'INVERSION '!$N$8:$T$8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'!$N$9:$T$9</c:f>
              <c:numCache>
                <c:formatCode>#,##0.00</c:formatCode>
                <c:ptCount val="7"/>
                <c:pt idx="0">
                  <c:v>52075.990830000002</c:v>
                </c:pt>
                <c:pt idx="1">
                  <c:v>51736.311043380003</c:v>
                </c:pt>
                <c:pt idx="2">
                  <c:v>339.67978662000002</c:v>
                </c:pt>
                <c:pt idx="3">
                  <c:v>50240.982766010005</c:v>
                </c:pt>
                <c:pt idx="4">
                  <c:v>25513.84081655</c:v>
                </c:pt>
                <c:pt idx="5">
                  <c:v>20487.233983549999</c:v>
                </c:pt>
                <c:pt idx="6">
                  <c:v>1835.0080639899979</c:v>
                </c:pt>
              </c:numCache>
            </c:numRef>
          </c:val>
        </c:ser>
        <c:ser>
          <c:idx val="1"/>
          <c:order val="1"/>
          <c:tx>
            <c:strRef>
              <c:f>'INVERSION '!$M$10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cat>
            <c:strRef>
              <c:f>'INVERSION '!$N$8:$T$8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'!$N$10:$T$10</c:f>
              <c:numCache>
                <c:formatCode>#,##0.00</c:formatCode>
                <c:ptCount val="7"/>
                <c:pt idx="0">
                  <c:v>116432.83984299999</c:v>
                </c:pt>
                <c:pt idx="1">
                  <c:v>106218.32293867999</c:v>
                </c:pt>
                <c:pt idx="2">
                  <c:v>10214.516904319999</c:v>
                </c:pt>
                <c:pt idx="3">
                  <c:v>98663.299664849997</c:v>
                </c:pt>
                <c:pt idx="4">
                  <c:v>43171.559725729996</c:v>
                </c:pt>
                <c:pt idx="5">
                  <c:v>43116.789638729999</c:v>
                </c:pt>
                <c:pt idx="6">
                  <c:v>17769.540178150008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1067280"/>
        <c:axId val="-1941068368"/>
      </c:barChart>
      <c:lineChart>
        <c:grouping val="standard"/>
        <c:varyColors val="0"/>
        <c:ser>
          <c:idx val="2"/>
          <c:order val="2"/>
          <c:tx>
            <c:strRef>
              <c:f>'INVERSION '!$M$11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'INVERSION '!$N$8:$T$8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'!$N$11:$T$11</c:f>
              <c:numCache>
                <c:formatCode>#,##0.00</c:formatCode>
                <c:ptCount val="7"/>
                <c:pt idx="0">
                  <c:v>5000</c:v>
                </c:pt>
                <c:pt idx="1">
                  <c:v>4474.7025716799999</c:v>
                </c:pt>
                <c:pt idx="2">
                  <c:v>525.29742831999999</c:v>
                </c:pt>
                <c:pt idx="3">
                  <c:v>3173.1853193199995</c:v>
                </c:pt>
                <c:pt idx="4">
                  <c:v>1890.4914233200002</c:v>
                </c:pt>
                <c:pt idx="5">
                  <c:v>1883.4748113200001</c:v>
                </c:pt>
                <c:pt idx="6">
                  <c:v>1826.8146806800003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'INVERSION '!$M$12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'INVERSION '!$N$8:$T$8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'!$N$12:$T$12</c:f>
              <c:numCache>
                <c:formatCode>#,##0.00</c:formatCode>
                <c:ptCount val="7"/>
                <c:pt idx="0">
                  <c:v>121963.977231</c:v>
                </c:pt>
                <c:pt idx="1">
                  <c:v>121287.48162388</c:v>
                </c:pt>
                <c:pt idx="2">
                  <c:v>676.49560712000005</c:v>
                </c:pt>
                <c:pt idx="3">
                  <c:v>117553.62908088001</c:v>
                </c:pt>
                <c:pt idx="4">
                  <c:v>16820.29077344</c:v>
                </c:pt>
                <c:pt idx="5">
                  <c:v>16812.557059440001</c:v>
                </c:pt>
                <c:pt idx="6">
                  <c:v>4410.3481501199949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1067280"/>
        <c:axId val="-1941068368"/>
      </c:lineChart>
      <c:catAx>
        <c:axId val="-194106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41068368"/>
        <c:crosses val="autoZero"/>
        <c:auto val="1"/>
        <c:lblAlgn val="ctr"/>
        <c:lblOffset val="100"/>
        <c:noMultiLvlLbl val="0"/>
      </c:catAx>
      <c:valAx>
        <c:axId val="-194106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41067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A-FUNCIONAMIENTO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10/11/2022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OCTUBRE 31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 92,89%               -        OBLIGADO   60,43%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457060" cy="61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OCTUBRE 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55789"/>
              </p:ext>
            </p:extLst>
          </p:nvPr>
        </p:nvGraphicFramePr>
        <p:xfrm>
          <a:off x="4787900" y="0"/>
          <a:ext cx="43561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351873"/>
              </p:ext>
            </p:extLst>
          </p:nvPr>
        </p:nvGraphicFramePr>
        <p:xfrm>
          <a:off x="4612273" y="75678"/>
          <a:ext cx="4531726" cy="40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933104"/>
              </p:ext>
            </p:extLst>
          </p:nvPr>
        </p:nvGraphicFramePr>
        <p:xfrm>
          <a:off x="-1" y="0"/>
          <a:ext cx="91440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OCTUBRE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669562"/>
              </p:ext>
            </p:extLst>
          </p:nvPr>
        </p:nvGraphicFramePr>
        <p:xfrm>
          <a:off x="1" y="0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OCTUBRE 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702177"/>
              </p:ext>
            </p:extLst>
          </p:nvPr>
        </p:nvGraphicFramePr>
        <p:xfrm>
          <a:off x="0" y="0"/>
          <a:ext cx="9144000" cy="396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DE OCTUBRE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976650"/>
              </p:ext>
            </p:extLst>
          </p:nvPr>
        </p:nvGraphicFramePr>
        <p:xfrm>
          <a:off x="13397" y="0"/>
          <a:ext cx="9130603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4191018"/>
            <a:ext cx="9143999" cy="606907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MINCIT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31 DE OCTUBRE DE 2022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APROPIACION INICIAL $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645.244,06 – 241,38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Bloqueo provisión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DCE+ 2.018,99 Bonos+ 34.920,60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</a:t>
            </a:r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Verde Inc. y Comp = $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681.942,28</a:t>
            </a:r>
            <a:endParaRPr lang="es-CO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02934"/>
              </p:ext>
            </p:extLst>
          </p:nvPr>
        </p:nvGraphicFramePr>
        <p:xfrm>
          <a:off x="3006435" y="68753"/>
          <a:ext cx="3096491" cy="387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347020"/>
              </p:ext>
            </p:extLst>
          </p:nvPr>
        </p:nvGraphicFramePr>
        <p:xfrm>
          <a:off x="-17320" y="-110161"/>
          <a:ext cx="9143999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547652"/>
              </p:ext>
            </p:extLst>
          </p:nvPr>
        </p:nvGraphicFramePr>
        <p:xfrm>
          <a:off x="0" y="0"/>
          <a:ext cx="9126679" cy="419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7849</TotalTime>
  <Words>153</Words>
  <Application>Microsoft Office PowerPoint</Application>
  <PresentationFormat>Presentación en pantalla (16:9)</PresentationFormat>
  <Paragraphs>20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 Light</vt:lpstr>
      <vt:lpstr>Calibri</vt:lpstr>
      <vt:lpstr>Montserrat</vt:lpstr>
      <vt:lpstr>Arial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 OCTUBRE 31 DE 2022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994</cp:revision>
  <cp:lastPrinted>2022-10-07T18:03:32Z</cp:lastPrinted>
  <dcterms:modified xsi:type="dcterms:W3CDTF">2022-11-10T16:47:27Z</dcterms:modified>
</cp:coreProperties>
</file>