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3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4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07" r:id="rId1"/>
    <p:sldMasterId id="2147483721" r:id="rId2"/>
  </p:sldMasterIdLst>
  <p:notesMasterIdLst>
    <p:notesMasterId r:id="rId9"/>
  </p:notesMasterIdLst>
  <p:sldIdLst>
    <p:sldId id="336" r:id="rId3"/>
    <p:sldId id="328" r:id="rId4"/>
    <p:sldId id="329" r:id="rId5"/>
    <p:sldId id="331" r:id="rId6"/>
    <p:sldId id="333" r:id="rId7"/>
    <p:sldId id="339" r:id="rId8"/>
  </p:sldIdLst>
  <p:sldSz cx="9144000" cy="5143500" type="screen16x9"/>
  <p:notesSz cx="7010400" cy="9296400"/>
  <p:embeddedFontLst>
    <p:embeddedFont>
      <p:font typeface="Calibri Light" panose="020F0302020204030204" pitchFamily="34" charset="0"/>
      <p:regular r:id="rId10"/>
      <p:italic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Montserrat" panose="020B0604020202020204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9933"/>
    <a:srgbClr val="A50021"/>
    <a:srgbClr val="008000"/>
    <a:srgbClr val="9999FF"/>
    <a:srgbClr val="9966FF"/>
    <a:srgbClr val="FF00FF"/>
    <a:srgbClr val="CCFF33"/>
    <a:srgbClr val="33CC33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12" autoAdjust="0"/>
    <p:restoredTop sz="94249" autoAdjust="0"/>
  </p:normalViewPr>
  <p:slideViewPr>
    <p:cSldViewPr snapToGrid="0" snapToObjects="1" showGuides="1">
      <p:cViewPr varScale="1">
        <p:scale>
          <a:sx n="154" d="100"/>
          <a:sy n="154" d="100"/>
        </p:scale>
        <p:origin x="600" y="126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7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2.fntdata"/><Relationship Id="rId5" Type="http://schemas.openxmlformats.org/officeDocument/2006/relationships/slide" Target="slides/slide3.xml"/><Relationship Id="rId15" Type="http://schemas.openxmlformats.org/officeDocument/2006/relationships/font" Target="fonts/font6.fntdata"/><Relationship Id="rId23" Type="http://schemas.openxmlformats.org/officeDocument/2006/relationships/tableStyles" Target="tableStyle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PAGINA%20WEB%20ENERO%202022\GRAFICA%20%20SECCION%203501-01%20ENERO%2031%20DE%202022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SEPTIEMBRE%2030%20DE%202022%20PAG.WEB\PRESPTO\GRAFICA%20CONSOLIDADO%20SECCION%203501-01%20SEPTIEMBRE%2030%20DE%202022%20CIERRE.xls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OCTUBRE%2031%20DE%202022%20PRESPTO\GRAFICA%20CONSOLIDADO%20SECCION%203501-01%20MINCOMERCIO%20OCTUBRE%2031%20DE%202022.xls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F:\BACKUP%20AGOSTO%2005%20DE%202022\A&#209;O%202022\PAGINA%20WEB%202022\JULIO%2031%20DE%202022%20PAGINA%20WEB\GRAFICA%20CONSOLIDADO%20SECCION%203501-01%20JULIO%2031%20DE%202022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AGOSTO%2031%20DE%202022%20PRESPTO\GRAFICA%20CONSOLIDADO%20SECCION%203501-01%20AGTO%2031%20DE%202022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SEPTIEMBRE%2030%20DE%202022%20PAG.WEB\PRESPTO\GRAFICA%20CONSOLIDADO%20SECCION%203501-01%20SEPTIEMBRE%2030%20DE%202022%20CIERRE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OCTUBRE%2031%20DE%202022%20PRESPTO\GRAFICA%20CONSOLIDADO%20SECCION%203501-01%20MINCOMERCIO%20OCTUBRE%2031%20DE%202022.xls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A&#209;O%202022\PAGINA%20WEB%202022\OCTUBRE%2031%20DE%202022%20PRESPTO\GRAFICA%20CONSOLIDADO%20SECCION%203501-01%20MINCOMERCIO%20OCTUBRE%2031%20DE%202022.xls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A&#209;O%202022\PAGINA%20WEB%202022\OCTUBRE%2031%20DE%202022%20PRESPTO\GRAFICA%20CONSOLIDADO%20SECCION%203501-01%20MINCOMERCIO%20OCTUBRE%2031%20DE%202022.xls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D:\A&#209;O%202022\PAGINA%20WEB%202022\OCTUBRE%2031%20DE%202022%20PRESPTO\GRAFICA%20CONSOLIDADO%20SECCION%203501-01%20MINCOMERCIO%20OCTUBRE%2031%20DE%202022.xls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F:\BACKUP%20AGOSTO%2005%20DE%202022\A&#209;O%202022\PAGINA%20WEB%202022\JULIO%2031%20DE%202022%20PAGINA%20WEB\GRAFICA%20CONSOLIDADO%20SECCION%203501-01%20JULIO%2031%20DE%202022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9785210234160658"/>
          <c:w val="0.98067680714180083"/>
          <c:h val="0.8000995342308429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>
          <a:latin typeface="Arial" panose="020B0604020202020204" pitchFamily="34" charset="0"/>
          <a:cs typeface="Arial" panose="020B0604020202020204" pitchFamily="34" charset="0"/>
        </a:defRPr>
      </a:pPr>
      <a:endParaRPr lang="es-CO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"/>
          <c:w val="1"/>
          <c:h val="0.99502601936242208"/>
        </c:manualLayout>
      </c:layout>
      <c:pie3DChart>
        <c:varyColors val="1"/>
        <c:ser>
          <c:idx val="0"/>
          <c:order val="0"/>
          <c:tx>
            <c:strRef>
              <c:f>TOTAL!$K$44</c:f>
              <c:strCache>
                <c:ptCount val="1"/>
                <c:pt idx="0">
                  <c:v>TOTAL PRESUPUESTO (A+B+C)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alpha val="90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  <a:effectLst>
                <a:innerShdw blurRad="114300">
                  <a:schemeClr val="accent1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1">
                    <a:lumMod val="75000"/>
                  </a:schemeClr>
                </a:contourClr>
              </a:sp3d>
            </c:spPr>
          </c:dPt>
          <c:dPt>
            <c:idx val="1"/>
            <c:bubble3D val="0"/>
            <c:spPr>
              <a:solidFill>
                <a:schemeClr val="accent2">
                  <a:alpha val="90000"/>
                </a:schemeClr>
              </a:solidFill>
              <a:ln w="19050">
                <a:solidFill>
                  <a:schemeClr val="accent2">
                    <a:lumMod val="75000"/>
                  </a:schemeClr>
                </a:solidFill>
              </a:ln>
              <a:effectLst>
                <a:innerShdw blurRad="114300">
                  <a:schemeClr val="accent2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2">
                    <a:lumMod val="75000"/>
                  </a:schemeClr>
                </a:contourClr>
              </a:sp3d>
            </c:spPr>
          </c:dPt>
          <c:dPt>
            <c:idx val="2"/>
            <c:bubble3D val="0"/>
            <c:spPr>
              <a:solidFill>
                <a:schemeClr val="accent3">
                  <a:alpha val="90000"/>
                </a:schemeClr>
              </a:solidFill>
              <a:ln w="19050">
                <a:solidFill>
                  <a:schemeClr val="accent3">
                    <a:lumMod val="75000"/>
                  </a:schemeClr>
                </a:solidFill>
              </a:ln>
              <a:effectLst>
                <a:innerShdw blurRad="114300">
                  <a:schemeClr val="accent3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3">
                    <a:lumMod val="75000"/>
                  </a:schemeClr>
                </a:contourClr>
              </a:sp3d>
            </c:spPr>
          </c:dPt>
          <c:dPt>
            <c:idx val="3"/>
            <c:bubble3D val="0"/>
            <c:spPr>
              <a:solidFill>
                <a:schemeClr val="accent4">
                  <a:alpha val="90000"/>
                </a:schemeClr>
              </a:solidFill>
              <a:ln w="19050">
                <a:solidFill>
                  <a:schemeClr val="accent4">
                    <a:lumMod val="75000"/>
                  </a:schemeClr>
                </a:solidFill>
              </a:ln>
              <a:effectLst>
                <a:innerShdw blurRad="114300">
                  <a:schemeClr val="accent4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4">
                    <a:lumMod val="75000"/>
                  </a:schemeClr>
                </a:contourClr>
              </a:sp3d>
            </c:spPr>
          </c:dPt>
          <c:dPt>
            <c:idx val="4"/>
            <c:bubble3D val="0"/>
            <c:spPr>
              <a:solidFill>
                <a:schemeClr val="accent5">
                  <a:alpha val="90000"/>
                </a:schemeClr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>
                <a:innerShdw blurRad="114300">
                  <a:schemeClr val="accent5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5">
                    <a:lumMod val="75000"/>
                  </a:schemeClr>
                </a:contourClr>
              </a:sp3d>
            </c:spPr>
          </c:dPt>
          <c:dPt>
            <c:idx val="5"/>
            <c:bubble3D val="0"/>
            <c:spPr>
              <a:solidFill>
                <a:schemeClr val="accent6">
                  <a:alpha val="90000"/>
                </a:schemeClr>
              </a:solidFill>
              <a:ln w="19050">
                <a:solidFill>
                  <a:schemeClr val="accent6">
                    <a:lumMod val="75000"/>
                  </a:schemeClr>
                </a:solidFill>
              </a:ln>
              <a:effectLst>
                <a:innerShdw blurRad="114300">
                  <a:schemeClr val="accent6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6">
                    <a:lumMod val="75000"/>
                  </a:schemeClr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  <a:alpha val="90000"/>
                </a:schemeClr>
              </a:solidFill>
              <a:ln w="19050">
                <a:solidFill>
                  <a:schemeClr val="accent1">
                    <a:lumMod val="60000"/>
                    <a:lumMod val="75000"/>
                  </a:schemeClr>
                </a:solidFill>
              </a:ln>
              <a:effectLst>
                <a:innerShdw blurRad="114300">
                  <a:schemeClr val="accent1">
                    <a:lumMod val="60000"/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1">
                    <a:lumMod val="60000"/>
                    <a:lumMod val="75000"/>
                  </a:schemeClr>
                </a:contourClr>
              </a:sp3d>
            </c:spPr>
          </c:dPt>
          <c:dLbls>
            <c:dLbl>
              <c:idx val="0"/>
              <c:layout>
                <c:manualLayout>
                  <c:x val="-9.6395797419850091E-2"/>
                  <c:y val="9.6529553566592555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BEE2A8C4-750C-482C-92D8-32755BA8D754}" type="CATEGORYNAME">
                      <a:rPr lang="en-US" sz="800">
                        <a:solidFill>
                          <a:schemeClr val="bg2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>
                          <a:solidFill>
                            <a:schemeClr val="bg2">
                              <a:lumMod val="10000"/>
                            </a:schemeClr>
                          </a:solidFill>
                        </a:defRPr>
                      </a:pPr>
                      <a:t>[NOMBRE DE CATEGORÍA]</a:t>
                    </a:fld>
                    <a:r>
                      <a:rPr lang="en-US" sz="800" baseline="0">
                        <a:solidFill>
                          <a:schemeClr val="bg2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; </a:t>
                    </a:r>
                    <a:endParaRPr lang="en-US" sz="800" baseline="0" smtClean="0">
                      <a:solidFill>
                        <a:schemeClr val="bg2">
                          <a:lumMod val="1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>
                      <a:defRPr>
                        <a:solidFill>
                          <a:schemeClr val="bg2">
                            <a:lumMod val="10000"/>
                          </a:schemeClr>
                        </a:solidFill>
                      </a:defRPr>
                    </a:pPr>
                    <a:fld id="{E6B26787-9095-41F0-9FFB-7920448AF172}" type="VALUE">
                      <a:rPr lang="en-US" sz="800" baseline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>
                          <a:solidFill>
                            <a:schemeClr val="bg2">
                              <a:lumMod val="10000"/>
                            </a:schemeClr>
                          </a:solidFill>
                        </a:defRPr>
                      </a:pPr>
                      <a:t>[VALOR]</a:t>
                    </a:fld>
                    <a:endParaRPr lang="es-CO"/>
                  </a:p>
                </c:rich>
              </c:tx>
              <c:spPr>
                <a:solidFill>
                  <a:schemeClr val="lt1">
                    <a:alpha val="90000"/>
                  </a:schemeClr>
                </a:solidFill>
                <a:ln w="38100" cap="flat" cmpd="sng" algn="ctr">
                  <a:solidFill>
                    <a:schemeClr val="accent4">
                      <a:lumMod val="50000"/>
                    </a:schemeClr>
                  </a:solidFill>
                  <a:round/>
                </a:ln>
                <a:effectLst>
                  <a:outerShdw blurRad="50800" dist="38100" dir="2700000" algn="tl" rotWithShape="0">
                    <a:schemeClr val="accent1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0" i="0" u="none" strike="noStrike" kern="1200" baseline="0">
                      <a:solidFill>
                        <a:schemeClr val="bg2">
                          <a:lumMod val="10000"/>
                        </a:schemeClr>
                      </a:solidFill>
                      <a:effectLst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887289889345292"/>
                      <c:h val="9.5120826281544557E-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6.6118628692868553E-2"/>
                  <c:y val="8.4249240697424985E-3"/>
                </c:manualLayout>
              </c:layout>
              <c:spPr>
                <a:solidFill>
                  <a:schemeClr val="lt1">
                    <a:alpha val="90000"/>
                  </a:schemeClr>
                </a:solidFill>
                <a:ln w="38100" cap="flat" cmpd="sng" algn="ctr">
                  <a:solidFill>
                    <a:schemeClr val="accent4">
                      <a:lumMod val="50000"/>
                    </a:schemeClr>
                  </a:solidFill>
                  <a:round/>
                </a:ln>
                <a:effectLst>
                  <a:outerShdw blurRad="50800" dist="38100" dir="2700000" algn="tl" rotWithShape="0">
                    <a:schemeClr val="accent2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0" i="0" u="none" strike="noStrike" kern="1200" baseline="0">
                      <a:solidFill>
                        <a:schemeClr val="bg2">
                          <a:lumMod val="10000"/>
                        </a:schemeClr>
                      </a:solidFill>
                      <a:effectLst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6304206601327806E-2"/>
                      <c:h val="7.6348294459316193E-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-0.13050037149328908"/>
                  <c:y val="-0.22763090677036157"/>
                </c:manualLayout>
              </c:layout>
              <c:spPr>
                <a:solidFill>
                  <a:schemeClr val="lt1">
                    <a:alpha val="90000"/>
                  </a:schemeClr>
                </a:solidFill>
                <a:ln w="38100" cap="flat" cmpd="sng" algn="ctr">
                  <a:solidFill>
                    <a:schemeClr val="accent4">
                      <a:lumMod val="50000"/>
                    </a:schemeClr>
                  </a:solidFill>
                  <a:round/>
                </a:ln>
                <a:effectLst>
                  <a:outerShdw blurRad="50800" dist="38100" dir="2700000" algn="tl" rotWithShape="0">
                    <a:schemeClr val="accent3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0" i="0" u="none" strike="noStrike" kern="1200" baseline="0">
                      <a:solidFill>
                        <a:schemeClr val="bg2">
                          <a:lumMod val="10000"/>
                        </a:schemeClr>
                      </a:solidFill>
                      <a:effectLst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606708201307397"/>
                      <c:h val="0.12239344292805303"/>
                    </c:manualLayout>
                  </c15:layout>
                </c:ext>
              </c:extLst>
            </c:dLbl>
            <c:dLbl>
              <c:idx val="3"/>
              <c:spPr>
                <a:solidFill>
                  <a:schemeClr val="lt1">
                    <a:alpha val="90000"/>
                  </a:schemeClr>
                </a:solidFill>
                <a:ln w="38100" cap="flat" cmpd="sng" algn="ctr">
                  <a:solidFill>
                    <a:schemeClr val="accent4">
                      <a:lumMod val="50000"/>
                    </a:schemeClr>
                  </a:solidFill>
                  <a:round/>
                </a:ln>
                <a:effectLst>
                  <a:outerShdw blurRad="50800" dist="38100" dir="2700000" algn="tl" rotWithShape="0">
                    <a:schemeClr val="accent4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0" i="0" u="none" strike="noStrike" kern="1200" baseline="0">
                      <a:solidFill>
                        <a:schemeClr val="bg2">
                          <a:lumMod val="10000"/>
                        </a:schemeClr>
                      </a:solidFill>
                      <a:effectLst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082103358735415"/>
                      <c:h val="0.12483294627533124"/>
                    </c:manualLayout>
                  </c15:layout>
                </c:ext>
              </c:extLst>
            </c:dLbl>
            <c:dLbl>
              <c:idx val="4"/>
              <c:spPr>
                <a:solidFill>
                  <a:schemeClr val="lt1">
                    <a:alpha val="90000"/>
                  </a:schemeClr>
                </a:solidFill>
                <a:ln w="38100" cap="flat" cmpd="sng" algn="ctr">
                  <a:solidFill>
                    <a:schemeClr val="accent4">
                      <a:lumMod val="50000"/>
                    </a:schemeClr>
                  </a:solidFill>
                  <a:round/>
                </a:ln>
                <a:effectLst>
                  <a:outerShdw blurRad="50800" dist="38100" dir="2700000" algn="tl" rotWithShape="0">
                    <a:schemeClr val="accent5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0" i="0" u="none" strike="noStrike" kern="1200" baseline="0">
                      <a:solidFill>
                        <a:schemeClr val="bg2">
                          <a:lumMod val="10000"/>
                        </a:schemeClr>
                      </a:solidFill>
                      <a:effectLst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898422087596156"/>
                      <c:h val="9.1499748151820895E-2"/>
                    </c:manualLayout>
                  </c15:layout>
                </c:ext>
              </c:extLst>
            </c:dLbl>
            <c:dLbl>
              <c:idx val="5"/>
              <c:layout>
                <c:manualLayout>
                  <c:x val="4.8685945895544258E-2"/>
                  <c:y val="8.5902777297252667E-2"/>
                </c:manualLayout>
              </c:layout>
              <c:spPr>
                <a:solidFill>
                  <a:schemeClr val="lt1">
                    <a:alpha val="90000"/>
                  </a:schemeClr>
                </a:solidFill>
                <a:ln w="38100" cap="flat" cmpd="sng" algn="ctr">
                  <a:solidFill>
                    <a:schemeClr val="accent4">
                      <a:lumMod val="50000"/>
                    </a:schemeClr>
                  </a:solidFill>
                  <a:round/>
                </a:ln>
                <a:effectLst>
                  <a:outerShdw blurRad="50800" dist="38100" dir="2700000" algn="tl" rotWithShape="0">
                    <a:schemeClr val="accent6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0" i="0" u="none" strike="noStrike" kern="1200" baseline="0">
                      <a:solidFill>
                        <a:schemeClr val="bg2">
                          <a:lumMod val="10000"/>
                        </a:schemeClr>
                      </a:solidFill>
                      <a:effectLst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7733688234241611E-2"/>
                      <c:h val="0.10665120184432561"/>
                    </c:manualLayout>
                  </c15:layout>
                </c:ext>
              </c:extLst>
            </c:dLbl>
            <c:dLbl>
              <c:idx val="6"/>
              <c:layout>
                <c:manualLayout>
                  <c:x val="3.3547197178732821E-2"/>
                  <c:y val="1.6559345858057833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CEACC187-173D-4081-B2FE-87A0305F46BA}" type="CATEGORYNAME">
                      <a:rPr lang="en-US" sz="800">
                        <a:solidFill>
                          <a:schemeClr val="bg2">
                            <a:lumMod val="10000"/>
                          </a:schemeClr>
                        </a:solidFill>
                      </a:rPr>
                      <a:pPr>
                        <a:defRPr sz="900">
                          <a:solidFill>
                            <a:schemeClr val="bg2">
                              <a:lumMod val="10000"/>
                            </a:schemeClr>
                          </a:solidFill>
                        </a:defRPr>
                      </a:pPr>
                      <a:t>[NOMBRE DE CATEGORÍA]</a:t>
                    </a:fld>
                    <a:r>
                      <a:rPr lang="en-US" sz="800" baseline="0" dirty="0">
                        <a:solidFill>
                          <a:schemeClr val="bg2">
                            <a:lumMod val="10000"/>
                          </a:schemeClr>
                        </a:solidFill>
                      </a:rPr>
                      <a:t>; </a:t>
                    </a:r>
                    <a:fld id="{15E0358B-A2F5-4D17-9A05-0BB1D504BE10}" type="VALUE">
                      <a:rPr lang="en-US" sz="800" baseline="0">
                        <a:solidFill>
                          <a:schemeClr val="bg2">
                            <a:lumMod val="10000"/>
                          </a:schemeClr>
                        </a:solidFill>
                      </a:rPr>
                      <a:pPr>
                        <a:defRPr sz="900">
                          <a:solidFill>
                            <a:schemeClr val="bg2">
                              <a:lumMod val="10000"/>
                            </a:schemeClr>
                          </a:solidFill>
                        </a:defRPr>
                      </a:pPr>
                      <a:t>[VALOR]</a:t>
                    </a:fld>
                    <a:endParaRPr lang="en-US" sz="800" baseline="0" dirty="0">
                      <a:solidFill>
                        <a:schemeClr val="bg2">
                          <a:lumMod val="10000"/>
                        </a:schemeClr>
                      </a:solidFill>
                    </a:endParaRPr>
                  </a:p>
                </c:rich>
              </c:tx>
              <c:spPr>
                <a:solidFill>
                  <a:schemeClr val="lt1">
                    <a:alpha val="90000"/>
                  </a:schemeClr>
                </a:solidFill>
                <a:ln w="38100" cap="flat" cmpd="sng" algn="ctr">
                  <a:solidFill>
                    <a:schemeClr val="accent4">
                      <a:lumMod val="50000"/>
                    </a:schemeClr>
                  </a:solidFill>
                  <a:round/>
                </a:ln>
                <a:effectLst>
                  <a:outerShdw blurRad="50800" dist="38100" dir="2700000" algn="tl" rotWithShape="0">
                    <a:schemeClr val="accent1">
                      <a:lumMod val="60000"/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2">
                          <a:lumMod val="10000"/>
                        </a:schemeClr>
                      </a:solidFill>
                      <a:effectLst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134280059592323"/>
                      <c:h val="0.11118136719559953"/>
                    </c:manualLayout>
                  </c15:layout>
                  <c15:dlblFieldTable/>
                  <c15:showDataLabelsRange val="0"/>
                </c:ext>
              </c:extLst>
            </c:dLbl>
            <c:spPr>
              <a:ln w="38100">
                <a:solidFill>
                  <a:schemeClr val="accent4">
                    <a:lumMod val="50000"/>
                  </a:schemeClr>
                </a:solidFill>
              </a:ln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2">
                        <a:lumMod val="10000"/>
                      </a:schemeClr>
                    </a:solidFill>
                    <a:effectLst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TOTAL!$L$43:$R$43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VIG.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TOTAL!$L$44:$R$44</c:f>
              <c:numCache>
                <c:formatCode>#,##0.00</c:formatCode>
                <c:ptCount val="7"/>
                <c:pt idx="0">
                  <c:v>682183.659904</c:v>
                </c:pt>
                <c:pt idx="1">
                  <c:v>241.37700000000001</c:v>
                </c:pt>
                <c:pt idx="2">
                  <c:v>681942.28290400002</c:v>
                </c:pt>
                <c:pt idx="3">
                  <c:v>633422.25433326</c:v>
                </c:pt>
                <c:pt idx="4">
                  <c:v>412067.73359297001</c:v>
                </c:pt>
                <c:pt idx="5">
                  <c:v>406754.62159057002</c:v>
                </c:pt>
                <c:pt idx="6">
                  <c:v>48520.028570739989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solidFill>
          <a:schemeClr val="bg1">
            <a:lumMod val="85000"/>
          </a:schemeClr>
        </a:solidFill>
        <a:ln>
          <a:solidFill>
            <a:schemeClr val="accent4">
              <a:lumMod val="50000"/>
            </a:schemeClr>
          </a:solidFill>
        </a:ln>
        <a:effectLst/>
      </c:spPr>
    </c:plotArea>
    <c:plotVisOnly val="1"/>
    <c:dispBlanksAs val="gap"/>
    <c:showDLblsOverMax val="0"/>
  </c:chart>
  <c:spPr>
    <a:noFill/>
    <a:ln>
      <a:solidFill>
        <a:schemeClr val="bg1">
          <a:lumMod val="50000"/>
        </a:schemeClr>
      </a:solidFill>
    </a:ln>
    <a:effectLst/>
  </c:spPr>
  <c:txPr>
    <a:bodyPr/>
    <a:lstStyle/>
    <a:p>
      <a:pPr>
        <a:defRPr sz="800">
          <a:latin typeface="Arial" panose="020B0604020202020204" pitchFamily="34" charset="0"/>
          <a:cs typeface="Arial" panose="020B0604020202020204" pitchFamily="34" charset="0"/>
        </a:defRPr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0"/>
    <c:plotArea>
      <c:layout/>
      <c:pie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175378860003806"/>
          <c:y val="0.25739297705971664"/>
          <c:w val="0.66511262194643872"/>
          <c:h val="0.71428320545695689"/>
        </c:manualLayout>
      </c:layout>
      <c:pie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GASTOS DE INVERSION </a:t>
            </a:r>
          </a:p>
        </c:rich>
      </c:tx>
      <c:layout>
        <c:manualLayout>
          <c:xMode val="edge"/>
          <c:yMode val="edge"/>
          <c:x val="0.1968895291759962"/>
          <c:y val="0"/>
        </c:manualLayout>
      </c:layout>
      <c:overlay val="0"/>
      <c:spPr>
        <a:solidFill>
          <a:schemeClr val="accent4">
            <a:lumMod val="50000"/>
          </a:schemeClr>
        </a:solidFill>
        <a:ln>
          <a:solidFill>
            <a:schemeClr val="bg1">
              <a:lumMod val="50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cap="all" baseline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CO"/>
        </a:p>
      </c:txPr>
    </c:title>
    <c:autoTitleDeleted val="0"/>
    <c:plotArea>
      <c:layout/>
      <c:pie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TOTAL!$K$17</c:f>
              <c:strCache>
                <c:ptCount val="1"/>
                <c:pt idx="0">
                  <c:v>GASTOS DE FUNCIONAMIENTO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dLbl>
              <c:idx val="6"/>
              <c:layout>
                <c:manualLayout>
                  <c:x val="-7.0725698009735348E-3"/>
                  <c:y val="-6.11054456258966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chemeClr val="accent4">
                  <a:lumMod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C000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TOTAL!$L$16:$R$16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VIG.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TOTAL!$L$17:$R$17</c:f>
              <c:numCache>
                <c:formatCode>#,##0.00</c:formatCode>
                <c:ptCount val="7"/>
                <c:pt idx="0">
                  <c:v>386141.39</c:v>
                </c:pt>
                <c:pt idx="1">
                  <c:v>241.37700000000001</c:v>
                </c:pt>
                <c:pt idx="2">
                  <c:v>385900.01299999998</c:v>
                </c:pt>
                <c:pt idx="3">
                  <c:v>363791.15750219993</c:v>
                </c:pt>
                <c:pt idx="4">
                  <c:v>324671.55085393001</c:v>
                </c:pt>
                <c:pt idx="5">
                  <c:v>324454.56609753001</c:v>
                </c:pt>
                <c:pt idx="6">
                  <c:v>22108.85549780005</c:v>
                </c:pt>
              </c:numCache>
            </c:numRef>
          </c:val>
        </c:ser>
        <c:ser>
          <c:idx val="1"/>
          <c:order val="1"/>
          <c:tx>
            <c:strRef>
              <c:f>TOTAL!$K$18</c:f>
              <c:strCache>
                <c:ptCount val="1"/>
                <c:pt idx="0">
                  <c:v>SERVICIO DE LA DEUDA PUBLICA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2.8290279203893724E-3"/>
                  <c:y val="-4.88843565007173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"/>
                  <c:y val="-4.58290842194224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4145139601946862E-3"/>
                  <c:y val="-4.58290842194225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chemeClr val="accent4">
                  <a:lumMod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TOTAL!$L$16:$R$16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VIG.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TOTAL!$L$18:$R$18</c:f>
              <c:numCache>
                <c:formatCode>#,##0.00</c:formatCode>
                <c:ptCount val="7"/>
                <c:pt idx="0">
                  <c:v>569.46199999999999</c:v>
                </c:pt>
                <c:pt idx="1">
                  <c:v>0</c:v>
                </c:pt>
                <c:pt idx="2">
                  <c:v>569.46199999999999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569.46199999999999</c:v>
                </c:pt>
              </c:numCache>
            </c:numRef>
          </c:val>
        </c:ser>
        <c:ser>
          <c:idx val="2"/>
          <c:order val="2"/>
          <c:tx>
            <c:strRef>
              <c:f>TOTAL!$K$19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4">
                  <a:lumMod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4">
                        <a:lumMod val="60000"/>
                        <a:lumOff val="4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TOTAL!$L$16:$R$16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VIG.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TOTAL!$L$19:$R$19</c:f>
              <c:numCache>
                <c:formatCode>#,##0.00</c:formatCode>
                <c:ptCount val="7"/>
                <c:pt idx="0">
                  <c:v>295472.80790399999</c:v>
                </c:pt>
                <c:pt idx="1">
                  <c:v>0</c:v>
                </c:pt>
                <c:pt idx="2">
                  <c:v>295472.80790399999</c:v>
                </c:pt>
                <c:pt idx="3">
                  <c:v>269631.09683106001</c:v>
                </c:pt>
                <c:pt idx="4">
                  <c:v>87396.182739040029</c:v>
                </c:pt>
                <c:pt idx="5">
                  <c:v>82300.05549304001</c:v>
                </c:pt>
                <c:pt idx="6">
                  <c:v>25841.711072939972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66976768"/>
        <c:axId val="-66976224"/>
        <c:axId val="0"/>
      </c:bar3DChart>
      <c:catAx>
        <c:axId val="-66976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66976224"/>
        <c:crosses val="autoZero"/>
        <c:auto val="1"/>
        <c:lblAlgn val="ctr"/>
        <c:lblOffset val="100"/>
        <c:noMultiLvlLbl val="0"/>
      </c:catAx>
      <c:valAx>
        <c:axId val="-66976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66976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'GESTION '!$I$16</c:f>
              <c:strCache>
                <c:ptCount val="1"/>
                <c:pt idx="0">
                  <c:v>GASTOS DE FUNCIONAMIENTO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solidFill>
                <a:schemeClr val="bg1"/>
              </a:solidFill>
            </a:ln>
            <a:effectLst/>
            <a:sp3d>
              <a:contourClr>
                <a:schemeClr val="bg1"/>
              </a:contourClr>
            </a:sp3d>
          </c:spPr>
          <c:invertIfNegative val="0"/>
          <c:dLbls>
            <c:spPr>
              <a:solidFill>
                <a:schemeClr val="accent1">
                  <a:lumMod val="50000"/>
                </a:schemeClr>
              </a:solidFill>
              <a:ln>
                <a:solidFill>
                  <a:schemeClr val="accent1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'GESTION '!$J$15:$N$15</c:f>
              <c:strCache>
                <c:ptCount val="5"/>
                <c:pt idx="0">
                  <c:v>APR.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       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'GESTION '!$J$16:$N$16</c:f>
              <c:numCache>
                <c:formatCode>#,##0.00</c:formatCode>
                <c:ptCount val="5"/>
                <c:pt idx="0">
                  <c:v>370048.62800000003</c:v>
                </c:pt>
                <c:pt idx="1">
                  <c:v>351609.53214362002</c:v>
                </c:pt>
                <c:pt idx="2">
                  <c:v>312881.74385914003</c:v>
                </c:pt>
                <c:pt idx="3">
                  <c:v>312691.63795573998</c:v>
                </c:pt>
                <c:pt idx="4">
                  <c:v>18439.095856380005</c:v>
                </c:pt>
              </c:numCache>
            </c:numRef>
          </c:val>
        </c:ser>
        <c:ser>
          <c:idx val="1"/>
          <c:order val="1"/>
          <c:tx>
            <c:strRef>
              <c:f>'GESTION '!$I$17</c:f>
              <c:strCache>
                <c:ptCount val="1"/>
                <c:pt idx="0">
                  <c:v>SERVICIO DE LA DEUDA PUBLICA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2">
                        <a:lumMod val="1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'GESTION '!$J$15:$N$15</c:f>
              <c:strCache>
                <c:ptCount val="5"/>
                <c:pt idx="0">
                  <c:v>APR.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       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'GESTION '!$J$17:$N$17</c:f>
              <c:numCache>
                <c:formatCode>#,##0.00</c:formatCode>
                <c:ptCount val="5"/>
                <c:pt idx="0">
                  <c:v>569.46199999999999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569.46199999999999</c:v>
                </c:pt>
              </c:numCache>
            </c:numRef>
          </c:val>
        </c:ser>
        <c:ser>
          <c:idx val="2"/>
          <c:order val="2"/>
          <c:tx>
            <c:strRef>
              <c:f>'GESTION '!$I$18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/>
            <a:sp3d>
              <a:contourClr>
                <a:schemeClr val="bg1"/>
              </a:contourClr>
            </a:sp3d>
          </c:spPr>
          <c:invertIfNegative val="0"/>
          <c:dLbls>
            <c:spPr>
              <a:solidFill>
                <a:schemeClr val="accent5">
                  <a:lumMod val="60000"/>
                  <a:lumOff val="40000"/>
                </a:schemeClr>
              </a:solidFill>
              <a:ln w="9525">
                <a:solidFill>
                  <a:schemeClr val="bg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2">
                        <a:lumMod val="1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'GESTION '!$J$15:$N$15</c:f>
              <c:strCache>
                <c:ptCount val="5"/>
                <c:pt idx="0">
                  <c:v>APR.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       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'GESTION '!$J$18:$N$18</c:f>
              <c:numCache>
                <c:formatCode>#,##0.00</c:formatCode>
                <c:ptCount val="5"/>
                <c:pt idx="0">
                  <c:v>285694.02807399997</c:v>
                </c:pt>
                <c:pt idx="1">
                  <c:v>261202.86105477001</c:v>
                </c:pt>
                <c:pt idx="2">
                  <c:v>82047.206313880015</c:v>
                </c:pt>
                <c:pt idx="3">
                  <c:v>76955.244429880011</c:v>
                </c:pt>
                <c:pt idx="4">
                  <c:v>24491.167019229979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66975136"/>
        <c:axId val="-66974592"/>
        <c:axId val="0"/>
      </c:bar3DChart>
      <c:catAx>
        <c:axId val="-66975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66974592"/>
        <c:crosses val="autoZero"/>
        <c:auto val="1"/>
        <c:lblAlgn val="ctr"/>
        <c:lblOffset val="100"/>
        <c:noMultiLvlLbl val="0"/>
      </c:catAx>
      <c:valAx>
        <c:axId val="-66974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66975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solidFill>
        <a:schemeClr val="accent4">
          <a:lumMod val="50000"/>
        </a:schemeClr>
      </a:solidFill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6743401099898056E-2"/>
          <c:y val="1.7358968182234452E-2"/>
          <c:w val="0.93325659890010193"/>
          <c:h val="0.8544808062146376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DCE!$K$15</c:f>
              <c:strCache>
                <c:ptCount val="1"/>
                <c:pt idx="0">
                  <c:v>GASTOS DE FUNCIONAMIENTO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DCE!$L$14:$R$14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DCE!$L$15:$R$15</c:f>
              <c:numCache>
                <c:formatCode>#,##0.00</c:formatCode>
                <c:ptCount val="7"/>
                <c:pt idx="0">
                  <c:v>16092.762000000001</c:v>
                </c:pt>
                <c:pt idx="1">
                  <c:v>241.37700000000001</c:v>
                </c:pt>
                <c:pt idx="2">
                  <c:v>15851.385</c:v>
                </c:pt>
                <c:pt idx="3">
                  <c:v>12181.62535858</c:v>
                </c:pt>
                <c:pt idx="4">
                  <c:v>11789.80699479</c:v>
                </c:pt>
                <c:pt idx="5">
                  <c:v>11762.92814179</c:v>
                </c:pt>
                <c:pt idx="6">
                  <c:v>3669.7596414200002</c:v>
                </c:pt>
              </c:numCache>
            </c:numRef>
          </c:val>
        </c:ser>
        <c:ser>
          <c:idx val="1"/>
          <c:order val="1"/>
          <c:tx>
            <c:strRef>
              <c:f>DCE!$K$16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DCE!$L$14:$R$14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DCE!$L$16:$R$16</c:f>
              <c:numCache>
                <c:formatCode>#,##0.00</c:formatCode>
                <c:ptCount val="7"/>
                <c:pt idx="0">
                  <c:v>9778.7798299999995</c:v>
                </c:pt>
                <c:pt idx="1">
                  <c:v>0</c:v>
                </c:pt>
                <c:pt idx="2">
                  <c:v>9778.7798299999995</c:v>
                </c:pt>
                <c:pt idx="3">
                  <c:v>8428.2357762899992</c:v>
                </c:pt>
                <c:pt idx="4">
                  <c:v>5348.97642516</c:v>
                </c:pt>
                <c:pt idx="5">
                  <c:v>5344.8110631600002</c:v>
                </c:pt>
                <c:pt idx="6">
                  <c:v>1350.5440537100001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112053216"/>
        <c:axId val="-1941061840"/>
        <c:axId val="0"/>
      </c:bar3DChart>
      <c:catAx>
        <c:axId val="-112053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-1941061840"/>
        <c:crosses val="autoZero"/>
        <c:auto val="1"/>
        <c:lblAlgn val="ctr"/>
        <c:lblOffset val="100"/>
        <c:noMultiLvlLbl val="0"/>
      </c:catAx>
      <c:valAx>
        <c:axId val="-1941061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120532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solidFill>
        <a:schemeClr val="accent2">
          <a:lumMod val="50000"/>
        </a:schemeClr>
      </a:solidFill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'INVERSION '!$M$9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  <a:effectLst/>
          </c:spPr>
          <c:invertIfNegative val="0"/>
          <c:cat>
            <c:strRef>
              <c:f>'INVERSION '!$N$8:$T$8</c:f>
              <c:strCache>
                <c:ptCount val="7"/>
                <c:pt idx="0">
                  <c:v>APR. VIGENTE</c:v>
                </c:pt>
                <c:pt idx="1">
                  <c:v>CDP</c:v>
                </c:pt>
                <c:pt idx="2">
                  <c:v>APR. DISPONIBLE</c:v>
                </c:pt>
                <c:pt idx="3">
                  <c:v>COMPROMISO</c:v>
                </c:pt>
                <c:pt idx="4">
                  <c:v>OBLIGACION</c:v>
                </c:pt>
                <c:pt idx="5">
                  <c:v>PAGOS</c:v>
                </c:pt>
                <c:pt idx="6">
                  <c:v>APR. SIN COMPROMETER</c:v>
                </c:pt>
              </c:strCache>
            </c:strRef>
          </c:cat>
          <c:val>
            <c:numRef>
              <c:f>'INVERSION '!$N$9:$T$9</c:f>
              <c:numCache>
                <c:formatCode>#,##0.00</c:formatCode>
                <c:ptCount val="7"/>
                <c:pt idx="0">
                  <c:v>52075.990830000002</c:v>
                </c:pt>
                <c:pt idx="1">
                  <c:v>51736.311043380003</c:v>
                </c:pt>
                <c:pt idx="2">
                  <c:v>339.67978662000002</c:v>
                </c:pt>
                <c:pt idx="3">
                  <c:v>50240.982766010005</c:v>
                </c:pt>
                <c:pt idx="4">
                  <c:v>25513.84081655</c:v>
                </c:pt>
                <c:pt idx="5">
                  <c:v>20487.233983549999</c:v>
                </c:pt>
                <c:pt idx="6">
                  <c:v>1835.0080639899979</c:v>
                </c:pt>
              </c:numCache>
            </c:numRef>
          </c:val>
        </c:ser>
        <c:ser>
          <c:idx val="1"/>
          <c:order val="1"/>
          <c:tx>
            <c:strRef>
              <c:f>'INVERSION '!$M$10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c:spPr>
          <c:invertIfNegative val="0"/>
          <c:cat>
            <c:strRef>
              <c:f>'INVERSION '!$N$8:$T$8</c:f>
              <c:strCache>
                <c:ptCount val="7"/>
                <c:pt idx="0">
                  <c:v>APR. VIGENTE</c:v>
                </c:pt>
                <c:pt idx="1">
                  <c:v>CDP</c:v>
                </c:pt>
                <c:pt idx="2">
                  <c:v>APR. DISPONIBLE</c:v>
                </c:pt>
                <c:pt idx="3">
                  <c:v>COMPROMISO</c:v>
                </c:pt>
                <c:pt idx="4">
                  <c:v>OBLIGACION</c:v>
                </c:pt>
                <c:pt idx="5">
                  <c:v>PAGOS</c:v>
                </c:pt>
                <c:pt idx="6">
                  <c:v>APR. SIN COMPROMETER</c:v>
                </c:pt>
              </c:strCache>
            </c:strRef>
          </c:cat>
          <c:val>
            <c:numRef>
              <c:f>'INVERSION '!$N$10:$T$10</c:f>
              <c:numCache>
                <c:formatCode>#,##0.00</c:formatCode>
                <c:ptCount val="7"/>
                <c:pt idx="0">
                  <c:v>116432.83984299999</c:v>
                </c:pt>
                <c:pt idx="1">
                  <c:v>106218.32293867999</c:v>
                </c:pt>
                <c:pt idx="2">
                  <c:v>10214.516904319999</c:v>
                </c:pt>
                <c:pt idx="3">
                  <c:v>98663.299664849997</c:v>
                </c:pt>
                <c:pt idx="4">
                  <c:v>43171.559725729996</c:v>
                </c:pt>
                <c:pt idx="5">
                  <c:v>43116.789638729999</c:v>
                </c:pt>
                <c:pt idx="6">
                  <c:v>17769.540178150008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941067280"/>
        <c:axId val="-1941068368"/>
      </c:barChart>
      <c:lineChart>
        <c:grouping val="standard"/>
        <c:varyColors val="0"/>
        <c:ser>
          <c:idx val="2"/>
          <c:order val="2"/>
          <c:tx>
            <c:strRef>
              <c:f>'INVERSION '!$M$11</c:f>
              <c:strCache>
                <c:ptCount val="1"/>
                <c:pt idx="0">
                  <c:v>SECRETARIA GENERAL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'INVERSION '!$N$8:$T$8</c:f>
              <c:strCache>
                <c:ptCount val="7"/>
                <c:pt idx="0">
                  <c:v>APR. VIGENTE</c:v>
                </c:pt>
                <c:pt idx="1">
                  <c:v>CDP</c:v>
                </c:pt>
                <c:pt idx="2">
                  <c:v>APR. DISPONIBLE</c:v>
                </c:pt>
                <c:pt idx="3">
                  <c:v>COMPROMISO</c:v>
                </c:pt>
                <c:pt idx="4">
                  <c:v>OBLIGACION</c:v>
                </c:pt>
                <c:pt idx="5">
                  <c:v>PAGOS</c:v>
                </c:pt>
                <c:pt idx="6">
                  <c:v>APR. SIN COMPROMETER</c:v>
                </c:pt>
              </c:strCache>
            </c:strRef>
          </c:cat>
          <c:val>
            <c:numRef>
              <c:f>'INVERSION '!$N$11:$T$11</c:f>
              <c:numCache>
                <c:formatCode>#,##0.00</c:formatCode>
                <c:ptCount val="7"/>
                <c:pt idx="0">
                  <c:v>5000</c:v>
                </c:pt>
                <c:pt idx="1">
                  <c:v>4474.7025716799999</c:v>
                </c:pt>
                <c:pt idx="2">
                  <c:v>525.29742831999999</c:v>
                </c:pt>
                <c:pt idx="3">
                  <c:v>3173.1853193199995</c:v>
                </c:pt>
                <c:pt idx="4">
                  <c:v>1890.4914233200002</c:v>
                </c:pt>
                <c:pt idx="5">
                  <c:v>1883.4748113200001</c:v>
                </c:pt>
                <c:pt idx="6">
                  <c:v>1826.8146806800003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'INVERSION '!$M$12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'INVERSION '!$N$8:$T$8</c:f>
              <c:strCache>
                <c:ptCount val="7"/>
                <c:pt idx="0">
                  <c:v>APR. VIGENTE</c:v>
                </c:pt>
                <c:pt idx="1">
                  <c:v>CDP</c:v>
                </c:pt>
                <c:pt idx="2">
                  <c:v>APR. DISPONIBLE</c:v>
                </c:pt>
                <c:pt idx="3">
                  <c:v>COMPROMISO</c:v>
                </c:pt>
                <c:pt idx="4">
                  <c:v>OBLIGACION</c:v>
                </c:pt>
                <c:pt idx="5">
                  <c:v>PAGOS</c:v>
                </c:pt>
                <c:pt idx="6">
                  <c:v>APR. SIN COMPROMETER</c:v>
                </c:pt>
              </c:strCache>
            </c:strRef>
          </c:cat>
          <c:val>
            <c:numRef>
              <c:f>'INVERSION '!$N$12:$T$12</c:f>
              <c:numCache>
                <c:formatCode>#,##0.00</c:formatCode>
                <c:ptCount val="7"/>
                <c:pt idx="0">
                  <c:v>121963.977231</c:v>
                </c:pt>
                <c:pt idx="1">
                  <c:v>121287.48162388</c:v>
                </c:pt>
                <c:pt idx="2">
                  <c:v>676.49560712000005</c:v>
                </c:pt>
                <c:pt idx="3">
                  <c:v>117553.62908088001</c:v>
                </c:pt>
                <c:pt idx="4">
                  <c:v>16820.29077344</c:v>
                </c:pt>
                <c:pt idx="5">
                  <c:v>16812.557059440001</c:v>
                </c:pt>
                <c:pt idx="6">
                  <c:v>4410.3481501199949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941067280"/>
        <c:axId val="-1941068368"/>
      </c:lineChart>
      <c:catAx>
        <c:axId val="-1941067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941068368"/>
        <c:crosses val="autoZero"/>
        <c:auto val="1"/>
        <c:lblAlgn val="ctr"/>
        <c:lblOffset val="100"/>
        <c:noMultiLvlLbl val="0"/>
      </c:catAx>
      <c:valAx>
        <c:axId val="-1941068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9410672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A-FUNCIONAMIENTO 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overlay val="0"/>
      <c:spPr>
        <a:solidFill>
          <a:schemeClr val="accent4">
            <a:lumMod val="50000"/>
          </a:schemeClr>
        </a:solidFill>
        <a:ln>
          <a:noFill/>
        </a:ln>
        <a:effectLst/>
      </c:spPr>
    </c:title>
    <c:autoTitleDeleted val="0"/>
    <c:plotArea>
      <c:layout/>
      <c:pieChart>
        <c:varyColors val="1"/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60977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/>
          <p:nvPr/>
        </p:nvSpPr>
        <p:spPr>
          <a:xfrm rot="5400000">
            <a:off x="8234561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2" name="Google Shape;102;p9"/>
          <p:cNvSpPr/>
          <p:nvPr/>
        </p:nvSpPr>
        <p:spPr>
          <a:xfrm rot="10800000" flipH="1">
            <a:off x="7937900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3" name="Google Shape;103;p9"/>
          <p:cNvSpPr/>
          <p:nvPr/>
        </p:nvSpPr>
        <p:spPr>
          <a:xfrm rot="-5400000" flipH="1">
            <a:off x="292350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4" name="Google Shape;104;p9"/>
          <p:cNvSpPr/>
          <p:nvPr/>
        </p:nvSpPr>
        <p:spPr>
          <a:xfrm rot="10800000">
            <a:off x="278211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 rot="10800000">
            <a:off x="6904227" y="249339"/>
            <a:ext cx="2034302" cy="2271600"/>
            <a:chOff x="208025" y="2621275"/>
            <a:chExt cx="2034302" cy="2271600"/>
          </a:xfrm>
        </p:grpSpPr>
        <p:sp>
          <p:nvSpPr>
            <p:cNvPr id="11" name="Google Shape;11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2" name="Google Shape;12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grpSp>
        <p:nvGrpSpPr>
          <p:cNvPr id="13" name="Google Shape;13;p2"/>
          <p:cNvGrpSpPr/>
          <p:nvPr/>
        </p:nvGrpSpPr>
        <p:grpSpPr>
          <a:xfrm>
            <a:off x="208025" y="2621275"/>
            <a:ext cx="2034302" cy="2271600"/>
            <a:chOff x="208025" y="2621275"/>
            <a:chExt cx="2034302" cy="2271600"/>
          </a:xfrm>
        </p:grpSpPr>
        <p:sp>
          <p:nvSpPr>
            <p:cNvPr id="14" name="Google Shape;14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1"/>
                </a:gs>
                <a:gs pos="2900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sp>
        <p:nvSpPr>
          <p:cNvPr id="16" name="Google Shape;16;p2"/>
          <p:cNvSpPr/>
          <p:nvPr/>
        </p:nvSpPr>
        <p:spPr>
          <a:xfrm rot="10800000" flipH="1">
            <a:off x="624300" y="1092075"/>
            <a:ext cx="7895400" cy="29592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1101000" y="1738825"/>
            <a:ext cx="6942000" cy="1665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77769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931976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16304284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40013897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0440993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26064319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88978910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50177793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78081129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10/11/2022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653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2057211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88911447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463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10/11/2022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570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5.xml"/><Relationship Id="rId4" Type="http://schemas.openxmlformats.org/officeDocument/2006/relationships/chart" Target="../charts/char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8000">
              <a:schemeClr val="bg1">
                <a:lumMod val="85000"/>
              </a:schemeClr>
            </a:gs>
            <a:gs pos="95000">
              <a:schemeClr val="bg1">
                <a:lumMod val="85000"/>
              </a:schemeClr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92221" y="1498060"/>
            <a:ext cx="7266562" cy="1731524"/>
          </a:xfrm>
          <a:solidFill>
            <a:schemeClr val="accent4">
              <a:lumMod val="50000"/>
            </a:schemeClr>
          </a:solidFill>
          <a:ln w="76200">
            <a:solidFill>
              <a:schemeClr val="bg1"/>
            </a:solidFill>
          </a:ln>
        </p:spPr>
        <p:txBody>
          <a:bodyPr/>
          <a:lstStyle/>
          <a:p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SECCIÓN 3501 - MINISTERIO DE COMERCIO INDUSTRIA Y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TURISMO</a:t>
            </a:r>
            <a:r>
              <a:rPr lang="es-C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EJECUCIÓN  </a:t>
            </a:r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PRESUPUESTAL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ACUMULADA</a:t>
            </a:r>
            <a: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OCTUBRE 31 DE 2022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200" dirty="0"/>
              <a:t/>
            </a:r>
            <a:br>
              <a:rPr lang="es-CO" sz="1200" dirty="0"/>
            </a:br>
            <a:endParaRPr lang="es-CO" sz="1200" dirty="0"/>
          </a:p>
        </p:txBody>
      </p:sp>
      <p:sp>
        <p:nvSpPr>
          <p:cNvPr id="3" name="Rectángulo 2"/>
          <p:cNvSpPr/>
          <p:nvPr/>
        </p:nvSpPr>
        <p:spPr>
          <a:xfrm>
            <a:off x="1079770" y="2791839"/>
            <a:ext cx="7033098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CO" dirty="0" smtClean="0"/>
              <a:t>        COMPROMETIDO   </a:t>
            </a:r>
            <a:r>
              <a:rPr lang="es-CO" dirty="0"/>
              <a:t> </a:t>
            </a:r>
            <a:r>
              <a:rPr lang="es-CO" dirty="0" smtClean="0"/>
              <a:t> 92,89%               -        OBLIGADO   60,43%</a:t>
            </a:r>
            <a:endParaRPr lang="es-CO" dirty="0"/>
          </a:p>
        </p:txBody>
      </p:sp>
      <p:pic>
        <p:nvPicPr>
          <p:cNvPr id="5" name="Imagen 4" descr="cid:A1151BFF-0E8C-41C0-A184-8A0FA5990D6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2412460" cy="61284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0"/>
            <a:ext cx="2457060" cy="612843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67677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4156750"/>
            <a:ext cx="9144000" cy="565500"/>
          </a:xfrm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sz="1400" dirty="0" smtClean="0">
                <a:solidFill>
                  <a:schemeClr val="bg1"/>
                </a:solidFill>
              </a:rPr>
              <a:t>GRAFICA EJECUCIÓN PRESUPUESTAL ACUMULADA </a:t>
            </a:r>
          </a:p>
          <a:p>
            <a:pPr lvl="0"/>
            <a:r>
              <a:rPr lang="es-CO" sz="1400" dirty="0" smtClean="0">
                <a:solidFill>
                  <a:schemeClr val="bg1"/>
                </a:solidFill>
              </a:rPr>
              <a:t>SECCIÓN 3501 MINCOMERCIO CON CORTE AL  31 OCTUBRE  DE 2022</a:t>
            </a:r>
          </a:p>
        </p:txBody>
      </p:sp>
      <p:sp>
        <p:nvSpPr>
          <p:cNvPr id="3" name="Rectángulo 2"/>
          <p:cNvSpPr/>
          <p:nvPr/>
        </p:nvSpPr>
        <p:spPr>
          <a:xfrm flipH="1">
            <a:off x="1306286" y="4797925"/>
            <a:ext cx="159242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6673870"/>
              </p:ext>
            </p:extLst>
          </p:nvPr>
        </p:nvGraphicFramePr>
        <p:xfrm>
          <a:off x="5101721" y="2022304"/>
          <a:ext cx="3974533" cy="2210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7105469"/>
              </p:ext>
            </p:extLst>
          </p:nvPr>
        </p:nvGraphicFramePr>
        <p:xfrm>
          <a:off x="9472281" y="-106700"/>
          <a:ext cx="4393244" cy="4156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1055789"/>
              </p:ext>
            </p:extLst>
          </p:nvPr>
        </p:nvGraphicFramePr>
        <p:xfrm>
          <a:off x="4787900" y="0"/>
          <a:ext cx="4356100" cy="41567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6351873"/>
              </p:ext>
            </p:extLst>
          </p:nvPr>
        </p:nvGraphicFramePr>
        <p:xfrm>
          <a:off x="4612273" y="75678"/>
          <a:ext cx="4531726" cy="4081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2933104"/>
              </p:ext>
            </p:extLst>
          </p:nvPr>
        </p:nvGraphicFramePr>
        <p:xfrm>
          <a:off x="-1" y="0"/>
          <a:ext cx="9144000" cy="41567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4019342"/>
            <a:ext cx="9144000" cy="77858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dirty="0" smtClean="0">
                <a:solidFill>
                  <a:schemeClr val="bg1"/>
                </a:solidFill>
              </a:rPr>
              <a:t>         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400" dirty="0" smtClean="0">
                <a:solidFill>
                  <a:schemeClr val="bg1"/>
                </a:solidFill>
              </a:rPr>
              <a:t>GRÁFICA </a:t>
            </a:r>
            <a:r>
              <a:rPr lang="es-CO" sz="1400" dirty="0">
                <a:solidFill>
                  <a:schemeClr val="bg1"/>
                </a:solidFill>
              </a:rPr>
              <a:t>EJECUCIÓN PRESUPUESTAL ACUMULADA    </a:t>
            </a:r>
            <a:endParaRPr lang="es-CO" sz="1400" dirty="0" smtClean="0">
              <a:solidFill>
                <a:schemeClr val="bg1"/>
              </a:solidFill>
            </a:endParaRPr>
          </a:p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UNIDAD </a:t>
            </a:r>
            <a:r>
              <a:rPr lang="es-CO" sz="1400" dirty="0">
                <a:solidFill>
                  <a:schemeClr val="bg1"/>
                </a:solidFill>
              </a:rPr>
              <a:t>EJECUTORA 3501-01 GESTIÓN GENERAL CON CORTE </a:t>
            </a:r>
            <a:r>
              <a:rPr lang="es-CO" sz="1400" dirty="0" smtClean="0">
                <a:solidFill>
                  <a:schemeClr val="bg1"/>
                </a:solidFill>
              </a:rPr>
              <a:t>AL 31 DE OCTUBRE 2022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sz="1400" dirty="0"/>
          </a:p>
        </p:txBody>
      </p:sp>
      <p:sp>
        <p:nvSpPr>
          <p:cNvPr id="4" name="Rectángulo 3"/>
          <p:cNvSpPr/>
          <p:nvPr/>
        </p:nvSpPr>
        <p:spPr>
          <a:xfrm flipH="1">
            <a:off x="1206757" y="4771145"/>
            <a:ext cx="1648410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1669562"/>
              </p:ext>
            </p:extLst>
          </p:nvPr>
        </p:nvGraphicFramePr>
        <p:xfrm>
          <a:off x="1" y="0"/>
          <a:ext cx="9144000" cy="40193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282000" y="4018384"/>
            <a:ext cx="8580000" cy="779541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400" dirty="0">
                <a:solidFill>
                  <a:schemeClr val="bg1"/>
                </a:solidFill>
              </a:rPr>
              <a:t>GRÁFICA EJECUCIÓN PRESUPUESTAL ACUMULADA                                                                                                                           UNIDAD EJECUTORA </a:t>
            </a:r>
            <a:r>
              <a:rPr lang="es-CO" sz="1400" dirty="0" smtClean="0">
                <a:solidFill>
                  <a:schemeClr val="bg1"/>
                </a:solidFill>
              </a:rPr>
              <a:t>3501-02 DIRECCIÓN DE COMERCIO EXTERIOR  </a:t>
            </a:r>
            <a:r>
              <a:rPr lang="es-CO" sz="1400" dirty="0">
                <a:solidFill>
                  <a:schemeClr val="bg1"/>
                </a:solidFill>
              </a:rPr>
              <a:t>CON CORTE AL </a:t>
            </a:r>
            <a:r>
              <a:rPr lang="es-CO" sz="1400" dirty="0" smtClean="0">
                <a:solidFill>
                  <a:schemeClr val="bg1"/>
                </a:solidFill>
              </a:rPr>
              <a:t>31 DE OCTUBRE  2022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sz="1200" dirty="0"/>
          </a:p>
        </p:txBody>
      </p:sp>
      <p:sp>
        <p:nvSpPr>
          <p:cNvPr id="2" name="Rectángulo 1"/>
          <p:cNvSpPr/>
          <p:nvPr/>
        </p:nvSpPr>
        <p:spPr>
          <a:xfrm>
            <a:off x="1219199" y="4797925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9702177"/>
              </p:ext>
            </p:extLst>
          </p:nvPr>
        </p:nvGraphicFramePr>
        <p:xfrm>
          <a:off x="0" y="0"/>
          <a:ext cx="9144000" cy="39686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-27578" y="4200211"/>
            <a:ext cx="9171578" cy="699279"/>
          </a:xfrm>
          <a:solidFill>
            <a:schemeClr val="accent4">
              <a:lumMod val="50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GRÀFICA EJECUCIÒN PRESUPUESTAL ACUMULADA </a:t>
            </a:r>
          </a:p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GASTOS DE INVERSIÒN </a:t>
            </a:r>
            <a:r>
              <a:rPr lang="es-CO" sz="1400" dirty="0">
                <a:solidFill>
                  <a:schemeClr val="bg1"/>
                </a:solidFill>
              </a:rPr>
              <a:t>CON CORTE </a:t>
            </a:r>
            <a:r>
              <a:rPr lang="es-CO" sz="1400" dirty="0" smtClean="0">
                <a:solidFill>
                  <a:schemeClr val="bg1"/>
                </a:solidFill>
              </a:rPr>
              <a:t>AL 31 DE OCTUBRE DE 2022</a:t>
            </a:r>
            <a:endParaRPr lang="es-CO" sz="1400" dirty="0">
              <a:solidFill>
                <a:schemeClr val="bg1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3397" y="4899491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4976650"/>
              </p:ext>
            </p:extLst>
          </p:nvPr>
        </p:nvGraphicFramePr>
        <p:xfrm>
          <a:off x="13397" y="0"/>
          <a:ext cx="9130603" cy="4200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0" y="4191018"/>
            <a:ext cx="9143999" cy="606907"/>
          </a:xfrm>
          <a:solidFill>
            <a:schemeClr val="accent4">
              <a:lumMod val="75000"/>
            </a:schemeClr>
          </a:solidFill>
        </p:spPr>
        <p:txBody>
          <a:bodyPr/>
          <a:lstStyle/>
          <a:p>
            <a:r>
              <a:rPr lang="es-E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EJECUCIÓN PRESUPUESTO MINCIT </a:t>
            </a:r>
            <a:r>
              <a:rPr lang="es-ES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CORTE AL 31 DE OCTUBRE DE 2022</a:t>
            </a:r>
            <a:endParaRPr lang="es-ES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APROPIACION INICIAL $</a:t>
            </a:r>
            <a:r>
              <a:rPr lang="es-ES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645.244,06 – 241,38 </a:t>
            </a:r>
            <a:r>
              <a:rPr lang="es-E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Bloqueo provisión </a:t>
            </a:r>
            <a:r>
              <a:rPr lang="es-ES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DCE+ 2.018,99 Bonos+ 34.920,60 </a:t>
            </a:r>
            <a:r>
              <a:rPr lang="es-E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UE </a:t>
            </a:r>
            <a:r>
              <a:rPr lang="es-E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Economía</a:t>
            </a:r>
            <a:r>
              <a:rPr lang="es-E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Verde Inc. y Comp = $ </a:t>
            </a:r>
            <a:r>
              <a:rPr lang="es-ES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681.942,28</a:t>
            </a:r>
            <a:endParaRPr lang="es-CO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O" sz="900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7702934"/>
              </p:ext>
            </p:extLst>
          </p:nvPr>
        </p:nvGraphicFramePr>
        <p:xfrm>
          <a:off x="3006435" y="68753"/>
          <a:ext cx="3096491" cy="38745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8347020"/>
              </p:ext>
            </p:extLst>
          </p:nvPr>
        </p:nvGraphicFramePr>
        <p:xfrm>
          <a:off x="-17320" y="-110161"/>
          <a:ext cx="9143999" cy="4232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6547652"/>
              </p:ext>
            </p:extLst>
          </p:nvPr>
        </p:nvGraphicFramePr>
        <p:xfrm>
          <a:off x="0" y="0"/>
          <a:ext cx="9126679" cy="41910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09091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7849</TotalTime>
  <Words>153</Words>
  <Application>Microsoft Office PowerPoint</Application>
  <PresentationFormat>Presentación en pantalla (16:9)</PresentationFormat>
  <Paragraphs>20</Paragraphs>
  <Slides>6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6</vt:i4>
      </vt:variant>
    </vt:vector>
  </HeadingPairs>
  <TitlesOfParts>
    <vt:vector size="12" baseType="lpstr">
      <vt:lpstr>Calibri Light</vt:lpstr>
      <vt:lpstr>Calibri</vt:lpstr>
      <vt:lpstr>Montserrat</vt:lpstr>
      <vt:lpstr>Arial</vt:lpstr>
      <vt:lpstr>1_Office Theme</vt:lpstr>
      <vt:lpstr>Office Theme</vt:lpstr>
      <vt:lpstr>SECCIÓN 3501 - MINISTERIO DE COMERCIO INDUSTRIA Y TURISMO                          EJECUCIÓN  PRESUPUESTAL  ACUMULADA                                                         OCTUBRE 31 DE 2022 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Maria del Carmen Moreno Moscoso</cp:lastModifiedBy>
  <cp:revision>994</cp:revision>
  <cp:lastPrinted>2022-10-07T18:03:32Z</cp:lastPrinted>
  <dcterms:modified xsi:type="dcterms:W3CDTF">2022-11-10T16:47:27Z</dcterms:modified>
</cp:coreProperties>
</file>