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9"/>
  </p:notesMasterIdLst>
  <p:sldIdLst>
    <p:sldId id="336" r:id="rId3"/>
    <p:sldId id="328" r:id="rId4"/>
    <p:sldId id="329" r:id="rId5"/>
    <p:sldId id="331" r:id="rId6"/>
    <p:sldId id="333" r:id="rId7"/>
    <p:sldId id="339" r:id="rId8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10"/>
      <p:italic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A50021"/>
    <a:srgbClr val="008000"/>
    <a:srgbClr val="9999FF"/>
    <a:srgbClr val="9966FF"/>
    <a:srgbClr val="FF00FF"/>
    <a:srgbClr val="CCFF33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120" y="14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NOVIEMBRE%2030%20DE%202022%20PRESPTO\GRAFICA%20CONSOLIDADO%20SECCION%203501-01%20MINCOMERCIO%20NOV%2030%20DE%202022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SEPTIEMBRE%2030%20DE%202022%20PAG.WEB\PRESPTO\GRAFICA%20CONSOLIDADO%20SECCION%203501-01%20SEPTIEMBRE%2030%20DE%202022%20CIERRE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OCTUBRE%2031%20DE%202022%20PRESPTO\GRAFICA%20CONSOLIDADO%20SECCION%203501-01%20MINCOMERCIO%20OCTUBRE%2031%20DE%202022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NOVIEMBRE%2030%20DE%202022%20PRESPTO\GRAFICA%20CONSOLIDADO%20SECCION%203501-01%20MINCOMERCIO%20NOV%2030%20DE%202022.xls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GOSTO%2031%20DE%202022%20PRESPTO\GRAFICA%20CONSOLIDADO%20SECCION%203501-01%20AGTO%2031%20DE%20202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SEPTIEMBRE%2030%20DE%202022%20PAG.WEB\PRESPTO\GRAFICA%20CONSOLIDADO%20SECCION%203501-01%20SEPTIEMBRE%2030%20DE%202022%20CIERRE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NOVIEMBRE%2030%20DE%202022%20PRESPTO\GRAFICA%20CONSOLIDADO%20SECCION%203501-01%20MINCOMERCIO%20NOV%2030%20DE%202022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NOVIEMBRE%2030%20DE%202022%20PRESPTO\GRAFICA%20CONSOLIDADO%20SECCION%203501-01%20MINCOMERCIO%20NOV%2030%20DE%202022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NOVIEMBRE%2030%20DE%202022%20PRESPTO\GRAFICA%20CONSOLIDADO%20SECCION%203501-01%20MINCOMERCIO%20NOV%2030%20DE%202022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NOVIEMBRE%2030%20DE%202022%20PRESPTO\GRAFICA%20CONSOLIDADO%20SECCION%203501-01%20MINCOMERCIO%20NOV%2030%20DE%202022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NOVIEMBRE%2030%20DE%202022%20PRESPTO\GRAFICA%20CONSOLIDADO%20SECCION%203501-01%20MINCOMERCIO%20NOV%2030%20DE%202022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inversion!$AA$5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inversion!$AB$4:$AH$4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</c:v>
                </c:pt>
              </c:strCache>
            </c:strRef>
          </c:cat>
          <c:val>
            <c:numRef>
              <c:f>inversion!$AB$5:$AH$5</c:f>
              <c:numCache>
                <c:formatCode>#,##0.00</c:formatCode>
                <c:ptCount val="7"/>
                <c:pt idx="0">
                  <c:v>52075.990830000002</c:v>
                </c:pt>
                <c:pt idx="1">
                  <c:v>51763.914552440001</c:v>
                </c:pt>
                <c:pt idx="2">
                  <c:v>312.07627755999999</c:v>
                </c:pt>
                <c:pt idx="3">
                  <c:v>51187.645315170004</c:v>
                </c:pt>
                <c:pt idx="4">
                  <c:v>26753.026503279998</c:v>
                </c:pt>
                <c:pt idx="5">
                  <c:v>26494.617159279998</c:v>
                </c:pt>
                <c:pt idx="6">
                  <c:v>888.34551482999416</c:v>
                </c:pt>
              </c:numCache>
            </c:numRef>
          </c:val>
        </c:ser>
        <c:ser>
          <c:idx val="1"/>
          <c:order val="1"/>
          <c:tx>
            <c:strRef>
              <c:f>inversion!$AA$6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inversion!$AB$4:$AH$4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</c:v>
                </c:pt>
              </c:strCache>
            </c:strRef>
          </c:cat>
          <c:val>
            <c:numRef>
              <c:f>inversion!$AB$6:$AH$6</c:f>
              <c:numCache>
                <c:formatCode>#,##0.00</c:formatCode>
                <c:ptCount val="7"/>
                <c:pt idx="0">
                  <c:v>116432.83984299999</c:v>
                </c:pt>
                <c:pt idx="1">
                  <c:v>115463.28075496998</c:v>
                </c:pt>
                <c:pt idx="2">
                  <c:v>969.55908803</c:v>
                </c:pt>
                <c:pt idx="3">
                  <c:v>98733.01816000999</c:v>
                </c:pt>
                <c:pt idx="4">
                  <c:v>43842.90499938</c:v>
                </c:pt>
                <c:pt idx="5">
                  <c:v>43682.180647379995</c:v>
                </c:pt>
                <c:pt idx="6">
                  <c:v>17699.821682990005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66858912"/>
        <c:axId val="-1166852384"/>
      </c:barChart>
      <c:lineChart>
        <c:grouping val="standard"/>
        <c:varyColors val="0"/>
        <c:ser>
          <c:idx val="2"/>
          <c:order val="2"/>
          <c:tx>
            <c:strRef>
              <c:f>inversion!$AA$7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inversion!$AB$4:$AH$4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</c:v>
                </c:pt>
              </c:strCache>
            </c:strRef>
          </c:cat>
          <c:val>
            <c:numRef>
              <c:f>inversion!$AB$7:$AH$7</c:f>
              <c:numCache>
                <c:formatCode>#,##0.00</c:formatCode>
                <c:ptCount val="7"/>
                <c:pt idx="0">
                  <c:v>5000</c:v>
                </c:pt>
                <c:pt idx="1">
                  <c:v>3752.7025716799994</c:v>
                </c:pt>
                <c:pt idx="2">
                  <c:v>1247.2974283199999</c:v>
                </c:pt>
                <c:pt idx="3">
                  <c:v>3193.3038636799997</c:v>
                </c:pt>
                <c:pt idx="4">
                  <c:v>2219.5805806800004</c:v>
                </c:pt>
                <c:pt idx="5">
                  <c:v>2169.8436926800005</c:v>
                </c:pt>
                <c:pt idx="6">
                  <c:v>1806.6961363200003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inversion!$AA$8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inversion!$AB$4:$AH$4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APROPIACION SIN COMPROMETER</c:v>
                </c:pt>
              </c:strCache>
            </c:strRef>
          </c:cat>
          <c:val>
            <c:numRef>
              <c:f>inversion!$AB$8:$AH$8</c:f>
              <c:numCache>
                <c:formatCode>#,##0.00</c:formatCode>
                <c:ptCount val="7"/>
                <c:pt idx="0">
                  <c:v>121963.977231</c:v>
                </c:pt>
                <c:pt idx="1">
                  <c:v>121921.44894378999</c:v>
                </c:pt>
                <c:pt idx="2">
                  <c:v>42.528287210000002</c:v>
                </c:pt>
                <c:pt idx="3">
                  <c:v>121189.74207878999</c:v>
                </c:pt>
                <c:pt idx="4">
                  <c:v>24690.229998220002</c:v>
                </c:pt>
                <c:pt idx="5">
                  <c:v>24656.194865220001</c:v>
                </c:pt>
                <c:pt idx="6">
                  <c:v>774.23515221000673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66858912"/>
        <c:axId val="-1166852384"/>
      </c:lineChart>
      <c:catAx>
        <c:axId val="-11668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166852384"/>
        <c:crosses val="autoZero"/>
        <c:auto val="1"/>
        <c:lblAlgn val="ctr"/>
        <c:lblOffset val="100"/>
        <c:noMultiLvlLbl val="0"/>
      </c:catAx>
      <c:valAx>
        <c:axId val="-116685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166858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A-FUNCIONAMIENTO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solidFill>
          <a:schemeClr val="accent4">
            <a:lumMod val="50000"/>
          </a:schemeClr>
        </a:solidFill>
        <a:ln>
          <a:noFill/>
        </a:ln>
        <a:effectLst/>
      </c:sp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9502601936242208"/>
        </c:manualLayout>
      </c:layout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TOTAL!$O$46</c:f>
              <c:strCache>
                <c:ptCount val="1"/>
                <c:pt idx="0">
                  <c:v>TOTAL PRESUPUESTO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 w="19050">
              <a:solidFill>
                <a:schemeClr val="bg1"/>
              </a:solidFill>
            </a:ln>
            <a:effectLst/>
            <a:sp3d contourW="19050">
              <a:contourClr>
                <a:schemeClr val="bg1"/>
              </a:contourClr>
            </a:sp3d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TOTAL!$P$45:$V$45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TOTAL!$P$46:$V$46</c:f>
              <c:numCache>
                <c:formatCode>#,##0.00</c:formatCode>
                <c:ptCount val="7"/>
                <c:pt idx="0">
                  <c:v>685878.21190400003</c:v>
                </c:pt>
                <c:pt idx="1">
                  <c:v>241.37700000000001</c:v>
                </c:pt>
                <c:pt idx="2">
                  <c:v>685636.83490400005</c:v>
                </c:pt>
                <c:pt idx="3">
                  <c:v>650002.20503243001</c:v>
                </c:pt>
                <c:pt idx="4">
                  <c:v>469622.09918185993</c:v>
                </c:pt>
                <c:pt idx="5">
                  <c:v>446249.21329059004</c:v>
                </c:pt>
                <c:pt idx="6">
                  <c:v>35634.629871569945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66848576"/>
        <c:axId val="-1166855648"/>
        <c:axId val="0"/>
      </c:bar3DChart>
      <c:catAx>
        <c:axId val="-11668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>
            <a:solidFill>
              <a:schemeClr val="accent4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166855648"/>
        <c:crosses val="autoZero"/>
        <c:auto val="1"/>
        <c:lblAlgn val="ctr"/>
        <c:lblOffset val="100"/>
        <c:noMultiLvlLbl val="0"/>
      </c:catAx>
      <c:valAx>
        <c:axId val="-116685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16684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75378860003806"/>
          <c:y val="0.25739297705971664"/>
          <c:w val="0.66511262194643872"/>
          <c:h val="0.71428320545695689"/>
        </c:manualLayout>
      </c:layout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DE INVERSION </a:t>
            </a:r>
          </a:p>
        </c:rich>
      </c:tx>
      <c:layout>
        <c:manualLayout>
          <c:xMode val="edge"/>
          <c:yMode val="edge"/>
          <c:x val="0.1968895291759962"/>
          <c:y val="0"/>
        </c:manualLayout>
      </c:layout>
      <c:overlay val="0"/>
      <c:spPr>
        <a:solidFill>
          <a:schemeClr val="accent4">
            <a:lumMod val="50000"/>
          </a:schemeClr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411700295679291"/>
          <c:y val="1.833162927768088E-2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50" baseline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TOTAL!$N$17</c:f>
              <c:strCache>
                <c:ptCount val="1"/>
                <c:pt idx="0">
                  <c:v>FUNCIONAMIENTO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27B5A26-74D1-4B3B-9973-8C5603B966DF}" type="CATEGORYNAME">
                      <a:rPr lang="en-US" sz="700"/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/>
                      <a:t>; </a:t>
                    </a:r>
                    <a:fld id="{24B5D4B9-F2D2-41BF-9642-C838F322C64A}" type="VALUE">
                      <a:rPr lang="en-US" sz="700" baseline="0" smtClean="0"/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r>
                      <a:rPr lang="en-US" sz="700" baseline="0" dirty="0" smtClean="0"/>
                      <a:t> 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41540E4-F88D-45B7-A9C3-3D20855C1562}" type="CATEGORYNAME">
                      <a:rPr lang="es-ES" sz="700"/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s-ES" sz="700" baseline="0"/>
                      <a:t>; </a:t>
                    </a:r>
                    <a:fld id="{7FEA98A3-1F87-475C-AD1B-6DE64B53FE3D}" type="VALUE">
                      <a:rPr lang="es-ES" sz="700" baseline="0" smtClean="0"/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s-ES" sz="700" baseline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705903863509035"/>
                      <c:h val="0.1813303662717267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1911462746212799"/>
                  <c:y val="-0.13786010705479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4456B62-CA19-4DB3-832F-099061C53661}" type="CATEGORYNAME">
                      <a:rPr lang="en-US" sz="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CA09B0FB-20CB-41AD-9EA9-7C3129465F52}" type="VALUE">
                      <a:rPr lang="en-US" sz="700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s-CO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79299771760697"/>
                      <c:h val="0.107545558429061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3F3DC09-34AC-4411-A30E-7F2EA4D062F3}" type="CATEGORYNAME">
                      <a:rPr lang="en-US"/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/>
                      <a:t>; </a:t>
                    </a:r>
                    <a:fld id="{086258A3-BAC9-4619-86F8-9440B6A2458E}" type="VALUE">
                      <a:rPr lang="en-US" baseline="0" smtClean="0"/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85694887936429"/>
                      <c:h val="0.107545558429061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8827517186943718"/>
                  <c:y val="8.31317736212184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C15DA7D-0871-403C-85D9-C0E961BCD9F2}" type="CATEGORYNAME">
                      <a:rPr lang="en-US" sz="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; </a:t>
                    </a:r>
                    <a:fld id="{5C59D23A-D003-4E43-8B6E-2B5414C2E37B}" type="VALUE">
                      <a:rPr lang="en-US" sz="700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1881552910396"/>
                      <c:h val="8.295062248150598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7.5170282525480289E-2"/>
                  <c:y val="3.91290070367475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778B799-5CDF-42A7-913A-9EA8286B4A27}" type="CATEGORYNAME">
                      <a:rPr lang="en-US" sz="7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 </a:t>
                    </a:r>
                    <a:fld id="{71DADC2D-6282-416A-87A3-9457D0A5DC06}" type="VALUE">
                      <a:rPr lang="en-US" sz="700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23039750068304"/>
                      <c:h val="0.1049945269741985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TOTAL!$O$16:$U$16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TOTAL!$O$17:$U$17</c:f>
              <c:numCache>
                <c:formatCode>#,##0.00</c:formatCode>
                <c:ptCount val="7"/>
                <c:pt idx="0">
                  <c:v>389835.94199999998</c:v>
                </c:pt>
                <c:pt idx="1">
                  <c:v>241.37700000000001</c:v>
                </c:pt>
                <c:pt idx="2">
                  <c:v>389594.565</c:v>
                </c:pt>
                <c:pt idx="3">
                  <c:v>375129.03361478006</c:v>
                </c:pt>
                <c:pt idx="4">
                  <c:v>371546.89510029997</c:v>
                </c:pt>
                <c:pt idx="5">
                  <c:v>348676.91492602997</c:v>
                </c:pt>
                <c:pt idx="6">
                  <c:v>14465.531385219971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699872538565363E-2"/>
          <c:y val="9.6241053707824625E-2"/>
          <c:w val="0.95230012746143466"/>
          <c:h val="0.90375894629217535"/>
        </c:manualLayout>
      </c:layout>
      <c:pie3DChart>
        <c:varyColors val="1"/>
        <c:ser>
          <c:idx val="0"/>
          <c:order val="0"/>
          <c:tx>
            <c:strRef>
              <c:f>TOTAL!$N$21</c:f>
              <c:strCache>
                <c:ptCount val="1"/>
                <c:pt idx="0">
                  <c:v>SERVICIO DE LA DEUDA PUBLICA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0.18125515161668621"/>
                  <c:y val="0.30088011146085553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bg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65957446808509"/>
                      <c:h val="0.123792413467631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290070221108663"/>
                  <c:y val="0.27532825015108475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bg1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70212765957448"/>
                      <c:h val="6.656409562776859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339330807010316E-2"/>
                  <c:y val="-0.25985783168234255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bg1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4468085106383"/>
                      <c:h val="0.209635012744194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23689900977523E-2"/>
                  <c:y val="-2.729151380285089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bg1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38286608286394"/>
                      <c:h val="7.236422685992663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8.2999225530900306E-2"/>
                  <c:y val="-0.10222081538748243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bg1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3941501586525"/>
                      <c:h val="7.236422685992663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3.1072077528770406E-2"/>
                  <c:y val="1.4989175887046071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bg1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5531867236606731E-2"/>
                  <c:y val="3.8645576472003368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bg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73733042558729"/>
                      <c:h val="0.13620400553316894"/>
                    </c:manualLayout>
                  </c15:layout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TOTAL!$O$20:$U$20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TOTAL!$O$21:$U$21</c:f>
              <c:numCache>
                <c:formatCode>#,##0.00</c:formatCode>
                <c:ptCount val="7"/>
                <c:pt idx="0">
                  <c:v>569.46199999999999</c:v>
                </c:pt>
                <c:pt idx="1">
                  <c:v>0</c:v>
                </c:pt>
                <c:pt idx="2">
                  <c:v>569.46199999999999</c:v>
                </c:pt>
                <c:pt idx="3">
                  <c:v>569.46199999999999</c:v>
                </c:pt>
                <c:pt idx="4">
                  <c:v>569.46199999999999</c:v>
                </c:pt>
                <c:pt idx="5">
                  <c:v>569.46199999999999</c:v>
                </c:pt>
                <c:pt idx="6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241028579614642"/>
          <c:y val="1.8331633687768974E-2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50" baseline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3.9448197372687933E-2"/>
          <c:y val="0.1750305346798664"/>
          <c:w val="0.91321396578008651"/>
          <c:h val="0.70728639136017113"/>
        </c:manualLayout>
      </c:layout>
      <c:pieChart>
        <c:varyColors val="1"/>
        <c:ser>
          <c:idx val="0"/>
          <c:order val="0"/>
          <c:tx>
            <c:strRef>
              <c:f>TOTAL!$N$25</c:f>
              <c:strCache>
                <c:ptCount val="1"/>
                <c:pt idx="0">
                  <c:v>INVERSION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88BB168-BBB4-4277-953E-FCA7AABA522B}" type="CATEGORYNAM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; </a:t>
                    </a:r>
                    <a:fld id="{7944EDD3-C33B-4AAF-9C23-675FB46F2DA1}" type="VALUE">
                      <a:rPr lang="en-US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562002385712945E-2"/>
                  <c:y val="-9.645278076689259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E444E3B-6130-4C9D-826A-CD07C4DE87B6}" type="CATEGORYNAM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; </a:t>
                    </a:r>
                    <a:fld id="{11221206-2635-47C5-B180-FF018176DFDC}" type="VALUE">
                      <a:rPr lang="en-US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246C532-C841-4D49-8C22-2FA399EC02B0}" type="CATEGORYNAME">
                      <a:rPr lang="es-E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s-ES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; </a:t>
                    </a:r>
                    <a:fld id="{3C83145A-2E35-427C-8ED9-1AA5D64F2C17}" type="VALUE">
                      <a:rPr lang="es-ES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s-ES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41683360684614"/>
                      <c:h val="0.1813304098948481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61317AC-85A2-4992-88C1-F437425EFAB6}" type="CATEGORYNAM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; </a:t>
                    </a:r>
                    <a:fld id="{6EEBC67A-FB00-4BAC-AC9B-115DC9DC53B4}" type="VALUE">
                      <a:rPr lang="en-US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68750898130511"/>
                      <c:h val="8.295064243715460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7702973067153486E-2"/>
                  <c:y val="6.00411523524754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483C37D-A536-401F-8637-8DB9F9D417DD}" type="CATEGORYNAM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; </a:t>
                    </a:r>
                    <a:fld id="{06994482-8932-49B0-8334-CE58DB3AA047}" type="VALUE">
                      <a:rPr lang="en-US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r>
                      <a:rPr lang="en-US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5447384191154"/>
                      <c:h val="0.1073928206875132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4.975603542620359E-2"/>
                  <c:y val="3.10685105114597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3E25A66-BF79-442F-B5D5-D66F7C4BC84D}" type="CATEGORYNAM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; </a:t>
                    </a:r>
                    <a:fld id="{9D652ABB-7609-4330-9647-A349DB0A5D5D}" type="VALUE">
                      <a:rPr lang="en-US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35625586515786"/>
                      <c:h val="8.295064243715460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2440455401365358"/>
                  <c:y val="6.57257630903381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7F9145B-6404-4989-B96A-8D5F947CE174}" type="CATEGORYNAM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; </a:t>
                    </a:r>
                    <a:fld id="{6F7A6849-92EB-431D-8E4F-17F929C80826}" type="VALUE">
                      <a:rPr lang="en-US" baseline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7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baseline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59335771679315"/>
                      <c:h val="0.11991943704082203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TOTAL!$O$24:$U$24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TOTAL!$O$25:$U$25</c:f>
              <c:numCache>
                <c:formatCode>#,##0.00</c:formatCode>
                <c:ptCount val="7"/>
                <c:pt idx="0">
                  <c:v>295472.80790399999</c:v>
                </c:pt>
                <c:pt idx="1">
                  <c:v>0</c:v>
                </c:pt>
                <c:pt idx="2">
                  <c:v>295472.80790399999</c:v>
                </c:pt>
                <c:pt idx="3">
                  <c:v>274303.70941765001</c:v>
                </c:pt>
                <c:pt idx="4">
                  <c:v>97505.74208156002</c:v>
                </c:pt>
                <c:pt idx="5">
                  <c:v>97002.836364560018</c:v>
                </c:pt>
                <c:pt idx="6">
                  <c:v>21169.098486349976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945450568678916"/>
          <c:y val="3.542673107890499E-2"/>
          <c:w val="0.80054549431321076"/>
          <c:h val="0.763610382035578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'GESTION GENERAL'!$J$18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'GESTION GENERAL'!$K$17:$O$17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'GESTION GENERAL'!$K$18:$O$18</c:f>
              <c:numCache>
                <c:formatCode>#,##0.00</c:formatCode>
                <c:ptCount val="5"/>
                <c:pt idx="0">
                  <c:v>373743.18</c:v>
                </c:pt>
                <c:pt idx="1">
                  <c:v>361225.86718616006</c:v>
                </c:pt>
                <c:pt idx="2">
                  <c:v>357981.61913864996</c:v>
                </c:pt>
                <c:pt idx="3">
                  <c:v>335822.34173938003</c:v>
                </c:pt>
                <c:pt idx="4">
                  <c:v>12517.312813839966</c:v>
                </c:pt>
              </c:numCache>
            </c:numRef>
          </c:val>
        </c:ser>
        <c:ser>
          <c:idx val="1"/>
          <c:order val="1"/>
          <c:tx>
            <c:strRef>
              <c:f>'GESTION GENERAL'!$J$19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'GESTION GENERAL'!$K$17:$O$17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'GESTION GENERAL'!$K$19:$O$19</c:f>
              <c:numCache>
                <c:formatCode>#,##0.00</c:formatCode>
                <c:ptCount val="5"/>
                <c:pt idx="0">
                  <c:v>569.46199999999999</c:v>
                </c:pt>
                <c:pt idx="1">
                  <c:v>569.46199999999999</c:v>
                </c:pt>
                <c:pt idx="2">
                  <c:v>569.46199999999999</c:v>
                </c:pt>
                <c:pt idx="3">
                  <c:v>569.46199999999999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'GESTION GENERAL'!$J$20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'GESTION GENERAL'!$K$17:$O$17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'GESTION GENERAL'!$K$20:$O$20</c:f>
              <c:numCache>
                <c:formatCode>#,##0.00</c:formatCode>
                <c:ptCount val="5"/>
                <c:pt idx="0">
                  <c:v>285694.02807399997</c:v>
                </c:pt>
                <c:pt idx="1">
                  <c:v>264975.03666314</c:v>
                </c:pt>
                <c:pt idx="2">
                  <c:v>91203.247289420018</c:v>
                </c:pt>
                <c:pt idx="3">
                  <c:v>90937.725447420016</c:v>
                </c:pt>
                <c:pt idx="4">
                  <c:v>20718.991410859984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254647296"/>
        <c:axId val="-1254646752"/>
        <c:axId val="0"/>
      </c:bar3DChart>
      <c:catAx>
        <c:axId val="-125464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254646752"/>
        <c:crosses val="autoZero"/>
        <c:auto val="1"/>
        <c:lblAlgn val="ctr"/>
        <c:lblOffset val="100"/>
        <c:noMultiLvlLbl val="0"/>
      </c:catAx>
      <c:valAx>
        <c:axId val="-125464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254647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DCE!$N$16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DCE!$O$15:$U$15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DCE!$O$16:$U$16</c:f>
              <c:numCache>
                <c:formatCode>#,##0.00</c:formatCode>
                <c:ptCount val="7"/>
                <c:pt idx="0">
                  <c:v>16092.762000000001</c:v>
                </c:pt>
                <c:pt idx="1">
                  <c:v>241.37700000000001</c:v>
                </c:pt>
                <c:pt idx="2">
                  <c:v>15851.385</c:v>
                </c:pt>
                <c:pt idx="3">
                  <c:v>13903.166428619999</c:v>
                </c:pt>
                <c:pt idx="4">
                  <c:v>13565.275961649999</c:v>
                </c:pt>
                <c:pt idx="5">
                  <c:v>12854.573186649999</c:v>
                </c:pt>
                <c:pt idx="6">
                  <c:v>1948.2185713800011</c:v>
                </c:pt>
              </c:numCache>
            </c:numRef>
          </c:val>
        </c:ser>
        <c:ser>
          <c:idx val="1"/>
          <c:order val="1"/>
          <c:tx>
            <c:strRef>
              <c:f>DCE!$N$17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DCE!$O$15:$U$15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DCE!$O$17:$U$17</c:f>
              <c:numCache>
                <c:formatCode>#,##0.00</c:formatCode>
                <c:ptCount val="7"/>
                <c:pt idx="0">
                  <c:v>9778.7798299999995</c:v>
                </c:pt>
                <c:pt idx="1">
                  <c:v>0</c:v>
                </c:pt>
                <c:pt idx="2">
                  <c:v>9778.7798299999995</c:v>
                </c:pt>
                <c:pt idx="3">
                  <c:v>9328.6727545100002</c:v>
                </c:pt>
                <c:pt idx="4">
                  <c:v>6302.4947921400008</c:v>
                </c:pt>
                <c:pt idx="5">
                  <c:v>6065.1109171400003</c:v>
                </c:pt>
                <c:pt idx="6">
                  <c:v>450.10707548999977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83186272"/>
        <c:axId val="-1483185728"/>
        <c:axId val="0"/>
      </c:bar3DChart>
      <c:catAx>
        <c:axId val="-148318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483185728"/>
        <c:crosses val="autoZero"/>
        <c:auto val="1"/>
        <c:lblAlgn val="ctr"/>
        <c:lblOffset val="100"/>
        <c:noMultiLvlLbl val="0"/>
      </c:catAx>
      <c:valAx>
        <c:axId val="-148318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4831862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7/12/2022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>
                <a:lumMod val="85000"/>
              </a:schemeClr>
            </a:gs>
            <a:gs pos="95000">
              <a:schemeClr val="bg1">
                <a:lumMod val="8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6686" y="1188099"/>
            <a:ext cx="7651101" cy="2724538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NOVIEMBRE 30 DE 2022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</a:t>
            </a:r>
            <a:r>
              <a:rPr lang="es-CO" dirty="0"/>
              <a:t> </a:t>
            </a:r>
            <a:r>
              <a:rPr lang="es-CO" dirty="0" smtClean="0"/>
              <a:t> 94,80%               -        OBLIGADO  68,49 %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Imagen 1" descr="cid:image003.png@01D8AD5F.D6464F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2744657" cy="698143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156750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400" dirty="0" smtClean="0">
                <a:solidFill>
                  <a:schemeClr val="bg1"/>
                </a:solidFill>
              </a:rPr>
              <a:t>GRAFICA EJECUCIÓN PRESUPUESTAL ACUMULADA </a:t>
            </a: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SECCIÓN 3501 MINCOMERCIO CON CORTE AL  30 DE NOVIEMBRE  DE 2022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73870"/>
              </p:ext>
            </p:extLst>
          </p:nvPr>
        </p:nvGraphicFramePr>
        <p:xfrm>
          <a:off x="5101721" y="2022304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105469"/>
              </p:ext>
            </p:extLst>
          </p:nvPr>
        </p:nvGraphicFramePr>
        <p:xfrm>
          <a:off x="9472281" y="-106700"/>
          <a:ext cx="4393244" cy="415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880545"/>
              </p:ext>
            </p:extLst>
          </p:nvPr>
        </p:nvGraphicFramePr>
        <p:xfrm>
          <a:off x="5848350" y="-106699"/>
          <a:ext cx="3340100" cy="415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006807"/>
              </p:ext>
            </p:extLst>
          </p:nvPr>
        </p:nvGraphicFramePr>
        <p:xfrm>
          <a:off x="6737349" y="75678"/>
          <a:ext cx="2406649" cy="408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830771"/>
              </p:ext>
            </p:extLst>
          </p:nvPr>
        </p:nvGraphicFramePr>
        <p:xfrm>
          <a:off x="-2" y="0"/>
          <a:ext cx="2898712" cy="415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905007"/>
              </p:ext>
            </p:extLst>
          </p:nvPr>
        </p:nvGraphicFramePr>
        <p:xfrm>
          <a:off x="3180234" y="0"/>
          <a:ext cx="2789871" cy="415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474288"/>
              </p:ext>
            </p:extLst>
          </p:nvPr>
        </p:nvGraphicFramePr>
        <p:xfrm>
          <a:off x="6129874" y="1"/>
          <a:ext cx="3047998" cy="415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UNIDAD </a:t>
            </a:r>
            <a:r>
              <a:rPr lang="es-CO" sz="1400" dirty="0">
                <a:solidFill>
                  <a:schemeClr val="bg1"/>
                </a:solidFill>
              </a:rPr>
              <a:t>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30 DE NOVIEMBRE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03946"/>
              </p:ext>
            </p:extLst>
          </p:nvPr>
        </p:nvGraphicFramePr>
        <p:xfrm>
          <a:off x="0" y="0"/>
          <a:ext cx="9144000" cy="401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30 DE NOVIEMBRE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380869"/>
              </p:ext>
            </p:extLst>
          </p:nvPr>
        </p:nvGraphicFramePr>
        <p:xfrm>
          <a:off x="0" y="0"/>
          <a:ext cx="9143999" cy="401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</a:t>
            </a:r>
            <a:r>
              <a:rPr lang="es-CO" sz="1400" dirty="0" smtClean="0">
                <a:solidFill>
                  <a:schemeClr val="bg1"/>
                </a:solidFill>
              </a:rPr>
              <a:t>AL 30 DE NOVIEMBRE DE 2022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983347"/>
              </p:ext>
            </p:extLst>
          </p:nvPr>
        </p:nvGraphicFramePr>
        <p:xfrm>
          <a:off x="13397" y="0"/>
          <a:ext cx="9130602" cy="420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4191018"/>
            <a:ext cx="9143999" cy="606907"/>
          </a:xfr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PRESUPUESTO MINCIT </a:t>
            </a:r>
            <a:r>
              <a:rPr lang="es-E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CORTE AL 30 DE NOVIEMBRE DE 2022</a:t>
            </a:r>
            <a:endParaRPr lang="es-E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APROPIACION INICIAL $</a:t>
            </a:r>
            <a:r>
              <a:rPr lang="es-E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645.244,06 – $ 241,37 </a:t>
            </a:r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Bloqueo provisión </a:t>
            </a:r>
            <a:r>
              <a:rPr lang="es-E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DCE+ $2.781,54 Bonos+ $34.920,60 </a:t>
            </a:r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 </a:t>
            </a:r>
            <a:r>
              <a:rPr lang="es-E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</a:t>
            </a:r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Verde Inc. y </a:t>
            </a:r>
            <a:r>
              <a:rPr lang="es-ES" sz="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</a:t>
            </a:r>
            <a:r>
              <a:rPr lang="es-E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+$2.932 Gastos de Personal = </a:t>
            </a:r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s-E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685,636,83</a:t>
            </a:r>
            <a:endParaRPr lang="es-CO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702934"/>
              </p:ext>
            </p:extLst>
          </p:nvPr>
        </p:nvGraphicFramePr>
        <p:xfrm>
          <a:off x="3006435" y="68753"/>
          <a:ext cx="3096491" cy="387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347020"/>
              </p:ext>
            </p:extLst>
          </p:nvPr>
        </p:nvGraphicFramePr>
        <p:xfrm>
          <a:off x="-17320" y="-110161"/>
          <a:ext cx="9143999" cy="42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648894"/>
              </p:ext>
            </p:extLst>
          </p:nvPr>
        </p:nvGraphicFramePr>
        <p:xfrm>
          <a:off x="0" y="0"/>
          <a:ext cx="9126679" cy="419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136402"/>
              </p:ext>
            </p:extLst>
          </p:nvPr>
        </p:nvGraphicFramePr>
        <p:xfrm>
          <a:off x="0" y="-1"/>
          <a:ext cx="9126679" cy="4191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909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8104</TotalTime>
  <Words>226</Words>
  <Application>Microsoft Office PowerPoint</Application>
  <PresentationFormat>Presentación en pantalla (16:9)</PresentationFormat>
  <Paragraphs>41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 Light</vt:lpstr>
      <vt:lpstr>Arial Narrow</vt:lpstr>
      <vt:lpstr>Montserrat</vt:lpstr>
      <vt:lpstr>Calibri</vt:lpstr>
      <vt:lpstr>1_Office Theme</vt:lpstr>
      <vt:lpstr>Office Theme</vt:lpstr>
      <vt:lpstr>SECCIÓN 3501 - MINISTERIO DE COMERCIO INDUSTRIA Y TURISMO                          EJECUCIÓN  PRESUPUESTAL  ACUMULADA                                                        NOVIEMBRE 30 DE 2022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1023</cp:revision>
  <cp:lastPrinted>2022-10-07T18:03:32Z</cp:lastPrinted>
  <dcterms:modified xsi:type="dcterms:W3CDTF">2022-12-07T17:08:00Z</dcterms:modified>
</cp:coreProperties>
</file>