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93" r:id="rId1"/>
    <p:sldMasterId id="2147483707" r:id="rId2"/>
  </p:sldMasterIdLst>
  <p:notesMasterIdLst>
    <p:notesMasterId r:id="rId8"/>
  </p:notesMasterIdLst>
  <p:sldIdLst>
    <p:sldId id="336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Montserrat" panose="020B0604020202020204" charset="0"/>
      <p:regular r:id="rId9"/>
      <p:bold r:id="rId10"/>
      <p:italic r:id="rId11"/>
      <p:boldItalic r:id="rId12"/>
    </p:embeddedFont>
    <p:embeddedFont>
      <p:font typeface="Calibri Light" panose="020F0302020204030204" pitchFamily="34" charset="0"/>
      <p:regular r:id="rId13"/>
      <p:italic r:id="rId14"/>
    </p:embeddedFont>
    <p:embeddedFont>
      <p:font typeface="Calibri" panose="020F0502020204030204" pitchFamily="3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FF9933"/>
    <a:srgbClr val="A50021"/>
    <a:srgbClr val="008000"/>
    <a:srgbClr val="9999FF"/>
    <a:srgbClr val="9966FF"/>
    <a:srgbClr val="FF00FF"/>
    <a:srgbClr val="CCFF33"/>
    <a:srgbClr val="33CC33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132" autoAdjust="0"/>
    <p:restoredTop sz="94249" autoAdjust="0"/>
  </p:normalViewPr>
  <p:slideViewPr>
    <p:cSldViewPr snapToGrid="0" snapToObjects="1" showGuides="1">
      <p:cViewPr varScale="1">
        <p:scale>
          <a:sx n="154" d="100"/>
          <a:sy n="154" d="100"/>
        </p:scale>
        <p:origin x="870" y="126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10" Type="http://schemas.openxmlformats.org/officeDocument/2006/relationships/font" Target="fonts/font2.fntdata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JUNIO%2003%20DE%202022\A&#209;O%202022\PAGINA%20WEB%202022\MAYO%2031%20DE%202022\GRAFICA%20CONSOLIDADO%20SECCION%203501-01%20MAYO%2031%20DE%202022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PAGINA%20WEB%20ENERO%202022\GRAFICA%20%20SECCION%203501-01%20ENERO%2031%20DE%202022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2\PAGINA%20WEB%202022\MAYO%2031%20DE%202022\GRAFICA%20CONSOLIDADO%20SECCION%203501-01%20MAYO%2031%20DE%202022.xls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JUNIO%2003%20DE%202022\A&#209;O%202022\PAGINA%20WEB%202022\MAYO%2031%20DE%202022\GRAFICA%20CONSOLIDADO%20SECCION%203501-01%20MAYO%2031%20DE%202022.xls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F:\BACKUP%20JUNIO%2003%20DE%202022\A&#209;O%202022\PAGINA%20WEB%202022\MAYO%2031%20DE%202022\GRAFICA%20CONSOLIDADO%20SECCION%203501-01%20MAYO%2031%20DE%202022.xls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0.19785210234160658"/>
          <c:w val="0.98067680714180083"/>
          <c:h val="0.8000995342308429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800"/>
      </a:pPr>
      <a:endParaRPr lang="es-CO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TOTAL!$K$15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TOTAL!$L$15:$R$15</c:f>
              <c:numCache>
                <c:formatCode>#,##0.00</c:formatCode>
                <c:ptCount val="7"/>
                <c:pt idx="0">
                  <c:v>384122.39899999998</c:v>
                </c:pt>
                <c:pt idx="1">
                  <c:v>620.27700000000004</c:v>
                </c:pt>
                <c:pt idx="2">
                  <c:v>383502.12199999997</c:v>
                </c:pt>
                <c:pt idx="3">
                  <c:v>254316.77414294</c:v>
                </c:pt>
                <c:pt idx="4">
                  <c:v>131753.79915536</c:v>
                </c:pt>
                <c:pt idx="5">
                  <c:v>127857.62819270001</c:v>
                </c:pt>
                <c:pt idx="6">
                  <c:v>129185.34785706</c:v>
                </c:pt>
              </c:numCache>
            </c:numRef>
          </c:val>
        </c:ser>
        <c:ser>
          <c:idx val="1"/>
          <c:order val="1"/>
          <c:tx>
            <c:strRef>
              <c:f>TOTAL!$K$16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TOTAL!$L$16:$R$16</c:f>
              <c:numCache>
                <c:formatCode>#,##0.00</c:formatCode>
                <c:ptCount val="7"/>
                <c:pt idx="0">
                  <c:v>569.46199999999999</c:v>
                </c:pt>
                <c:pt idx="1">
                  <c:v>0</c:v>
                </c:pt>
                <c:pt idx="2">
                  <c:v>569.46199999999999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TOTAL!$K$17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TOTAL!$L$14:$R$14</c:f>
              <c:strCache>
                <c:ptCount val="7"/>
                <c:pt idx="0">
                  <c:v>APR.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     ($)</c:v>
                </c:pt>
                <c:pt idx="4">
                  <c:v>OBLIGACIONES 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TOTAL!$L$17:$R$17</c:f>
              <c:numCache>
                <c:formatCode>#,##0.00</c:formatCode>
                <c:ptCount val="7"/>
                <c:pt idx="0">
                  <c:v>290471.39190400002</c:v>
                </c:pt>
                <c:pt idx="1">
                  <c:v>0</c:v>
                </c:pt>
                <c:pt idx="2">
                  <c:v>290471.39190400002</c:v>
                </c:pt>
                <c:pt idx="3">
                  <c:v>221041.41673158002</c:v>
                </c:pt>
                <c:pt idx="4">
                  <c:v>19950.370144689998</c:v>
                </c:pt>
                <c:pt idx="5">
                  <c:v>19596.665876690004</c:v>
                </c:pt>
                <c:pt idx="6">
                  <c:v>69429.975172419989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7322816"/>
        <c:axId val="-187333152"/>
        <c:axId val="0"/>
      </c:bar3DChart>
      <c:catAx>
        <c:axId val="-187322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33152"/>
        <c:crosses val="autoZero"/>
        <c:auto val="1"/>
        <c:lblAlgn val="ctr"/>
        <c:lblOffset val="100"/>
        <c:noMultiLvlLbl val="0"/>
      </c:catAx>
      <c:valAx>
        <c:axId val="-1873331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22816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dLbls>
          <c:dLblPos val="outEnd"/>
          <c:showLegendKey val="0"/>
          <c:showVal val="0"/>
          <c:showCatName val="1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700"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 w="6350" cap="flat" cmpd="sng" algn="ctr">
          <a:noFill/>
          <a:prstDash val="solid"/>
          <a:round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17959601924759405"/>
          <c:y val="1.7703867897211453E-2"/>
          <c:w val="0.82040398075240595"/>
          <c:h val="0.798215197847105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'GESTION GRAL'!$G$17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GRAL'!$H$16:$L$16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GRAL'!$H$17:$L$17</c:f>
              <c:numCache>
                <c:formatCode>#,##0.00</c:formatCode>
                <c:ptCount val="5"/>
                <c:pt idx="0">
                  <c:v>368029.63699999999</c:v>
                </c:pt>
                <c:pt idx="1">
                  <c:v>248179.08005228997</c:v>
                </c:pt>
                <c:pt idx="2">
                  <c:v>126157.26556709</c:v>
                </c:pt>
                <c:pt idx="3">
                  <c:v>122277.87944392001</c:v>
                </c:pt>
                <c:pt idx="4">
                  <c:v>119850.55694771002</c:v>
                </c:pt>
              </c:numCache>
            </c:numRef>
          </c:val>
        </c:ser>
        <c:ser>
          <c:idx val="1"/>
          <c:order val="1"/>
          <c:tx>
            <c:strRef>
              <c:f>'GESTION GRAL'!$G$18</c:f>
              <c:strCache>
                <c:ptCount val="1"/>
                <c:pt idx="0">
                  <c:v>SERVICIO DE LA DEUDA PUBLICA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GRAL'!$H$16:$L$16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GRAL'!$H$18:$L$18</c:f>
              <c:numCache>
                <c:formatCode>#,##0.00</c:formatCode>
                <c:ptCount val="5"/>
                <c:pt idx="0">
                  <c:v>569.46199999999999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569.46199999999999</c:v>
                </c:pt>
              </c:numCache>
            </c:numRef>
          </c:val>
        </c:ser>
        <c:ser>
          <c:idx val="2"/>
          <c:order val="2"/>
          <c:tx>
            <c:strRef>
              <c:f>'GESTION GRAL'!$G$19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'GESTION GRAL'!$H$16:$L$16</c:f>
              <c:strCache>
                <c:ptCount val="5"/>
                <c:pt idx="0">
                  <c:v>APR. VIGENTE($)</c:v>
                </c:pt>
                <c:pt idx="1">
                  <c:v>COMPROMISOS ($)</c:v>
                </c:pt>
                <c:pt idx="2">
                  <c:v>OBLIGACIONES      ($)</c:v>
                </c:pt>
                <c:pt idx="3">
                  <c:v>   PAGOS                 ($)</c:v>
                </c:pt>
                <c:pt idx="4">
                  <c:v>APR. SIN COMPROMETER ($)</c:v>
                </c:pt>
              </c:strCache>
            </c:strRef>
          </c:cat>
          <c:val>
            <c:numRef>
              <c:f>'GESTION GRAL'!$H$19:$L$19</c:f>
              <c:numCache>
                <c:formatCode>#,##0.00</c:formatCode>
                <c:ptCount val="5"/>
                <c:pt idx="0">
                  <c:v>280692.612074</c:v>
                </c:pt>
                <c:pt idx="1">
                  <c:v>217052.92613959999</c:v>
                </c:pt>
                <c:pt idx="2">
                  <c:v>18368.225474299998</c:v>
                </c:pt>
                <c:pt idx="3">
                  <c:v>18154.468859300003</c:v>
                </c:pt>
                <c:pt idx="4">
                  <c:v>63639.685934400011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7332608"/>
        <c:axId val="-187330432"/>
        <c:axId val="0"/>
      </c:bar3DChart>
      <c:catAx>
        <c:axId val="-1873326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30432"/>
        <c:crosses val="autoZero"/>
        <c:auto val="1"/>
        <c:lblAlgn val="ctr"/>
        <c:lblOffset val="100"/>
        <c:noMultiLvlLbl val="0"/>
      </c:catAx>
      <c:valAx>
        <c:axId val="-1873304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solid"/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 w="6350" cap="flat" cmpd="sng" algn="ctr">
            <a:noFill/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3260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 w="25400"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prstDash val="solid"/>
      <a:round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DCE!$J$16</c:f>
              <c:strCache>
                <c:ptCount val="1"/>
                <c:pt idx="0">
                  <c:v>FUNCIONAMIENTO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DCE!$K$15:$Q$15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DCE!$K$16:$Q$16</c:f>
              <c:numCache>
                <c:formatCode>#,##0.00</c:formatCode>
                <c:ptCount val="7"/>
                <c:pt idx="0">
                  <c:v>16092.762000000001</c:v>
                </c:pt>
                <c:pt idx="1">
                  <c:v>620.27700000000004</c:v>
                </c:pt>
                <c:pt idx="2">
                  <c:v>15472.485000000001</c:v>
                </c:pt>
                <c:pt idx="3">
                  <c:v>6137.6940906499995</c:v>
                </c:pt>
                <c:pt idx="4">
                  <c:v>5596.5335882700001</c:v>
                </c:pt>
                <c:pt idx="5">
                  <c:v>5579.7487487799999</c:v>
                </c:pt>
                <c:pt idx="6">
                  <c:v>9334.7909093500002</c:v>
                </c:pt>
              </c:numCache>
            </c:numRef>
          </c:val>
        </c:ser>
        <c:ser>
          <c:idx val="1"/>
          <c:order val="1"/>
          <c:tx>
            <c:strRef>
              <c:f>DCE!$J$17</c:f>
              <c:strCache>
                <c:ptCount val="1"/>
                <c:pt idx="0">
                  <c:v>INVERSION 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DCE!$K$15:$Q$15</c:f>
              <c:strCache>
                <c:ptCount val="7"/>
                <c:pt idx="0">
                  <c:v>APR.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COMPROMISOS  ($)</c:v>
                </c:pt>
                <c:pt idx="4">
                  <c:v>OBLIGACIONES      ($)</c:v>
                </c:pt>
                <c:pt idx="5">
                  <c:v>   PAGOS                 ($)</c:v>
                </c:pt>
                <c:pt idx="6">
                  <c:v>APR. SIN COMPROMETER ($)</c:v>
                </c:pt>
              </c:strCache>
            </c:strRef>
          </c:cat>
          <c:val>
            <c:numRef>
              <c:f>DCE!$K$17:$Q$17</c:f>
              <c:numCache>
                <c:formatCode>#,##0.00</c:formatCode>
                <c:ptCount val="7"/>
                <c:pt idx="0">
                  <c:v>9778.7798299999995</c:v>
                </c:pt>
                <c:pt idx="1">
                  <c:v>0</c:v>
                </c:pt>
                <c:pt idx="2">
                  <c:v>9778.7798299999995</c:v>
                </c:pt>
                <c:pt idx="3">
                  <c:v>3988.4905919799999</c:v>
                </c:pt>
                <c:pt idx="4">
                  <c:v>1582.1446703900001</c:v>
                </c:pt>
                <c:pt idx="5">
                  <c:v>1442.1970173900002</c:v>
                </c:pt>
                <c:pt idx="6">
                  <c:v>5790.2892380200001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7326624"/>
        <c:axId val="-187326080"/>
        <c:axId val="0"/>
      </c:bar3DChart>
      <c:catAx>
        <c:axId val="-187326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26080"/>
        <c:crosses val="autoZero"/>
        <c:auto val="1"/>
        <c:lblAlgn val="ctr"/>
        <c:lblOffset val="100"/>
        <c:noMultiLvlLbl val="0"/>
      </c:catAx>
      <c:valAx>
        <c:axId val="-1873260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2662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0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341063625315575"/>
          <c:y val="1.6799993256400098E-2"/>
          <c:w val="0.76589363746844252"/>
          <c:h val="0.81160375038301646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Hoja4!$G$10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  <a:sp3d/>
          </c:spPr>
          <c:invertIfNegative val="0"/>
          <c:cat>
            <c:strRef>
              <c:f>Hoja4!$H$9:$L$9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APROPIACIÓN SIN COMPROMETER($)</c:v>
                </c:pt>
              </c:strCache>
            </c:strRef>
          </c:cat>
          <c:val>
            <c:numRef>
              <c:f>Hoja4!$H$10:$L$10</c:f>
              <c:numCache>
                <c:formatCode>#,##0.00</c:formatCode>
                <c:ptCount val="5"/>
                <c:pt idx="0">
                  <c:v>47074.574829999998</c:v>
                </c:pt>
                <c:pt idx="1">
                  <c:v>39893.565512010005</c:v>
                </c:pt>
                <c:pt idx="2">
                  <c:v>2595.06750642</c:v>
                </c:pt>
                <c:pt idx="3">
                  <c:v>2447.8866064200001</c:v>
                </c:pt>
                <c:pt idx="4">
                  <c:v>7181.0093179899923</c:v>
                </c:pt>
              </c:numCache>
            </c:numRef>
          </c:val>
        </c:ser>
        <c:ser>
          <c:idx val="1"/>
          <c:order val="1"/>
          <c:tx>
            <c:strRef>
              <c:f>Hoja4!$G$11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  <a:sp3d/>
          </c:spPr>
          <c:invertIfNegative val="0"/>
          <c:cat>
            <c:strRef>
              <c:f>Hoja4!$H$9:$L$9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APROPIACIÓN SIN COMPROMETER($)</c:v>
                </c:pt>
              </c:strCache>
            </c:strRef>
          </c:cat>
          <c:val>
            <c:numRef>
              <c:f>Hoja4!$H$11:$L$11</c:f>
              <c:numCache>
                <c:formatCode>#,##0.00</c:formatCode>
                <c:ptCount val="5"/>
                <c:pt idx="0">
                  <c:v>116432.83984299999</c:v>
                </c:pt>
                <c:pt idx="1">
                  <c:v>62181.570178189992</c:v>
                </c:pt>
                <c:pt idx="2">
                  <c:v>11017.607598010001</c:v>
                </c:pt>
                <c:pt idx="3">
                  <c:v>10852.021516010002</c:v>
                </c:pt>
                <c:pt idx="4">
                  <c:v>54251.269664810003</c:v>
                </c:pt>
              </c:numCache>
            </c:numRef>
          </c:val>
        </c:ser>
        <c:ser>
          <c:idx val="2"/>
          <c:order val="2"/>
          <c:tx>
            <c:strRef>
              <c:f>Hoja4!$G$12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  <a:sp3d/>
          </c:spPr>
          <c:invertIfNegative val="0"/>
          <c:cat>
            <c:strRef>
              <c:f>Hoja4!$H$9:$L$9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APROPIACIÓN SIN COMPROMETER($)</c:v>
                </c:pt>
              </c:strCache>
            </c:strRef>
          </c:cat>
          <c:val>
            <c:numRef>
              <c:f>Hoja4!$H$12:$L$12</c:f>
              <c:numCache>
                <c:formatCode>#,##0.00</c:formatCode>
                <c:ptCount val="5"/>
                <c:pt idx="0">
                  <c:v>5000</c:v>
                </c:pt>
                <c:pt idx="1">
                  <c:v>2121.1366733200002</c:v>
                </c:pt>
                <c:pt idx="2">
                  <c:v>923.26556731999995</c:v>
                </c:pt>
                <c:pt idx="3">
                  <c:v>918.05513131999999</c:v>
                </c:pt>
                <c:pt idx="4">
                  <c:v>2878.8633266799998</c:v>
                </c:pt>
              </c:numCache>
            </c:numRef>
          </c:val>
        </c:ser>
        <c:ser>
          <c:idx val="3"/>
          <c:order val="3"/>
          <c:tx>
            <c:strRef>
              <c:f>Hoja4!$G$13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  <a:sp3d/>
          </c:spPr>
          <c:invertIfNegative val="0"/>
          <c:cat>
            <c:strRef>
              <c:f>Hoja4!$H$9:$L$9</c:f>
              <c:strCache>
                <c:ptCount val="5"/>
                <c:pt idx="0">
                  <c:v>APR. VIGENTE($)</c:v>
                </c:pt>
                <c:pt idx="1">
                  <c:v>COMPROMISO ($)</c:v>
                </c:pt>
                <c:pt idx="2">
                  <c:v>OBLIGACION($)</c:v>
                </c:pt>
                <c:pt idx="3">
                  <c:v>PAGOS ($)</c:v>
                </c:pt>
                <c:pt idx="4">
                  <c:v>APROPIACIÓN SIN COMPROMETER($)</c:v>
                </c:pt>
              </c:strCache>
            </c:strRef>
          </c:cat>
          <c:val>
            <c:numRef>
              <c:f>Hoja4!$H$13:$L$13</c:f>
              <c:numCache>
                <c:formatCode>#,##0.00</c:formatCode>
                <c:ptCount val="5"/>
                <c:pt idx="0">
                  <c:v>121963.977231</c:v>
                </c:pt>
                <c:pt idx="1">
                  <c:v>116845.14436805999</c:v>
                </c:pt>
                <c:pt idx="2">
                  <c:v>5414.4294729399999</c:v>
                </c:pt>
                <c:pt idx="3">
                  <c:v>5378.7026229399999</c:v>
                </c:pt>
                <c:pt idx="4">
                  <c:v>5118.8328629400057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-187329344"/>
        <c:axId val="-187325536"/>
        <c:axId val="0"/>
      </c:bar3DChart>
      <c:catAx>
        <c:axId val="-1873293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25536"/>
        <c:crosses val="autoZero"/>
        <c:auto val="1"/>
        <c:lblAlgn val="ctr"/>
        <c:lblOffset val="100"/>
        <c:noMultiLvlLbl val="0"/>
      </c:catAx>
      <c:valAx>
        <c:axId val="-1873255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-18732934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09770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76771673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19550766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32587346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5569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3630356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17/06/2022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9"/>
          <p:cNvSpPr/>
          <p:nvPr/>
        </p:nvSpPr>
        <p:spPr>
          <a:xfrm rot="5400000">
            <a:off x="8234561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2" name="Google Shape;102;p9"/>
          <p:cNvSpPr/>
          <p:nvPr/>
        </p:nvSpPr>
        <p:spPr>
          <a:xfrm rot="10800000" flipH="1">
            <a:off x="7937900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292350" y="4139455"/>
            <a:ext cx="617100" cy="1201800"/>
          </a:xfrm>
          <a:prstGeom prst="parallelogram">
            <a:avLst>
              <a:gd name="adj" fmla="val 10943"/>
            </a:avLst>
          </a:prstGeom>
          <a:gradFill>
            <a:gsLst>
              <a:gs pos="0">
                <a:schemeClr val="accent1"/>
              </a:gs>
              <a:gs pos="29000">
                <a:schemeClr val="accent2"/>
              </a:gs>
              <a:gs pos="100000">
                <a:schemeClr val="accent3"/>
              </a:gs>
            </a:gsLst>
            <a:lin ang="54007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4" name="Google Shape;104;p9"/>
          <p:cNvSpPr/>
          <p:nvPr/>
        </p:nvSpPr>
        <p:spPr>
          <a:xfrm rot="10800000">
            <a:off x="278211" y="4795467"/>
            <a:ext cx="927900" cy="188100"/>
          </a:xfrm>
          <a:prstGeom prst="rtTriangle">
            <a:avLst/>
          </a:prstGeom>
          <a:gradFill>
            <a:gsLst>
              <a:gs pos="0">
                <a:schemeClr val="accent1"/>
              </a:gs>
              <a:gs pos="47000">
                <a:schemeClr val="accent1"/>
              </a:gs>
              <a:gs pos="100000">
                <a:schemeClr val="accent2"/>
              </a:gs>
            </a:gsLst>
            <a:lin ang="5999900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gradFill>
          <a:gsLst>
            <a:gs pos="0">
              <a:srgbClr val="4F5876"/>
            </a:gs>
            <a:gs pos="100000">
              <a:srgbClr val="1D1F25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 rot="10800000">
            <a:off x="6904227" y="249339"/>
            <a:ext cx="2034302" cy="2271600"/>
            <a:chOff x="208025" y="2621275"/>
            <a:chExt cx="2034302" cy="2271600"/>
          </a:xfrm>
        </p:grpSpPr>
        <p:sp>
          <p:nvSpPr>
            <p:cNvPr id="11" name="Google Shape;11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2" name="Google Shape;12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grpSp>
        <p:nvGrpSpPr>
          <p:cNvPr id="13" name="Google Shape;13;p2"/>
          <p:cNvGrpSpPr/>
          <p:nvPr/>
        </p:nvGrpSpPr>
        <p:grpSpPr>
          <a:xfrm>
            <a:off x="208025" y="2621275"/>
            <a:ext cx="2034302" cy="2271600"/>
            <a:chOff x="208025" y="2621275"/>
            <a:chExt cx="2034302" cy="2271600"/>
          </a:xfrm>
        </p:grpSpPr>
        <p:sp>
          <p:nvSpPr>
            <p:cNvPr id="14" name="Google Shape;14;p2"/>
            <p:cNvSpPr/>
            <p:nvPr/>
          </p:nvSpPr>
          <p:spPr>
            <a:xfrm rot="-5400000" flipH="1">
              <a:off x="89375" y="2739925"/>
              <a:ext cx="2271600" cy="2034300"/>
            </a:xfrm>
            <a:prstGeom prst="parallelogram">
              <a:avLst>
                <a:gd name="adj" fmla="val 22770"/>
              </a:avLst>
            </a:prstGeom>
            <a:gradFill>
              <a:gsLst>
                <a:gs pos="0">
                  <a:schemeClr val="accent1"/>
                </a:gs>
                <a:gs pos="29000">
                  <a:schemeClr val="accent2"/>
                </a:gs>
                <a:gs pos="100000">
                  <a:schemeClr val="accent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  <p:sp>
          <p:nvSpPr>
            <p:cNvPr id="15" name="Google Shape;15;p2"/>
            <p:cNvSpPr/>
            <p:nvPr/>
          </p:nvSpPr>
          <p:spPr>
            <a:xfrm rot="10800000">
              <a:off x="617527" y="4047646"/>
              <a:ext cx="1624800" cy="380700"/>
            </a:xfrm>
            <a:prstGeom prst="rtTriangle">
              <a:avLst/>
            </a:prstGeom>
            <a:gradFill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5999900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dirty="0"/>
            </a:p>
          </p:txBody>
        </p:sp>
      </p:grpSp>
      <p:sp>
        <p:nvSpPr>
          <p:cNvPr id="16" name="Google Shape;16;p2"/>
          <p:cNvSpPr/>
          <p:nvPr/>
        </p:nvSpPr>
        <p:spPr>
          <a:xfrm rot="10800000" flipH="1">
            <a:off x="624300" y="1092075"/>
            <a:ext cx="7895400" cy="29592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7" name="Google Shape;17;p2"/>
          <p:cNvSpPr txBox="1">
            <a:spLocks noGrp="1"/>
          </p:cNvSpPr>
          <p:nvPr>
            <p:ph type="ctrTitle"/>
          </p:nvPr>
        </p:nvSpPr>
        <p:spPr>
          <a:xfrm>
            <a:off x="1101000" y="1738825"/>
            <a:ext cx="6942000" cy="16659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577769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91028273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53463597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99984314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11420473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43309412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45013463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17/06/2022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48761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541374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4" r:id="rId11"/>
    <p:sldLayoutId id="2147483706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92221" y="1498060"/>
            <a:ext cx="7266562" cy="1731524"/>
          </a:xfrm>
          <a:solidFill>
            <a:schemeClr val="accent4">
              <a:lumMod val="50000"/>
            </a:schemeClr>
          </a:solidFill>
          <a:ln w="76200">
            <a:solidFill>
              <a:schemeClr val="bg1"/>
            </a:solidFill>
          </a:ln>
        </p:spPr>
        <p:txBody>
          <a:bodyPr/>
          <a:lstStyle/>
          <a:p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SECCIÓN 3501 - MINISTERIO DE COMERCIO INDUSTRIA Y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TURISMO</a:t>
            </a:r>
            <a:r>
              <a:rPr lang="es-CO" sz="16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EJECUCIÓN  </a:t>
            </a:r>
            <a:r>
              <a:rPr lang="es-CO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PRESUPUESTAL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ACUMULADA</a:t>
            </a: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MAYO 31 </a:t>
            </a:r>
            <a: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2022</a:t>
            </a:r>
            <a:br>
              <a:rPr lang="es-CO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s-CO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s-CO" sz="1200" dirty="0"/>
              <a:t/>
            </a:r>
            <a:br>
              <a:rPr lang="es-CO" sz="1200" dirty="0"/>
            </a:br>
            <a:endParaRPr lang="es-CO" sz="1200" dirty="0"/>
          </a:p>
        </p:txBody>
      </p:sp>
      <p:sp>
        <p:nvSpPr>
          <p:cNvPr id="3" name="Rectángulo 2"/>
          <p:cNvSpPr/>
          <p:nvPr/>
        </p:nvSpPr>
        <p:spPr>
          <a:xfrm>
            <a:off x="1079770" y="2791839"/>
            <a:ext cx="7033098" cy="30777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s-CO" dirty="0" smtClean="0"/>
              <a:t>        COMPROMETIDO   70,47%           -        OBLIGADO  22,49 %</a:t>
            </a:r>
            <a:endParaRPr lang="es-CO" dirty="0"/>
          </a:p>
        </p:txBody>
      </p:sp>
      <p:pic>
        <p:nvPicPr>
          <p:cNvPr id="5" name="Imagen 4" descr="cid:A1151BFF-0E8C-41C0-A184-8A0FA5990D6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2412460" cy="6128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6777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44144" y="4156750"/>
            <a:ext cx="9144000" cy="565500"/>
          </a:xfrm>
          <a:solidFill>
            <a:schemeClr val="accent4">
              <a:lumMod val="50000"/>
            </a:schemeClr>
          </a:solidFill>
          <a:ln w="28575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lvl="0"/>
            <a:r>
              <a:rPr lang="es-CO" sz="1400" dirty="0" smtClean="0">
                <a:solidFill>
                  <a:schemeClr val="bg1"/>
                </a:solidFill>
              </a:rPr>
              <a:t>GRAFICA EJECUCIÓN PRESUPUESTAL ACUMULADA </a:t>
            </a:r>
          </a:p>
          <a:p>
            <a:pPr lvl="0"/>
            <a:r>
              <a:rPr lang="es-CO" sz="1400" dirty="0" smtClean="0">
                <a:solidFill>
                  <a:schemeClr val="bg1"/>
                </a:solidFill>
              </a:rPr>
              <a:t>SECCIÓN 3501 MINCOMERCIO CON CORTE AL  31 DE MAYO DE 2022</a:t>
            </a:r>
          </a:p>
        </p:txBody>
      </p:sp>
      <p:sp>
        <p:nvSpPr>
          <p:cNvPr id="3" name="Rectángulo 2"/>
          <p:cNvSpPr/>
          <p:nvPr/>
        </p:nvSpPr>
        <p:spPr>
          <a:xfrm flipH="1">
            <a:off x="1306286" y="4797925"/>
            <a:ext cx="1592424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11" name="Gráfico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26673870"/>
              </p:ext>
            </p:extLst>
          </p:nvPr>
        </p:nvGraphicFramePr>
        <p:xfrm>
          <a:off x="5101721" y="2022304"/>
          <a:ext cx="3974533" cy="2210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9333886"/>
              </p:ext>
            </p:extLst>
          </p:nvPr>
        </p:nvGraphicFramePr>
        <p:xfrm>
          <a:off x="0" y="0"/>
          <a:ext cx="9144000" cy="41567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4019342"/>
            <a:ext cx="9144000" cy="778584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dirty="0" smtClean="0">
                <a:solidFill>
                  <a:schemeClr val="bg1"/>
                </a:solidFill>
              </a:rPr>
              <a:t>         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400" dirty="0" smtClean="0">
                <a:solidFill>
                  <a:schemeClr val="bg1"/>
                </a:solidFill>
              </a:rPr>
              <a:t>GRÁFICA </a:t>
            </a:r>
            <a:r>
              <a:rPr lang="es-CO" sz="1400" dirty="0">
                <a:solidFill>
                  <a:schemeClr val="bg1"/>
                </a:solidFill>
              </a:rPr>
              <a:t>EJECUCIÓN PRESUPUESTAL ACUMULADA    </a:t>
            </a:r>
            <a:endParaRPr lang="es-CO" sz="1400" dirty="0" smtClean="0">
              <a:solidFill>
                <a:schemeClr val="bg1"/>
              </a:solidFill>
            </a:endParaRP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UNIDAD </a:t>
            </a:r>
            <a:r>
              <a:rPr lang="es-CO" sz="1400" dirty="0">
                <a:solidFill>
                  <a:schemeClr val="bg1"/>
                </a:solidFill>
              </a:rPr>
              <a:t>EJECUTORA 3501-01 GESTIÓN GENERAL CON CORTE </a:t>
            </a:r>
            <a:r>
              <a:rPr lang="es-CO" sz="1400" dirty="0" smtClean="0">
                <a:solidFill>
                  <a:schemeClr val="bg1"/>
                </a:solidFill>
              </a:rPr>
              <a:t>AL 31 DE MAYO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400" dirty="0"/>
          </a:p>
        </p:txBody>
      </p:sp>
      <p:sp>
        <p:nvSpPr>
          <p:cNvPr id="4" name="Rectángulo 3"/>
          <p:cNvSpPr/>
          <p:nvPr/>
        </p:nvSpPr>
        <p:spPr>
          <a:xfrm flipH="1">
            <a:off x="1206757" y="4771145"/>
            <a:ext cx="1648410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3393480"/>
              </p:ext>
            </p:extLst>
          </p:nvPr>
        </p:nvGraphicFramePr>
        <p:xfrm>
          <a:off x="5417032" y="-50449"/>
          <a:ext cx="3518863" cy="1854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96700886"/>
              </p:ext>
            </p:extLst>
          </p:nvPr>
        </p:nvGraphicFramePr>
        <p:xfrm>
          <a:off x="0" y="0"/>
          <a:ext cx="9144000" cy="3995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282000" y="4018384"/>
            <a:ext cx="8580000" cy="779541"/>
          </a:xfrm>
          <a:prstGeom prst="rect">
            <a:avLst/>
          </a:prstGeom>
          <a:solidFill>
            <a:schemeClr val="accent4">
              <a:lumMod val="50000"/>
            </a:schemeClr>
          </a:solidFill>
          <a:ln w="38100">
            <a:solidFill>
              <a:schemeClr val="bg1">
                <a:lumMod val="85000"/>
              </a:schemeClr>
            </a:solidFill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400" dirty="0">
                <a:solidFill>
                  <a:schemeClr val="bg1"/>
                </a:solidFill>
              </a:rPr>
              <a:t>GRÁFICA EJECUCIÓN PRESUPUESTAL ACUMULADA                                                                                                                           UNIDAD EJECUTORA </a:t>
            </a:r>
            <a:r>
              <a:rPr lang="es-CO" sz="1400" dirty="0" smtClean="0">
                <a:solidFill>
                  <a:schemeClr val="bg1"/>
                </a:solidFill>
              </a:rPr>
              <a:t>3501-02 DIRECCIÓN DE COMERCIO EXTERIOR  </a:t>
            </a:r>
            <a:r>
              <a:rPr lang="es-CO" sz="1400" dirty="0">
                <a:solidFill>
                  <a:schemeClr val="bg1"/>
                </a:solidFill>
              </a:rPr>
              <a:t>CON CORTE AL </a:t>
            </a:r>
            <a:r>
              <a:rPr lang="es-CO" sz="1400" dirty="0" smtClean="0">
                <a:solidFill>
                  <a:schemeClr val="bg1"/>
                </a:solidFill>
              </a:rPr>
              <a:t>31 DE MAYO DE 2022</a:t>
            </a:r>
            <a:endParaRPr lang="es-CO" sz="1400" dirty="0">
              <a:solidFill>
                <a:schemeClr val="bg1"/>
              </a:solidFill>
            </a:endParaRPr>
          </a:p>
          <a:p>
            <a:pPr marL="0" lvl="0" indent="0"/>
            <a:endParaRPr sz="1200" dirty="0"/>
          </a:p>
        </p:txBody>
      </p:sp>
      <p:sp>
        <p:nvSpPr>
          <p:cNvPr id="2" name="Rectángulo 1"/>
          <p:cNvSpPr/>
          <p:nvPr/>
        </p:nvSpPr>
        <p:spPr>
          <a:xfrm>
            <a:off x="1219199" y="4797925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93704926"/>
              </p:ext>
            </p:extLst>
          </p:nvPr>
        </p:nvGraphicFramePr>
        <p:xfrm>
          <a:off x="0" y="-24971"/>
          <a:ext cx="9144000" cy="3993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-27578" y="4200211"/>
            <a:ext cx="9171578" cy="699279"/>
          </a:xfrm>
          <a:solidFill>
            <a:schemeClr val="accent4">
              <a:lumMod val="50000"/>
            </a:schemeClr>
          </a:solidFill>
          <a:ln w="38100">
            <a:solidFill>
              <a:schemeClr val="bg1">
                <a:lumMod val="95000"/>
              </a:schemeClr>
            </a:solidFill>
          </a:ln>
        </p:spPr>
        <p:txBody>
          <a:bodyPr/>
          <a:lstStyle/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GRÀFICA EJECUCIÒN PRESUPUESTAL ACUMULADA </a:t>
            </a:r>
          </a:p>
          <a:p>
            <a:pPr marL="0" indent="0"/>
            <a:r>
              <a:rPr lang="es-CO" sz="1400" dirty="0" smtClean="0">
                <a:solidFill>
                  <a:schemeClr val="bg1"/>
                </a:solidFill>
              </a:rPr>
              <a:t>GASTOS DE INVERSIÒN </a:t>
            </a:r>
            <a:r>
              <a:rPr lang="es-CO" sz="1400" dirty="0">
                <a:solidFill>
                  <a:schemeClr val="bg1"/>
                </a:solidFill>
              </a:rPr>
              <a:t>CON CORTE </a:t>
            </a:r>
            <a:r>
              <a:rPr lang="es-CO" sz="1400" dirty="0" smtClean="0">
                <a:solidFill>
                  <a:schemeClr val="bg1"/>
                </a:solidFill>
              </a:rPr>
              <a:t>AL 31 MAYO DE 2022</a:t>
            </a:r>
            <a:endParaRPr lang="es-CO" sz="1400" dirty="0">
              <a:solidFill>
                <a:schemeClr val="bg1"/>
              </a:solidFill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13397" y="4899491"/>
            <a:ext cx="1828801" cy="2031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8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0984940"/>
              </p:ext>
            </p:extLst>
          </p:nvPr>
        </p:nvGraphicFramePr>
        <p:xfrm>
          <a:off x="13396" y="0"/>
          <a:ext cx="9061236" cy="42002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1_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6513</TotalTime>
  <Words>110</Words>
  <Application>Microsoft Office PowerPoint</Application>
  <PresentationFormat>Presentación en pantalla (16:9)</PresentationFormat>
  <Paragraphs>13</Paragraphs>
  <Slides>5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Montserrat</vt:lpstr>
      <vt:lpstr>Calibri Light</vt:lpstr>
      <vt:lpstr>Calibri</vt:lpstr>
      <vt:lpstr>Office Theme</vt:lpstr>
      <vt:lpstr>1_Office Theme</vt:lpstr>
      <vt:lpstr>SECCIÓN 3501 - MINISTERIO DE COMERCIO INDUSTRIA Y TURISMO                          EJECUCIÓN  PRESUPUESTAL  ACUMULADA                                                         MAYO 31 DE 2022    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Maria del Carmen Moreno Moscoso</cp:lastModifiedBy>
  <cp:revision>890</cp:revision>
  <cp:lastPrinted>2022-04-05T12:30:03Z</cp:lastPrinted>
  <dcterms:modified xsi:type="dcterms:W3CDTF">2022-06-17T21:12:44Z</dcterms:modified>
</cp:coreProperties>
</file>