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A50021"/>
    <a:srgbClr val="008000"/>
    <a:srgbClr val="9999FF"/>
    <a:srgbClr val="9966FF"/>
    <a:srgbClr val="FF00FF"/>
    <a:srgbClr val="CCFF33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7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JUNIO%2003%20DE%202022\A&#209;O%202022\PAGINA%20WEB%202022\MAYO%2031%20DE%202022\GRAFICA%20CONSOLIDADO%20SECCION%203501-01%20MAYO%2031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MAYO%2031%20DE%202022\GRAFICA%20CONSOLIDADO%20SECCION%203501-01%20MAYO%2031%20DE%202022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JUNIO%2003%20DE%202022\A&#209;O%202022\PAGINA%20WEB%202022\MAYO%2031%20DE%202022\GRAFICA%20CONSOLIDADO%20SECCION%203501-01%20MAYO%2031%20DE%202022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JUNIO%2003%20DE%202022\A&#209;O%202022\PAGINA%20WEB%202022\MAYO%2031%20DE%202022\GRAFICA%20CONSOLIDADO%20SECCION%203501-01%20MAYO%2031%20DE%202022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TOTAL!$K$15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TOTAL!$L$14:$R$14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TOTAL!$L$15:$R$15</c:f>
              <c:numCache>
                <c:formatCode>#,##0.00</c:formatCode>
                <c:ptCount val="7"/>
                <c:pt idx="0">
                  <c:v>384122.39899999998</c:v>
                </c:pt>
                <c:pt idx="1">
                  <c:v>620.27700000000004</c:v>
                </c:pt>
                <c:pt idx="2">
                  <c:v>383502.12199999997</c:v>
                </c:pt>
                <c:pt idx="3">
                  <c:v>254316.77414294</c:v>
                </c:pt>
                <c:pt idx="4">
                  <c:v>131753.79915536</c:v>
                </c:pt>
                <c:pt idx="5">
                  <c:v>127857.62819270001</c:v>
                </c:pt>
                <c:pt idx="6">
                  <c:v>129185.34785706</c:v>
                </c:pt>
              </c:numCache>
            </c:numRef>
          </c:val>
        </c:ser>
        <c:ser>
          <c:idx val="1"/>
          <c:order val="1"/>
          <c:tx>
            <c:strRef>
              <c:f>TOTAL!$K$16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TOTAL!$L$14:$R$14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TOTAL!$L$16:$R$16</c:f>
              <c:numCache>
                <c:formatCode>#,##0.00</c:formatCode>
                <c:ptCount val="7"/>
                <c:pt idx="0">
                  <c:v>569.46199999999999</c:v>
                </c:pt>
                <c:pt idx="1">
                  <c:v>0</c:v>
                </c:pt>
                <c:pt idx="2">
                  <c:v>569.46199999999999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569.46199999999999</c:v>
                </c:pt>
              </c:numCache>
            </c:numRef>
          </c:val>
        </c:ser>
        <c:ser>
          <c:idx val="2"/>
          <c:order val="2"/>
          <c:tx>
            <c:strRef>
              <c:f>TOTAL!$K$17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TOTAL!$L$14:$R$14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TOTAL!$L$17:$R$17</c:f>
              <c:numCache>
                <c:formatCode>#,##0.00</c:formatCode>
                <c:ptCount val="7"/>
                <c:pt idx="0">
                  <c:v>290471.39190400002</c:v>
                </c:pt>
                <c:pt idx="1">
                  <c:v>0</c:v>
                </c:pt>
                <c:pt idx="2">
                  <c:v>290471.39190400002</c:v>
                </c:pt>
                <c:pt idx="3">
                  <c:v>221041.41673158002</c:v>
                </c:pt>
                <c:pt idx="4">
                  <c:v>19950.370144689998</c:v>
                </c:pt>
                <c:pt idx="5">
                  <c:v>19596.665876690004</c:v>
                </c:pt>
                <c:pt idx="6">
                  <c:v>69429.975172419989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7322816"/>
        <c:axId val="-187333152"/>
        <c:axId val="0"/>
      </c:bar3DChart>
      <c:catAx>
        <c:axId val="-18732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333152"/>
        <c:crosses val="autoZero"/>
        <c:auto val="1"/>
        <c:lblAlgn val="ctr"/>
        <c:lblOffset val="100"/>
        <c:noMultiLvlLbl val="0"/>
      </c:catAx>
      <c:valAx>
        <c:axId val="-1873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322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959601924759405"/>
          <c:y val="1.7703867897211453E-2"/>
          <c:w val="0.82040398075240595"/>
          <c:h val="0.79821519784710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'GESTION GRAL'!$G$17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GRAL'!$H$16:$L$16</c:f>
              <c:strCache>
                <c:ptCount val="5"/>
                <c:pt idx="0">
                  <c:v>APR.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GRAL'!$H$17:$L$17</c:f>
              <c:numCache>
                <c:formatCode>#,##0.00</c:formatCode>
                <c:ptCount val="5"/>
                <c:pt idx="0">
                  <c:v>368029.63699999999</c:v>
                </c:pt>
                <c:pt idx="1">
                  <c:v>248179.08005228997</c:v>
                </c:pt>
                <c:pt idx="2">
                  <c:v>126157.26556709</c:v>
                </c:pt>
                <c:pt idx="3">
                  <c:v>122277.87944392001</c:v>
                </c:pt>
                <c:pt idx="4">
                  <c:v>119850.55694771002</c:v>
                </c:pt>
              </c:numCache>
            </c:numRef>
          </c:val>
        </c:ser>
        <c:ser>
          <c:idx val="1"/>
          <c:order val="1"/>
          <c:tx>
            <c:strRef>
              <c:f>'GESTION GRAL'!$G$18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GRAL'!$H$16:$L$16</c:f>
              <c:strCache>
                <c:ptCount val="5"/>
                <c:pt idx="0">
                  <c:v>APR.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GRAL'!$H$18:$L$18</c:f>
              <c:numCache>
                <c:formatCode>#,##0.00</c:formatCode>
                <c:ptCount val="5"/>
                <c:pt idx="0">
                  <c:v>569.46199999999999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569.46199999999999</c:v>
                </c:pt>
              </c:numCache>
            </c:numRef>
          </c:val>
        </c:ser>
        <c:ser>
          <c:idx val="2"/>
          <c:order val="2"/>
          <c:tx>
            <c:strRef>
              <c:f>'GESTION GRAL'!$G$19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GRAL'!$H$16:$L$16</c:f>
              <c:strCache>
                <c:ptCount val="5"/>
                <c:pt idx="0">
                  <c:v>APR.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GRAL'!$H$19:$L$19</c:f>
              <c:numCache>
                <c:formatCode>#,##0.00</c:formatCode>
                <c:ptCount val="5"/>
                <c:pt idx="0">
                  <c:v>280692.612074</c:v>
                </c:pt>
                <c:pt idx="1">
                  <c:v>217052.92613959999</c:v>
                </c:pt>
                <c:pt idx="2">
                  <c:v>18368.225474299998</c:v>
                </c:pt>
                <c:pt idx="3">
                  <c:v>18154.468859300003</c:v>
                </c:pt>
                <c:pt idx="4">
                  <c:v>63639.685934400011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7332608"/>
        <c:axId val="-187330432"/>
        <c:axId val="0"/>
      </c:bar3DChart>
      <c:catAx>
        <c:axId val="-18733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330432"/>
        <c:crosses val="autoZero"/>
        <c:auto val="1"/>
        <c:lblAlgn val="ctr"/>
        <c:lblOffset val="100"/>
        <c:noMultiLvlLbl val="0"/>
      </c:catAx>
      <c:valAx>
        <c:axId val="-18733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332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DCE!$J$16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DCE!$K$15:$Q$15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DCE!$K$16:$Q$16</c:f>
              <c:numCache>
                <c:formatCode>#,##0.00</c:formatCode>
                <c:ptCount val="7"/>
                <c:pt idx="0">
                  <c:v>16092.762000000001</c:v>
                </c:pt>
                <c:pt idx="1">
                  <c:v>620.27700000000004</c:v>
                </c:pt>
                <c:pt idx="2">
                  <c:v>15472.485000000001</c:v>
                </c:pt>
                <c:pt idx="3">
                  <c:v>6137.6940906499995</c:v>
                </c:pt>
                <c:pt idx="4">
                  <c:v>5596.5335882700001</c:v>
                </c:pt>
                <c:pt idx="5">
                  <c:v>5579.7487487799999</c:v>
                </c:pt>
                <c:pt idx="6">
                  <c:v>9334.7909093500002</c:v>
                </c:pt>
              </c:numCache>
            </c:numRef>
          </c:val>
        </c:ser>
        <c:ser>
          <c:idx val="1"/>
          <c:order val="1"/>
          <c:tx>
            <c:strRef>
              <c:f>DCE!$J$17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DCE!$K$15:$Q$15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DCE!$K$17:$Q$17</c:f>
              <c:numCache>
                <c:formatCode>#,##0.00</c:formatCode>
                <c:ptCount val="7"/>
                <c:pt idx="0">
                  <c:v>9778.7798299999995</c:v>
                </c:pt>
                <c:pt idx="1">
                  <c:v>0</c:v>
                </c:pt>
                <c:pt idx="2">
                  <c:v>9778.7798299999995</c:v>
                </c:pt>
                <c:pt idx="3">
                  <c:v>3988.4905919799999</c:v>
                </c:pt>
                <c:pt idx="4">
                  <c:v>1582.1446703900001</c:v>
                </c:pt>
                <c:pt idx="5">
                  <c:v>1442.1970173900002</c:v>
                </c:pt>
                <c:pt idx="6">
                  <c:v>5790.2892380200001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7326624"/>
        <c:axId val="-187326080"/>
        <c:axId val="0"/>
      </c:bar3DChart>
      <c:catAx>
        <c:axId val="-18732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326080"/>
        <c:crosses val="autoZero"/>
        <c:auto val="1"/>
        <c:lblAlgn val="ctr"/>
        <c:lblOffset val="100"/>
        <c:noMultiLvlLbl val="0"/>
      </c:catAx>
      <c:valAx>
        <c:axId val="-18732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326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41063625315575"/>
          <c:y val="1.6799993256400098E-2"/>
          <c:w val="0.76589363746844252"/>
          <c:h val="0.811603750383016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Hoja4!$G$10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Hoja4!$H$9:$L$9</c:f>
              <c:strCache>
                <c:ptCount val="5"/>
                <c:pt idx="0">
                  <c:v>APR. VIGENTE($)</c:v>
                </c:pt>
                <c:pt idx="1">
                  <c:v>COMPROMISO ($)</c:v>
                </c:pt>
                <c:pt idx="2">
                  <c:v>OBLIGACION($)</c:v>
                </c:pt>
                <c:pt idx="3">
                  <c:v>PAGOS ($)</c:v>
                </c:pt>
                <c:pt idx="4">
                  <c:v>APROPIACIÓN SIN COMPROMETER($)</c:v>
                </c:pt>
              </c:strCache>
            </c:strRef>
          </c:cat>
          <c:val>
            <c:numRef>
              <c:f>Hoja4!$H$10:$L$10</c:f>
              <c:numCache>
                <c:formatCode>#,##0.00</c:formatCode>
                <c:ptCount val="5"/>
                <c:pt idx="0">
                  <c:v>47074.574829999998</c:v>
                </c:pt>
                <c:pt idx="1">
                  <c:v>39893.565512010005</c:v>
                </c:pt>
                <c:pt idx="2">
                  <c:v>2595.06750642</c:v>
                </c:pt>
                <c:pt idx="3">
                  <c:v>2447.8866064200001</c:v>
                </c:pt>
                <c:pt idx="4">
                  <c:v>7181.0093179899923</c:v>
                </c:pt>
              </c:numCache>
            </c:numRef>
          </c:val>
        </c:ser>
        <c:ser>
          <c:idx val="1"/>
          <c:order val="1"/>
          <c:tx>
            <c:strRef>
              <c:f>Hoja4!$G$11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Hoja4!$H$9:$L$9</c:f>
              <c:strCache>
                <c:ptCount val="5"/>
                <c:pt idx="0">
                  <c:v>APR. VIGENTE($)</c:v>
                </c:pt>
                <c:pt idx="1">
                  <c:v>COMPROMISO ($)</c:v>
                </c:pt>
                <c:pt idx="2">
                  <c:v>OBLIGACION($)</c:v>
                </c:pt>
                <c:pt idx="3">
                  <c:v>PAGOS ($)</c:v>
                </c:pt>
                <c:pt idx="4">
                  <c:v>APROPIACIÓN SIN COMPROMETER($)</c:v>
                </c:pt>
              </c:strCache>
            </c:strRef>
          </c:cat>
          <c:val>
            <c:numRef>
              <c:f>Hoja4!$H$11:$L$11</c:f>
              <c:numCache>
                <c:formatCode>#,##0.00</c:formatCode>
                <c:ptCount val="5"/>
                <c:pt idx="0">
                  <c:v>116432.83984299999</c:v>
                </c:pt>
                <c:pt idx="1">
                  <c:v>62181.570178189992</c:v>
                </c:pt>
                <c:pt idx="2">
                  <c:v>11017.607598010001</c:v>
                </c:pt>
                <c:pt idx="3">
                  <c:v>10852.021516010002</c:v>
                </c:pt>
                <c:pt idx="4">
                  <c:v>54251.269664810003</c:v>
                </c:pt>
              </c:numCache>
            </c:numRef>
          </c:val>
        </c:ser>
        <c:ser>
          <c:idx val="2"/>
          <c:order val="2"/>
          <c:tx>
            <c:strRef>
              <c:f>Hoja4!$G$12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Hoja4!$H$9:$L$9</c:f>
              <c:strCache>
                <c:ptCount val="5"/>
                <c:pt idx="0">
                  <c:v>APR. VIGENTE($)</c:v>
                </c:pt>
                <c:pt idx="1">
                  <c:v>COMPROMISO ($)</c:v>
                </c:pt>
                <c:pt idx="2">
                  <c:v>OBLIGACION($)</c:v>
                </c:pt>
                <c:pt idx="3">
                  <c:v>PAGOS ($)</c:v>
                </c:pt>
                <c:pt idx="4">
                  <c:v>APROPIACIÓN SIN COMPROMETER($)</c:v>
                </c:pt>
              </c:strCache>
            </c:strRef>
          </c:cat>
          <c:val>
            <c:numRef>
              <c:f>Hoja4!$H$12:$L$12</c:f>
              <c:numCache>
                <c:formatCode>#,##0.00</c:formatCode>
                <c:ptCount val="5"/>
                <c:pt idx="0">
                  <c:v>5000</c:v>
                </c:pt>
                <c:pt idx="1">
                  <c:v>2121.1366733200002</c:v>
                </c:pt>
                <c:pt idx="2">
                  <c:v>923.26556731999995</c:v>
                </c:pt>
                <c:pt idx="3">
                  <c:v>918.05513131999999</c:v>
                </c:pt>
                <c:pt idx="4">
                  <c:v>2878.8633266799998</c:v>
                </c:pt>
              </c:numCache>
            </c:numRef>
          </c:val>
        </c:ser>
        <c:ser>
          <c:idx val="3"/>
          <c:order val="3"/>
          <c:tx>
            <c:strRef>
              <c:f>Hoja4!$G$13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Hoja4!$H$9:$L$9</c:f>
              <c:strCache>
                <c:ptCount val="5"/>
                <c:pt idx="0">
                  <c:v>APR. VIGENTE($)</c:v>
                </c:pt>
                <c:pt idx="1">
                  <c:v>COMPROMISO ($)</c:v>
                </c:pt>
                <c:pt idx="2">
                  <c:v>OBLIGACION($)</c:v>
                </c:pt>
                <c:pt idx="3">
                  <c:v>PAGOS ($)</c:v>
                </c:pt>
                <c:pt idx="4">
                  <c:v>APROPIACIÓN SIN COMPROMETER($)</c:v>
                </c:pt>
              </c:strCache>
            </c:strRef>
          </c:cat>
          <c:val>
            <c:numRef>
              <c:f>Hoja4!$H$13:$L$13</c:f>
              <c:numCache>
                <c:formatCode>#,##0.00</c:formatCode>
                <c:ptCount val="5"/>
                <c:pt idx="0">
                  <c:v>121963.977231</c:v>
                </c:pt>
                <c:pt idx="1">
                  <c:v>116845.14436805999</c:v>
                </c:pt>
                <c:pt idx="2">
                  <c:v>5414.4294729399999</c:v>
                </c:pt>
                <c:pt idx="3">
                  <c:v>5378.7026229399999</c:v>
                </c:pt>
                <c:pt idx="4">
                  <c:v>5118.8328629400057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7329344"/>
        <c:axId val="-187325536"/>
        <c:axId val="0"/>
      </c:bar3DChart>
      <c:catAx>
        <c:axId val="-18732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325536"/>
        <c:crosses val="autoZero"/>
        <c:auto val="1"/>
        <c:lblAlgn val="ctr"/>
        <c:lblOffset val="100"/>
        <c:noMultiLvlLbl val="0"/>
      </c:catAx>
      <c:valAx>
        <c:axId val="-18732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329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17/06/2022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17/06/2022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MAYO 31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2022</a:t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70,47%           -        OBLIGADO  22,49 %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44144" y="4156750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 31 DE MAYO DE 2022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333886"/>
              </p:ext>
            </p:extLst>
          </p:nvPr>
        </p:nvGraphicFramePr>
        <p:xfrm>
          <a:off x="0" y="0"/>
          <a:ext cx="9144000" cy="415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MAYO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393480"/>
              </p:ext>
            </p:extLst>
          </p:nvPr>
        </p:nvGraphicFramePr>
        <p:xfrm>
          <a:off x="5417032" y="-50449"/>
          <a:ext cx="3518863" cy="185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700886"/>
              </p:ext>
            </p:extLst>
          </p:nvPr>
        </p:nvGraphicFramePr>
        <p:xfrm>
          <a:off x="0" y="0"/>
          <a:ext cx="9144000" cy="399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MAYO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704926"/>
              </p:ext>
            </p:extLst>
          </p:nvPr>
        </p:nvGraphicFramePr>
        <p:xfrm>
          <a:off x="0" y="-24971"/>
          <a:ext cx="9144000" cy="399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 dirty="0" smtClean="0">
                <a:solidFill>
                  <a:schemeClr val="bg1"/>
                </a:solidFill>
              </a:rPr>
              <a:t>AL 31 MAYO DE 2022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984940"/>
              </p:ext>
            </p:extLst>
          </p:nvPr>
        </p:nvGraphicFramePr>
        <p:xfrm>
          <a:off x="13396" y="0"/>
          <a:ext cx="9061236" cy="42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6513</TotalTime>
  <Words>110</Words>
  <Application>Microsoft Office PowerPoint</Application>
  <PresentationFormat>Presentación en pantalla (16:9)</PresentationFormat>
  <Paragraphs>13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Montserrat</vt:lpstr>
      <vt:lpstr>Calibri Light</vt:lpstr>
      <vt:lpstr>Calibri</vt:lpstr>
      <vt:lpstr>Office Theme</vt:lpstr>
      <vt:lpstr>1_Office Theme</vt:lpstr>
      <vt:lpstr>SECCIÓN 3501 - MINISTERIO DE COMERCIO INDUSTRIA Y TURISMO                          EJECUCIÓN  PRESUPUESTAL  ACUMULADA                                                         MAYO 31 DE 2022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890</cp:revision>
  <cp:lastPrinted>2022-04-05T12:30:03Z</cp:lastPrinted>
  <dcterms:modified xsi:type="dcterms:W3CDTF">2022-06-17T21:12:44Z</dcterms:modified>
</cp:coreProperties>
</file>