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9999FF"/>
    <a:srgbClr val="9966FF"/>
    <a:srgbClr val="FF9900"/>
    <a:srgbClr val="FF00FF"/>
    <a:srgbClr val="CCFF33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138" y="16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MARZO%2031%20DE%202022\GRAFICA%20CONSOLIDADO%20SECCION%203501-01%20MARZO%2031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MARZO%2031%20DE%202022\GRAFICA%20CONSOLIDADO%20SECCION%203501-01%20MARZO%2031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MARZO%2031%20DE%202022\GRAFICA%20CONSOLIDADO%20SECCION%203501-01%20MARZO%2031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MARZO%2031%20DE%202022\GRAFICA%20CONSOLIDADO%20SECCION%203501-01%20MARZO%2031%20DE%202022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65676906111917E-2"/>
          <c:y val="0.84546093551569135"/>
          <c:w val="0.95586864618777612"/>
          <c:h val="0.13653520145070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91291437735331E-3"/>
          <c:w val="1"/>
          <c:h val="0.99749087085622645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TOTAL!$K$19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solidFill>
                  <a:srgbClr val="FF993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TOTAL!$L$18:$R$18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TOTAL!$L$19:$R$19</c:f>
              <c:numCache>
                <c:formatCode>#,##0.00</c:formatCode>
                <c:ptCount val="7"/>
                <c:pt idx="0">
                  <c:v>384122.39899999998</c:v>
                </c:pt>
                <c:pt idx="1">
                  <c:v>620.27700000000004</c:v>
                </c:pt>
                <c:pt idx="2">
                  <c:v>383502.12199999997</c:v>
                </c:pt>
                <c:pt idx="3">
                  <c:v>240559.20889248999</c:v>
                </c:pt>
                <c:pt idx="4">
                  <c:v>78534.928396889998</c:v>
                </c:pt>
                <c:pt idx="5">
                  <c:v>77214.025015339997</c:v>
                </c:pt>
                <c:pt idx="6">
                  <c:v>142942.91310751002</c:v>
                </c:pt>
              </c:numCache>
            </c:numRef>
          </c:val>
        </c:ser>
        <c:ser>
          <c:idx val="1"/>
          <c:order val="1"/>
          <c:tx>
            <c:strRef>
              <c:f>TOTAL!$K$20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TOTAL!$L$18:$R$18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TOTAL!$L$20:$R$20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TOTAL!$K$21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TOTAL!$L$18:$R$18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TOTAL!$L$21:$R$21</c:f>
              <c:numCache>
                <c:formatCode>#,##0.00</c:formatCode>
                <c:ptCount val="7"/>
                <c:pt idx="0">
                  <c:v>260552.20690399999</c:v>
                </c:pt>
                <c:pt idx="1">
                  <c:v>0</c:v>
                </c:pt>
                <c:pt idx="2">
                  <c:v>260552.20690399999</c:v>
                </c:pt>
                <c:pt idx="3">
                  <c:v>211631.55983854004</c:v>
                </c:pt>
                <c:pt idx="4">
                  <c:v>12589.841586349999</c:v>
                </c:pt>
                <c:pt idx="5">
                  <c:v>12524.712711350001</c:v>
                </c:pt>
                <c:pt idx="6">
                  <c:v>48920.647065459962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68213904"/>
        <c:axId val="-968223696"/>
        <c:axId val="0"/>
      </c:bar3DChart>
      <c:catAx>
        <c:axId val="-96821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23696"/>
        <c:crosses val="autoZero"/>
        <c:auto val="1"/>
        <c:lblAlgn val="ctr"/>
        <c:lblOffset val="100"/>
        <c:noMultiLvlLbl val="0"/>
      </c:catAx>
      <c:valAx>
        <c:axId val="-96822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1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27580927384078"/>
          <c:y val="1.7354830716072432E-2"/>
          <c:w val="0.83272419072615922"/>
          <c:h val="0.721173017872079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GRAL'!$L$16</c:f>
              <c:strCache>
                <c:ptCount val="1"/>
                <c:pt idx="0">
                  <c:v>APR. VIGENTE($)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GRAL'!$K$17:$K$22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Pública</c:v>
                </c:pt>
                <c:pt idx="5">
                  <c:v>Inversion</c:v>
                </c:pt>
              </c:strCache>
            </c:strRef>
          </c:cat>
          <c:val>
            <c:numRef>
              <c:f>'GESTION GRAL'!$L$17:$L$22</c:f>
              <c:numCache>
                <c:formatCode>#,##0.00</c:formatCode>
                <c:ptCount val="6"/>
                <c:pt idx="0">
                  <c:v>42357.307999999997</c:v>
                </c:pt>
                <c:pt idx="1">
                  <c:v>19428.254000000001</c:v>
                </c:pt>
                <c:pt idx="2">
                  <c:v>291419.598</c:v>
                </c:pt>
                <c:pt idx="3">
                  <c:v>14824.477000000001</c:v>
                </c:pt>
                <c:pt idx="4">
                  <c:v>569.46199999999999</c:v>
                </c:pt>
                <c:pt idx="5">
                  <c:v>250773.42707400001</c:v>
                </c:pt>
              </c:numCache>
            </c:numRef>
          </c:val>
        </c:ser>
        <c:ser>
          <c:idx val="1"/>
          <c:order val="1"/>
          <c:tx>
            <c:strRef>
              <c:f>'GESTION GRAL'!$M$16</c:f>
              <c:strCache>
                <c:ptCount val="1"/>
                <c:pt idx="0">
                  <c:v>COMPROMISOS ($)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GRAL'!$K$17:$K$22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Pública</c:v>
                </c:pt>
                <c:pt idx="5">
                  <c:v>Inversion</c:v>
                </c:pt>
              </c:strCache>
            </c:strRef>
          </c:cat>
          <c:val>
            <c:numRef>
              <c:f>'GESTION GRAL'!$M$17:$M$22</c:f>
              <c:numCache>
                <c:formatCode>#,##0.00</c:formatCode>
                <c:ptCount val="6"/>
                <c:pt idx="0">
                  <c:v>9258.4104050000005</c:v>
                </c:pt>
                <c:pt idx="1">
                  <c:v>10540.511463209999</c:v>
                </c:pt>
                <c:pt idx="2">
                  <c:v>204144.74725750001</c:v>
                </c:pt>
                <c:pt idx="3">
                  <c:v>12773.576363</c:v>
                </c:pt>
                <c:pt idx="4">
                  <c:v>0</c:v>
                </c:pt>
                <c:pt idx="5">
                  <c:v>207731.76214656004</c:v>
                </c:pt>
              </c:numCache>
            </c:numRef>
          </c:val>
        </c:ser>
        <c:ser>
          <c:idx val="2"/>
          <c:order val="2"/>
          <c:tx>
            <c:strRef>
              <c:f>'GESTION GRAL'!$N$16</c:f>
              <c:strCache>
                <c:ptCount val="1"/>
                <c:pt idx="0">
                  <c:v>OBLIGACIONES      ($)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GRAL'!$K$17:$K$22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Pública</c:v>
                </c:pt>
                <c:pt idx="5">
                  <c:v>Inversion</c:v>
                </c:pt>
              </c:strCache>
            </c:strRef>
          </c:cat>
          <c:val>
            <c:numRef>
              <c:f>'GESTION GRAL'!$N$17:$N$22</c:f>
              <c:numCache>
                <c:formatCode>#,##0.00</c:formatCode>
                <c:ptCount val="6"/>
                <c:pt idx="0">
                  <c:v>8946.5290679999998</c:v>
                </c:pt>
                <c:pt idx="1">
                  <c:v>3167.8969386199997</c:v>
                </c:pt>
                <c:pt idx="2">
                  <c:v>50633.896994330004</c:v>
                </c:pt>
                <c:pt idx="3">
                  <c:v>12773.576363</c:v>
                </c:pt>
                <c:pt idx="4">
                  <c:v>0</c:v>
                </c:pt>
                <c:pt idx="5">
                  <c:v>12139.113540350001</c:v>
                </c:pt>
              </c:numCache>
            </c:numRef>
          </c:val>
        </c:ser>
        <c:ser>
          <c:idx val="3"/>
          <c:order val="3"/>
          <c:tx>
            <c:strRef>
              <c:f>'GESTION GRAL'!$O$16</c:f>
              <c:strCache>
                <c:ptCount val="1"/>
                <c:pt idx="0">
                  <c:v>   PAGOS                 ($)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GRAL'!$K$17:$K$22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Pública</c:v>
                </c:pt>
                <c:pt idx="5">
                  <c:v>Inversion</c:v>
                </c:pt>
              </c:strCache>
            </c:strRef>
          </c:cat>
          <c:val>
            <c:numRef>
              <c:f>'GESTION GRAL'!$O$17:$O$22</c:f>
              <c:numCache>
                <c:formatCode>#,##0.00</c:formatCode>
                <c:ptCount val="6"/>
                <c:pt idx="0">
                  <c:v>8125.5351909999999</c:v>
                </c:pt>
                <c:pt idx="1">
                  <c:v>3012.9404340700003</c:v>
                </c:pt>
                <c:pt idx="2">
                  <c:v>50288.943994330002</c:v>
                </c:pt>
                <c:pt idx="3">
                  <c:v>12773.576363</c:v>
                </c:pt>
                <c:pt idx="4">
                  <c:v>0</c:v>
                </c:pt>
                <c:pt idx="5">
                  <c:v>12073.984665350001</c:v>
                </c:pt>
              </c:numCache>
            </c:numRef>
          </c:val>
        </c:ser>
        <c:ser>
          <c:idx val="4"/>
          <c:order val="4"/>
          <c:tx>
            <c:strRef>
              <c:f>'GESTION GRAL'!$P$16</c:f>
              <c:strCache>
                <c:ptCount val="1"/>
                <c:pt idx="0">
                  <c:v>APR. SIN COMPROMETER ($)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GRAL'!$K$17:$K$22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Pública</c:v>
                </c:pt>
                <c:pt idx="5">
                  <c:v>Inversion</c:v>
                </c:pt>
              </c:strCache>
            </c:strRef>
          </c:cat>
          <c:val>
            <c:numRef>
              <c:f>'GESTION GRAL'!$P$17:$P$22</c:f>
              <c:numCache>
                <c:formatCode>#,##0.00</c:formatCode>
                <c:ptCount val="6"/>
                <c:pt idx="0">
                  <c:v>33098.897595000002</c:v>
                </c:pt>
                <c:pt idx="1">
                  <c:v>8887.7425367900014</c:v>
                </c:pt>
                <c:pt idx="2">
                  <c:v>87274.850742499999</c:v>
                </c:pt>
                <c:pt idx="3">
                  <c:v>2050.9006370000002</c:v>
                </c:pt>
                <c:pt idx="4">
                  <c:v>569.46199999999999</c:v>
                </c:pt>
                <c:pt idx="5">
                  <c:v>43041.664927439975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68216080"/>
        <c:axId val="-968217168"/>
        <c:axId val="0"/>
      </c:bar3DChart>
      <c:catAx>
        <c:axId val="-96821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17168"/>
        <c:crosses val="autoZero"/>
        <c:auto val="1"/>
        <c:lblAlgn val="ctr"/>
        <c:lblOffset val="100"/>
        <c:noMultiLvlLbl val="0"/>
      </c:catAx>
      <c:valAx>
        <c:axId val="-96821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16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5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38462489579885"/>
          <c:y val="3.5311841220571356E-2"/>
          <c:w val="0.7061537510420115"/>
          <c:h val="0.70867200177949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DCE!$J$15:$P$15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14111.870999999999</c:v>
                </c:pt>
                <c:pt idx="1">
                  <c:v>620.27700000000004</c:v>
                </c:pt>
                <c:pt idx="2">
                  <c:v>13491.593999999999</c:v>
                </c:pt>
                <c:pt idx="3">
                  <c:v>2726.23819</c:v>
                </c:pt>
                <c:pt idx="4">
                  <c:v>2722.590451</c:v>
                </c:pt>
                <c:pt idx="5">
                  <c:v>2722.590451</c:v>
                </c:pt>
                <c:pt idx="6">
                  <c:v>10765.355809999999</c:v>
                </c:pt>
              </c:numCache>
            </c:numRef>
          </c:val>
        </c:ser>
        <c:ser>
          <c:idx val="1"/>
          <c:order val="1"/>
          <c:tx>
            <c:strRef>
              <c:f>DCE!$I$17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1109.68758478</c:v>
                </c:pt>
                <c:pt idx="4">
                  <c:v>284.40095294000002</c:v>
                </c:pt>
                <c:pt idx="5">
                  <c:v>284.40095294000002</c:v>
                </c:pt>
                <c:pt idx="6">
                  <c:v>807.15741522000008</c:v>
                </c:pt>
              </c:numCache>
            </c:numRef>
          </c:val>
        </c:ser>
        <c:ser>
          <c:idx val="2"/>
          <c:order val="2"/>
          <c:tx>
            <c:strRef>
              <c:f>DCE!$I$18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#,##0.00</c:formatCode>
                <c:ptCount val="7"/>
                <c:pt idx="0">
                  <c:v>60</c:v>
                </c:pt>
                <c:pt idx="1">
                  <c:v>0</c:v>
                </c:pt>
                <c:pt idx="2">
                  <c:v>60</c:v>
                </c:pt>
                <c:pt idx="3">
                  <c:v>6.0376289999999999</c:v>
                </c:pt>
                <c:pt idx="4">
                  <c:v>6.0376289999999999</c:v>
                </c:pt>
                <c:pt idx="5">
                  <c:v>6.0376289999999999</c:v>
                </c:pt>
                <c:pt idx="6">
                  <c:v>53.962370999999997</c:v>
                </c:pt>
              </c:numCache>
            </c:numRef>
          </c:val>
        </c:ser>
        <c:ser>
          <c:idx val="3"/>
          <c:order val="3"/>
          <c:tx>
            <c:strRef>
              <c:f>DCE!$I$19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DCE!$J$19:$P$19</c:f>
              <c:numCache>
                <c:formatCode>#,##0.00</c:formatCode>
                <c:ptCount val="7"/>
                <c:pt idx="0">
                  <c:v>4.0460000000000003</c:v>
                </c:pt>
                <c:pt idx="1">
                  <c:v>0</c:v>
                </c:pt>
                <c:pt idx="2">
                  <c:v>4.0460000000000003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4.0460000000000003</c:v>
                </c:pt>
              </c:numCache>
            </c:numRef>
          </c:val>
        </c:ser>
        <c:ser>
          <c:idx val="4"/>
          <c:order val="4"/>
          <c:tx>
            <c:strRef>
              <c:f>DCE!$I$20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DCE!$J$20:$P$20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3899.7976919799999</c:v>
                </c:pt>
                <c:pt idx="4">
                  <c:v>450.72804600000001</c:v>
                </c:pt>
                <c:pt idx="5">
                  <c:v>450.72804600000001</c:v>
                </c:pt>
                <c:pt idx="6">
                  <c:v>5878.9821380200001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68221520"/>
        <c:axId val="-968224240"/>
        <c:axId val="0"/>
      </c:bar3DChart>
      <c:catAx>
        <c:axId val="-9682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24240"/>
        <c:crosses val="autoZero"/>
        <c:auto val="1"/>
        <c:lblAlgn val="ctr"/>
        <c:lblOffset val="100"/>
        <c:noMultiLvlLbl val="0"/>
      </c:catAx>
      <c:valAx>
        <c:axId val="-96822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21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720528613556918E-2"/>
          <c:y val="0.10242675903662934"/>
          <c:w val="0.92927947138644307"/>
          <c:h val="0.83952425247207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Hoja4!$I$4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Hoja4!$J$3:$N$3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Hoja4!$J$4:$N$4</c:f>
              <c:numCache>
                <c:formatCode>#,##0.00</c:formatCode>
                <c:ptCount val="5"/>
                <c:pt idx="0">
                  <c:v>47074.574829999998</c:v>
                </c:pt>
                <c:pt idx="1">
                  <c:v>39617.522447830001</c:v>
                </c:pt>
                <c:pt idx="2">
                  <c:v>865.54125684999997</c:v>
                </c:pt>
                <c:pt idx="3">
                  <c:v>859.99435685000003</c:v>
                </c:pt>
                <c:pt idx="4">
                  <c:v>7457.0523821699981</c:v>
                </c:pt>
              </c:numCache>
            </c:numRef>
          </c:val>
        </c:ser>
        <c:ser>
          <c:idx val="1"/>
          <c:order val="1"/>
          <c:tx>
            <c:strRef>
              <c:f>Hoja4!$I$5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17790196090027E-2"/>
                      <c:h val="4.5868751403948693E-2"/>
                    </c:manualLayout>
                  </c15:layout>
                </c:ext>
              </c:extLst>
            </c:dLbl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Hoja4!$J$3:$N$3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Hoja4!$J$5:$N$5</c:f>
              <c:numCache>
                <c:formatCode>#,##0.00</c:formatCode>
                <c:ptCount val="5"/>
                <c:pt idx="0">
                  <c:v>86513.654842999997</c:v>
                </c:pt>
                <c:pt idx="1">
                  <c:v>53163.658400529988</c:v>
                </c:pt>
                <c:pt idx="2">
                  <c:v>6781.0999946899992</c:v>
                </c:pt>
                <c:pt idx="3">
                  <c:v>6721.5180196899992</c:v>
                </c:pt>
                <c:pt idx="4">
                  <c:v>33349.996442470008</c:v>
                </c:pt>
              </c:numCache>
            </c:numRef>
          </c:val>
        </c:ser>
        <c:ser>
          <c:idx val="2"/>
          <c:order val="2"/>
          <c:tx>
            <c:strRef>
              <c:f>Hoja4!$I$6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Hoja4!$J$3:$N$3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Hoja4!$J$6:$N$6</c:f>
              <c:numCache>
                <c:formatCode>#,##0.00</c:formatCode>
                <c:ptCount val="5"/>
                <c:pt idx="0">
                  <c:v>5000</c:v>
                </c:pt>
                <c:pt idx="1">
                  <c:v>2089.2314843200002</c:v>
                </c:pt>
                <c:pt idx="2">
                  <c:v>115.059923</c:v>
                </c:pt>
                <c:pt idx="3">
                  <c:v>115.059923</c:v>
                </c:pt>
                <c:pt idx="4">
                  <c:v>2910.7685156799998</c:v>
                </c:pt>
              </c:numCache>
            </c:numRef>
          </c:val>
        </c:ser>
        <c:ser>
          <c:idx val="3"/>
          <c:order val="3"/>
          <c:tx>
            <c:strRef>
              <c:f>Hoja4!$I$7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808204979255475E-2"/>
                  <c:y val="-4.2853575742851667E-2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17790196090027E-2"/>
                      <c:h val="5.199069079578462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112741525695677E-2"/>
                  <c:y val="-2.142678787142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2741525695677E-2"/>
                  <c:y val="-3.673163635101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Hoja4!$J$3:$N$3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Hoja4!$J$7:$N$7</c:f>
              <c:numCache>
                <c:formatCode>#,##0.00</c:formatCode>
                <c:ptCount val="5"/>
                <c:pt idx="0">
                  <c:v>121963.977231</c:v>
                </c:pt>
                <c:pt idx="1">
                  <c:v>116761.14750586</c:v>
                </c:pt>
                <c:pt idx="2">
                  <c:v>4828.140411809999</c:v>
                </c:pt>
                <c:pt idx="3">
                  <c:v>4828.140411809999</c:v>
                </c:pt>
                <c:pt idx="4">
                  <c:v>5202.829725139999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968222608"/>
        <c:axId val="-968219344"/>
        <c:axId val="0"/>
      </c:bar3DChart>
      <c:catAx>
        <c:axId val="-96822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19344"/>
        <c:crosses val="autoZero"/>
        <c:auto val="1"/>
        <c:lblAlgn val="ctr"/>
        <c:lblOffset val="100"/>
        <c:noMultiLvlLbl val="0"/>
      </c:catAx>
      <c:valAx>
        <c:axId val="-96821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6822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6/04/2022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31 DE 2022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70.15%                  -         OBLIGADO  14,14%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DE MARZO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08721"/>
              </p:ext>
            </p:extLst>
          </p:nvPr>
        </p:nvGraphicFramePr>
        <p:xfrm>
          <a:off x="285750" y="203200"/>
          <a:ext cx="3920490" cy="311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38560"/>
              </p:ext>
            </p:extLst>
          </p:nvPr>
        </p:nvGraphicFramePr>
        <p:xfrm>
          <a:off x="111966" y="43543"/>
          <a:ext cx="8964287" cy="405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151516"/>
              </p:ext>
            </p:extLst>
          </p:nvPr>
        </p:nvGraphicFramePr>
        <p:xfrm>
          <a:off x="44220" y="43543"/>
          <a:ext cx="9032034" cy="418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MARZO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284641"/>
              </p:ext>
            </p:extLst>
          </p:nvPr>
        </p:nvGraphicFramePr>
        <p:xfrm>
          <a:off x="0" y="1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MARZO 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87891"/>
              </p:ext>
            </p:extLst>
          </p:nvPr>
        </p:nvGraphicFramePr>
        <p:xfrm>
          <a:off x="5340350" y="800100"/>
          <a:ext cx="3600450" cy="318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33303"/>
              </p:ext>
            </p:extLst>
          </p:nvPr>
        </p:nvGraphicFramePr>
        <p:xfrm>
          <a:off x="0" y="62204"/>
          <a:ext cx="9112898" cy="395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DE MARZO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9310"/>
              </p:ext>
            </p:extLst>
          </p:nvPr>
        </p:nvGraphicFramePr>
        <p:xfrm>
          <a:off x="13398" y="-1"/>
          <a:ext cx="9130602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6229</TotalTime>
  <Words>111</Words>
  <Application>Microsoft Office PowerPoint</Application>
  <PresentationFormat>Presentación en pantalla (16:9)</PresentationFormat>
  <Paragraphs>17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Montserrat</vt:lpstr>
      <vt:lpstr>Calibri</vt:lpstr>
      <vt:lpstr>Office Theme</vt:lpstr>
      <vt:lpstr>1_Office Theme</vt:lpstr>
      <vt:lpstr>SECCIÓN 3501 - MINISTERIO DE COMERCIO INDUSTRIA Y TURISMO                          EJECUCIÓN  PRESUPUESTAL  ACUMULADA   MARZO 31 DE 2022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860</cp:revision>
  <cp:lastPrinted>2022-04-05T12:30:03Z</cp:lastPrinted>
  <dcterms:modified xsi:type="dcterms:W3CDTF">2022-04-06T19:03:51Z</dcterms:modified>
</cp:coreProperties>
</file>