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9"/>
  </p:notesMasterIdLst>
  <p:sldIdLst>
    <p:sldId id="336" r:id="rId3"/>
    <p:sldId id="328" r:id="rId4"/>
    <p:sldId id="329" r:id="rId5"/>
    <p:sldId id="331" r:id="rId6"/>
    <p:sldId id="333" r:id="rId7"/>
    <p:sldId id="339" r:id="rId8"/>
  </p:sldIdLst>
  <p:sldSz cx="9144000" cy="5143500" type="screen16x9"/>
  <p:notesSz cx="7010400" cy="92964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A50021"/>
    <a:srgbClr val="008000"/>
    <a:srgbClr val="9999FF"/>
    <a:srgbClr val="9966FF"/>
    <a:srgbClr val="FF00FF"/>
    <a:srgbClr val="CCFF33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A-FUNCIONAMIENTO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111010818374735"/>
          <c:y val="0"/>
        </c:manualLayout>
      </c:layout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'TOTAL '!$V$16</c:f>
              <c:strCache>
                <c:ptCount val="1"/>
                <c:pt idx="0">
                  <c:v>FUNCIONAMIENTO 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9233099103464996"/>
                  <c:y val="0.124554857045814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66718F2-D24F-4EBA-BCEA-6F5E85F79886}" type="CATEGORYNAME">
                      <a:rPr lang="en-US" sz="700" smtClean="0"/>
                      <a:pPr>
                        <a:defRPr sz="700" b="1" i="0" u="none" strike="noStrike" kern="1200" spc="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03A7342C-E7C4-4271-901C-63FF7B1520AD}" type="VALUE">
                      <a:rPr lang="en-US" sz="700" baseline="0"/>
                      <a:pPr>
                        <a:defRPr sz="700" b="1" i="0" u="none" strike="noStrike" kern="1200" spc="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78634934244337"/>
                      <c:h val="0.1303892687705924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F3A0FAB-DE55-4F97-858C-D5D7B385429F}" type="CATEGORYNAME">
                      <a:rPr lang="en-US" sz="700" smtClean="0"/>
                      <a:pPr/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AE742E61-B3B4-4E71-9682-5E3695D59D89}" type="VALUE">
                      <a:rPr lang="en-US" sz="700" baseline="0"/>
                      <a:pPr/>
                      <a:t>[VALOR]</a:t>
                    </a:fld>
                    <a:endParaRPr lang="en-US" sz="700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92264921809884"/>
                      <c:h val="8.899116759983874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41306446158639"/>
                  <c:y val="-7.21107067107348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70C9A45-F2E1-419B-8D55-7B8BA8B3FEBE}" type="CATEGORYNAME">
                      <a:rPr lang="en-US" sz="70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 b="1" i="0" u="none" strike="noStrike" kern="1200" spc="0" baseline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fld id="{92C42C3D-93F1-4ACC-AE83-4DDA58C9D5EC}" type="VALUE">
                      <a:rPr lang="en-US" sz="700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 b="1" i="0" u="none" strike="noStrike" kern="1200" spc="0" baseline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33223984641477"/>
                      <c:h val="9.105615601928251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7.5588337825543528E-2"/>
                  <c:y val="9.2522708132381781E-3"/>
                </c:manualLayout>
              </c:layout>
              <c:tx>
                <c:rich>
                  <a:bodyPr/>
                  <a:lstStyle/>
                  <a:p>
                    <a:fld id="{D7E56103-4BF8-4CD5-9B6A-D519DAD4EABA}" type="CATEGORYNAME">
                      <a:rPr lang="en-US" sz="700" smtClean="0"/>
                      <a:pPr/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594D81F7-E69A-45F7-A4BA-6509F21AA8B9}" type="VALUE">
                      <a:rPr lang="en-US" sz="700" baseline="0"/>
                      <a:pPr/>
                      <a:t>[VALOR]</a:t>
                    </a:fld>
                    <a:endParaRPr lang="en-US" sz="700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5945532305651"/>
                      <c:h val="8.373305085980550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3534675217851433"/>
                  <c:y val="-6.9388939039072284E-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DADB282-9D52-486A-9C30-A4BA660D9D93}" type="CATEGORYNAME">
                      <a:rPr lang="en-US" sz="700" smtClean="0"/>
                      <a:pPr>
                        <a:defRPr sz="700" b="1" i="0" u="none" strike="noStrike" kern="1200" spc="0" baseline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451B4884-2090-4C5F-9E90-63662C7A3B46}" type="VALUE">
                      <a:rPr lang="en-US" sz="700" baseline="0"/>
                      <a:pPr>
                        <a:defRPr sz="700" b="1" i="0" u="none" strike="noStrike" kern="1200" spc="0" baseline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530200475312218"/>
                      <c:h val="0.1153771307371758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'!$W$15:$AA$15</c:f>
              <c:strCache>
                <c:ptCount val="5"/>
                <c:pt idx="0">
                  <c:v>APR. VIGENTE ($)</c:v>
                </c:pt>
                <c:pt idx="1">
                  <c:v>COMPROMISOS       ($)</c:v>
                </c:pt>
                <c:pt idx="2">
                  <c:v>OBLIGACIONES 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'TOTAL '!$W$16:$AA$16</c:f>
              <c:numCache>
                <c:formatCode>#,##0.00</c:formatCode>
                <c:ptCount val="5"/>
                <c:pt idx="0">
                  <c:v>385521.11300000001</c:v>
                </c:pt>
                <c:pt idx="1">
                  <c:v>341036.19277025003</c:v>
                </c:pt>
                <c:pt idx="2">
                  <c:v>217754.96053569001</c:v>
                </c:pt>
                <c:pt idx="3">
                  <c:v>217732.93762569001</c:v>
                </c:pt>
                <c:pt idx="4">
                  <c:v>44484.920229750001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B-SERVICIO </a:t>
            </a:r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DEUDA PUBLICA</a:t>
            </a:r>
          </a:p>
        </c:rich>
      </c:tx>
      <c:layout/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cap="all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Hoja1!$A$3</c:f>
              <c:strCache>
                <c:ptCount val="1"/>
                <c:pt idx="0">
                  <c:v>SERVICIO DE LA DEUDA PUBLICA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154F226-40D7-4686-8340-599F27FA00B2}" type="CATEGORYNAME">
                      <a:rPr lang="en-US" sz="60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fld id="{E882BEED-CD7F-4058-9716-7A24DCA3060B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  <a:p>
                    <a:pPr>
                      <a:defRPr sz="6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s-CO"/>
                  </a:p>
                </c:rich>
              </c:tx>
              <c:spPr>
                <a:noFill/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27833367880026"/>
                      <c:h val="0.143803736649038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C6416EA-0782-459F-BA27-E0EBD946F9CA}" type="CATEGORYNAME">
                      <a:rPr lang="en-US" sz="60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fld id="{8B60865A-1EA2-4C57-A678-058502AA8721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4449354328916"/>
                      <c:h val="0.1599433968138785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4014191429163657E-2"/>
                  <c:y val="-9.41076147777539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610BA4A-F249-4545-941D-82A2D0DBC8D1}" type="CATEGORYNAME">
                      <a:rPr lang="en-US" sz="60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fld id="{654959C7-44A8-4517-BB39-6EE2ADEC7205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  <a:p>
                    <a:pPr>
                      <a:defRPr sz="6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s-CO"/>
                  </a:p>
                </c:rich>
              </c:tx>
              <c:spPr>
                <a:noFill/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40302919481559"/>
                      <c:h val="0.21015171915974643"/>
                    </c:manualLayout>
                  </c15:layout>
                  <c15:dlblFieldTable/>
                  <c15:showDataLabelsRange val="0"/>
                </c:ext>
              </c:extLst>
            </c:dLbl>
            <c:spPr>
              <a:ln>
                <a:solidFill>
                  <a:schemeClr val="accent5">
                    <a:lumMod val="50000"/>
                  </a:schemeClr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Hoja1!$B$2:$D$2</c:f>
              <c:strCache>
                <c:ptCount val="3"/>
                <c:pt idx="0">
                  <c:v>APR. VIGENTE($)</c:v>
                </c:pt>
                <c:pt idx="1">
                  <c:v>COMPROMISOS       ($)</c:v>
                </c:pt>
                <c:pt idx="2">
                  <c:v>APR. SIN COMPROMETER ($)</c:v>
                </c:pt>
              </c:strCache>
            </c:strRef>
          </c:cat>
          <c:val>
            <c:numRef>
              <c:f>Hoja1!$B$3:$D$3</c:f>
              <c:numCache>
                <c:formatCode>#,##0.00</c:formatCode>
                <c:ptCount val="3"/>
                <c:pt idx="0">
                  <c:v>569.46199999999999</c:v>
                </c:pt>
                <c:pt idx="1">
                  <c:v>0</c:v>
                </c:pt>
                <c:pt idx="2">
                  <c:v>569.46199999999999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'TOTAL '!$V$16</c:f>
              <c:strCache>
                <c:ptCount val="1"/>
                <c:pt idx="0">
                  <c:v>FUNCIONAMIENTO 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18A6CF7-2DA2-4935-A01E-2095F014C383}" type="CATEGORYNAME">
                      <a:rPr lang="en-US" smtClean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C0100C33-F966-4D57-953C-C8165580F66B}" type="VALUE">
                      <a:rPr lang="en-US" baseline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D3DC4EC-BAF3-4516-B4B8-8F1AB626C8A7}" type="CATEGORYNAME">
                      <a:rPr lang="en-US" smtClean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6E93BDA4-CF12-461C-A78D-08373BE8B53B}" type="VALUE">
                      <a:rPr lang="en-US" baseline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FD43711-3792-4AD1-9797-399CBD942C43}" type="CATEGORYNAME">
                      <a:rPr lang="en-US" smtClean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63231C56-7889-4558-AF4B-508522E99BB1}" type="VALUE">
                      <a:rPr lang="en-US" baseline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75560F1-DB5F-4FAB-AD72-087DBA0356A5}" type="CATEGORYNAME">
                      <a:rPr lang="en-US" smtClean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34AD59A6-317B-417B-8460-1BA1E9D7FC43}" type="VALUE">
                      <a:rPr lang="en-US" baseline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"/>
                  <c:y val="3.36079870090816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FB91D0E-5E45-47AF-A02F-36E01A4F9BE0}" type="CATEGORYNAME">
                      <a:rPr lang="en-US" smtClean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51A0DAFB-C189-4C8C-8C09-8C9106E703E9}" type="VALUE">
                      <a:rPr lang="en-US" baseline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accent4">
                  <a:lumMod val="75000"/>
                </a:schemeClr>
              </a:solidFill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'!$W$15:$AA$15</c:f>
              <c:strCache>
                <c:ptCount val="5"/>
                <c:pt idx="0">
                  <c:v>APR. VIGENTE ($)</c:v>
                </c:pt>
                <c:pt idx="1">
                  <c:v>COMPROMISOS       ($)</c:v>
                </c:pt>
                <c:pt idx="2">
                  <c:v>OBLIGACIONES 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'TOTAL '!$W$16:$AA$16</c:f>
              <c:numCache>
                <c:formatCode>#,##0.00</c:formatCode>
                <c:ptCount val="5"/>
                <c:pt idx="0">
                  <c:v>385521.11300000001</c:v>
                </c:pt>
                <c:pt idx="1">
                  <c:v>341036.19277025003</c:v>
                </c:pt>
                <c:pt idx="2">
                  <c:v>217754.96053569001</c:v>
                </c:pt>
                <c:pt idx="3">
                  <c:v>217732.93762569001</c:v>
                </c:pt>
                <c:pt idx="4">
                  <c:v>44484.920229750001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'TOTAL '!$V$19</c:f>
              <c:strCache>
                <c:ptCount val="1"/>
                <c:pt idx="0">
                  <c:v>INVERSION 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581C8DE-DE20-440F-B198-5E18C5EF9FBF}" type="CATEGORYNAME">
                      <a:rPr lang="en-US" smtClean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D724D75E-15A9-4BA5-94AF-9F01BC405C52}" type="VALUE">
                      <a:rPr lang="en-US" baseline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674290D-C4C9-415D-A4B1-696E355F8E83}" type="CATEGORYNAME">
                      <a:rPr lang="en-US" smtClean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29A1B76F-8A7C-4961-A9BB-FD005C8A4523}" type="VALUE">
                      <a:rPr lang="en-US" baseline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spPr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AE402D2-7181-4339-92D6-655418D69800}" type="CATEGORYNAME">
                      <a:rPr lang="en-US" smtClean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299F3FB6-6EE4-494E-8614-4282FA16B14D}" type="VALUE">
                      <a:rPr lang="en-US" baseline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5.4925244306940367E-2"/>
                  <c:y val="6.11054309256027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865F330-FBA1-4352-A49D-141A1FBCB630}" type="CATEGORYNAME">
                      <a:rPr lang="en-US" smtClean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1533F9F1-2893-464C-BB43-10CD7334E218}" type="VALUE">
                      <a:rPr lang="en-US" baseline="0"/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13667986572106"/>
                      <c:h val="9.344560052925964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accent4">
                  <a:lumMod val="75000"/>
                </a:schemeClr>
              </a:solidFill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'!$W$18:$AA$18</c:f>
              <c:strCache>
                <c:ptCount val="5"/>
                <c:pt idx="0">
                  <c:v>APR. VIGENTE ($)</c:v>
                </c:pt>
                <c:pt idx="1">
                  <c:v>COMPROMISOS       ($)</c:v>
                </c:pt>
                <c:pt idx="2">
                  <c:v>OBLIGACIONES 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'TOTAL '!$W$19:$AA$19</c:f>
              <c:numCache>
                <c:formatCode>#,##0.00</c:formatCode>
                <c:ptCount val="5"/>
                <c:pt idx="0">
                  <c:v>295472.80790399999</c:v>
                </c:pt>
                <c:pt idx="1">
                  <c:v>231209.04587122001</c:v>
                </c:pt>
                <c:pt idx="2">
                  <c:v>43685.505765989998</c:v>
                </c:pt>
                <c:pt idx="3">
                  <c:v>43209.545857990001</c:v>
                </c:pt>
                <c:pt idx="4">
                  <c:v>64263.762032779996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'GESTION GRAL'!$H$18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GRAL'!$I$17:$M$17</c:f>
              <c:strCache>
                <c:ptCount val="5"/>
                <c:pt idx="0">
                  <c:v>APR. VIGENTE 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GRAL'!$I$18:$M$18</c:f>
              <c:numCache>
                <c:formatCode>#,##0.00</c:formatCode>
                <c:ptCount val="5"/>
                <c:pt idx="0">
                  <c:v>370048.62800000003</c:v>
                </c:pt>
                <c:pt idx="1">
                  <c:v>331954.59361339</c:v>
                </c:pt>
                <c:pt idx="2">
                  <c:v>209375.25688840999</c:v>
                </c:pt>
                <c:pt idx="3">
                  <c:v>209353.23397840999</c:v>
                </c:pt>
                <c:pt idx="4">
                  <c:v>38094.034386609987</c:v>
                </c:pt>
              </c:numCache>
            </c:numRef>
          </c:val>
        </c:ser>
        <c:ser>
          <c:idx val="1"/>
          <c:order val="1"/>
          <c:tx>
            <c:strRef>
              <c:f>'GESTION GRAL'!$H$19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GRAL'!$I$17:$M$17</c:f>
              <c:strCache>
                <c:ptCount val="5"/>
                <c:pt idx="0">
                  <c:v>APR. VIGENTE 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GRAL'!$I$19:$M$19</c:f>
              <c:numCache>
                <c:formatCode>#,##0.00</c:formatCode>
                <c:ptCount val="5"/>
                <c:pt idx="0">
                  <c:v>569.46199999999999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'GESTION GRAL'!$H$20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GRAL'!$I$17:$M$17</c:f>
              <c:strCache>
                <c:ptCount val="5"/>
                <c:pt idx="0">
                  <c:v>APR. VIGENTE 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GRAL'!$I$20:$M$20</c:f>
              <c:numCache>
                <c:formatCode>#,##0.00</c:formatCode>
                <c:ptCount val="5"/>
                <c:pt idx="0">
                  <c:v>285694.02807399997</c:v>
                </c:pt>
                <c:pt idx="1">
                  <c:v>226206.76403192998</c:v>
                </c:pt>
                <c:pt idx="2">
                  <c:v>41149.795551570001</c:v>
                </c:pt>
                <c:pt idx="3">
                  <c:v>40810.411943569998</c:v>
                </c:pt>
                <c:pt idx="4">
                  <c:v>59487.264042070005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38444656"/>
        <c:axId val="1738451184"/>
        <c:axId val="0"/>
      </c:bar3DChart>
      <c:catAx>
        <c:axId val="173844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38451184"/>
        <c:crosses val="autoZero"/>
        <c:auto val="1"/>
        <c:lblAlgn val="ctr"/>
        <c:lblOffset val="100"/>
        <c:noMultiLvlLbl val="0"/>
      </c:catAx>
      <c:valAx>
        <c:axId val="173845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3844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39307595706179"/>
          <c:y val="2.3087396099376292E-2"/>
          <c:w val="0.86260692404293815"/>
          <c:h val="0.800737261729407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DCE!$J$13</c:f>
              <c:strCache>
                <c:ptCount val="1"/>
                <c:pt idx="0">
                  <c:v>FUNCIONAMIENTO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DCE!$K$12:$Q$12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</c:v>
                </c:pt>
              </c:strCache>
            </c:strRef>
          </c:cat>
          <c:val>
            <c:numRef>
              <c:f>DCE!$K$13:$Q$13</c:f>
              <c:numCache>
                <c:formatCode>#,##0.00</c:formatCode>
                <c:ptCount val="7"/>
                <c:pt idx="0">
                  <c:v>16092.762000000001</c:v>
                </c:pt>
                <c:pt idx="1">
                  <c:v>620.27700000000004</c:v>
                </c:pt>
                <c:pt idx="2">
                  <c:v>15472.485000000001</c:v>
                </c:pt>
                <c:pt idx="3">
                  <c:v>9081.5991568600002</c:v>
                </c:pt>
                <c:pt idx="4">
                  <c:v>8379.7036472799991</c:v>
                </c:pt>
                <c:pt idx="5">
                  <c:v>8379.7036472799991</c:v>
                </c:pt>
                <c:pt idx="6">
                  <c:v>6390.8858431400004</c:v>
                </c:pt>
              </c:numCache>
            </c:numRef>
          </c:val>
        </c:ser>
        <c:ser>
          <c:idx val="1"/>
          <c:order val="1"/>
          <c:tx>
            <c:strRef>
              <c:f>DCE!$J$14</c:f>
              <c:strCache>
                <c:ptCount val="1"/>
                <c:pt idx="0">
                  <c:v>INVERSION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DCE!$K$12:$Q$12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</c:v>
                </c:pt>
              </c:strCache>
            </c:strRef>
          </c:cat>
          <c:val>
            <c:numRef>
              <c:f>DCE!$K$14:$Q$14</c:f>
              <c:numCache>
                <c:formatCode>#,##0.00</c:formatCode>
                <c:ptCount val="7"/>
                <c:pt idx="0">
                  <c:v>9778.7798299999995</c:v>
                </c:pt>
                <c:pt idx="1">
                  <c:v>0</c:v>
                </c:pt>
                <c:pt idx="2">
                  <c:v>9778.7798299999995</c:v>
                </c:pt>
                <c:pt idx="3">
                  <c:v>5002.2818392899999</c:v>
                </c:pt>
                <c:pt idx="4">
                  <c:v>2535.7102144200003</c:v>
                </c:pt>
                <c:pt idx="5">
                  <c:v>2399.1339144200001</c:v>
                </c:pt>
                <c:pt idx="6">
                  <c:v>4776.4979907099996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38452272"/>
        <c:axId val="1738449552"/>
        <c:axId val="0"/>
      </c:bar3DChart>
      <c:catAx>
        <c:axId val="173845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38449552"/>
        <c:crosses val="autoZero"/>
        <c:auto val="1"/>
        <c:lblAlgn val="ctr"/>
        <c:lblOffset val="100"/>
        <c:noMultiLvlLbl val="0"/>
      </c:catAx>
      <c:valAx>
        <c:axId val="173844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38452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568085434016289"/>
          <c:y val="2.2087943221886525E-2"/>
          <c:w val="0.80431914565983709"/>
          <c:h val="0.783042276457605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INVERSION!$G$12</c:f>
              <c:strCache>
                <c:ptCount val="1"/>
                <c:pt idx="0">
                  <c:v>VICEMINISTERIO DE COMERCIO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INVERSION!$H$11:$L$11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INVERSION!$H$12:$L$12</c:f>
              <c:numCache>
                <c:formatCode>#,##0.00</c:formatCode>
                <c:ptCount val="5"/>
                <c:pt idx="0">
                  <c:v>52075.990830000002</c:v>
                </c:pt>
                <c:pt idx="1">
                  <c:v>41130.57167533</c:v>
                </c:pt>
                <c:pt idx="2">
                  <c:v>4164.9727830000002</c:v>
                </c:pt>
                <c:pt idx="3">
                  <c:v>4028.396483</c:v>
                </c:pt>
                <c:pt idx="4">
                  <c:v>10945.419154669999</c:v>
                </c:pt>
              </c:numCache>
            </c:numRef>
          </c:val>
        </c:ser>
        <c:ser>
          <c:idx val="1"/>
          <c:order val="1"/>
          <c:tx>
            <c:strRef>
              <c:f>INVERSION!$G$13</c:f>
              <c:strCache>
                <c:ptCount val="1"/>
                <c:pt idx="0">
                  <c:v>VICEMINISTERIO DE DESARROLLO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INVERSION!$H$11:$L$11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INVERSION!$H$13:$L$13</c:f>
              <c:numCache>
                <c:formatCode>#,##0.00</c:formatCode>
                <c:ptCount val="5"/>
                <c:pt idx="0">
                  <c:v>116432.83984299999</c:v>
                </c:pt>
                <c:pt idx="1">
                  <c:v>70888.39962216001</c:v>
                </c:pt>
                <c:pt idx="2">
                  <c:v>32447.292306389994</c:v>
                </c:pt>
                <c:pt idx="3">
                  <c:v>32107.908698389994</c:v>
                </c:pt>
                <c:pt idx="4">
                  <c:v>45544.440220839999</c:v>
                </c:pt>
              </c:numCache>
            </c:numRef>
          </c:val>
        </c:ser>
        <c:ser>
          <c:idx val="2"/>
          <c:order val="2"/>
          <c:tx>
            <c:strRef>
              <c:f>INVERSION!$G$14</c:f>
              <c:strCache>
                <c:ptCount val="1"/>
                <c:pt idx="0">
                  <c:v>SECRETARIA GENERAL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INVERSION!$H$11:$L$11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INVERSION!$H$14:$L$14</c:f>
              <c:numCache>
                <c:formatCode>#,##0.00</c:formatCode>
                <c:ptCount val="5"/>
                <c:pt idx="0">
                  <c:v>5000</c:v>
                </c:pt>
                <c:pt idx="1">
                  <c:v>2313.6475678199999</c:v>
                </c:pt>
                <c:pt idx="2">
                  <c:v>1184.0208678199999</c:v>
                </c:pt>
                <c:pt idx="3">
                  <c:v>1184.0208678199999</c:v>
                </c:pt>
                <c:pt idx="4">
                  <c:v>2686.3524321800001</c:v>
                </c:pt>
              </c:numCache>
            </c:numRef>
          </c:val>
        </c:ser>
        <c:ser>
          <c:idx val="3"/>
          <c:order val="3"/>
          <c:tx>
            <c:strRef>
              <c:f>INVERSION!$G$15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INVERSION!$H$11:$L$11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INVERSION!$H$15:$L$15</c:f>
              <c:numCache>
                <c:formatCode>#,##0.00</c:formatCode>
                <c:ptCount val="5"/>
                <c:pt idx="0">
                  <c:v>121963.977231</c:v>
                </c:pt>
                <c:pt idx="1">
                  <c:v>116876.42700591001</c:v>
                </c:pt>
                <c:pt idx="2">
                  <c:v>5889.2198087799998</c:v>
                </c:pt>
                <c:pt idx="3">
                  <c:v>5889.2198087799998</c:v>
                </c:pt>
                <c:pt idx="4">
                  <c:v>5087.5502250899963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8442480"/>
        <c:axId val="1738447920"/>
        <c:axId val="0"/>
      </c:bar3DChart>
      <c:catAx>
        <c:axId val="173844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38447920"/>
        <c:crosses val="autoZero"/>
        <c:auto val="1"/>
        <c:lblAlgn val="ctr"/>
        <c:lblOffset val="100"/>
        <c:noMultiLvlLbl val="0"/>
      </c:catAx>
      <c:valAx>
        <c:axId val="173844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38442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>
        <c:manualLayout>
          <c:xMode val="edge"/>
          <c:yMode val="edge"/>
          <c:x val="0.21489385632386929"/>
          <c:y val="0"/>
        </c:manualLayout>
      </c:layout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'TOTAL '!$V$24</c:f>
              <c:strCache>
                <c:ptCount val="1"/>
                <c:pt idx="0">
                  <c:v>PRESPTO MINCIT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21488945753102295"/>
                  <c:y val="4.26108831447502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733855D-87D3-4A68-AB2B-B66FCC48C819}" type="CATEGORYNAME">
                      <a:rPr lang="en-US" smtClean="0"/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79257446-E53E-467B-89F3-DA914AC96653}" type="VALUE">
                      <a:rPr lang="en-US" baseline="0"/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42270674524528"/>
                  <c:y val="-1.85723558749827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902D961-DADD-4BCD-870B-1BD67A22D5EE}" type="CATEGORYNAME">
                      <a:rPr lang="en-US" sz="700" smtClean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26BB46FA-D2C4-4157-8023-C8F42E3E6B44}" type="VALUE">
                      <a:rPr lang="en-US" sz="700" baseline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21603061778933"/>
                      <c:h val="7.199116638837001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2E39442-6DC3-4DB7-9812-D3E6C01E779D}" type="CATEGORYNAME">
                      <a:rPr lang="en-US" sz="700" smtClean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10CF0110-B507-407F-986E-C916965A07F1}" type="VALUE">
                      <a:rPr lang="en-US" sz="700" baseline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96229607628252"/>
                      <c:h val="8.281271915751288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4142082510253189E-2"/>
                  <c:y val="2.18088113420081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BC5423B-CE59-4EB1-A45D-314AB8CCD59A}" type="CATEGORYNAME">
                      <a:rPr lang="en-US" sz="700" smtClean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B82E590D-6CA7-48B7-8150-A78AF8D23CEB}" type="VALUE">
                      <a:rPr lang="en-US" sz="700" baseline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12436892788627"/>
                      <c:h val="7.69208539870244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4384812222277136E-2"/>
                  <c:y val="-3.4898666390052828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E05ED79-A9F6-4FF9-8616-4D6E0BFD30E5}" type="CATEGORYNAME">
                      <a:rPr lang="en-US" sz="700" smtClean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E05A4AF7-9972-4239-A72F-6429539E96B5}" type="VALUE">
                      <a:rPr lang="en-US" sz="700" baseline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27426975330012"/>
                      <c:h val="0.10736676664252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'!$W$23:$AA$23</c:f>
              <c:strCache>
                <c:ptCount val="5"/>
                <c:pt idx="0">
                  <c:v>APR. VIGENTE ($)</c:v>
                </c:pt>
                <c:pt idx="1">
                  <c:v>COMPROMISOS       ($)</c:v>
                </c:pt>
                <c:pt idx="2">
                  <c:v>OBLIGACIONES 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'TOTAL '!$W$24:$AA$24</c:f>
              <c:numCache>
                <c:formatCode>#,##0.00</c:formatCode>
                <c:ptCount val="5"/>
                <c:pt idx="0">
                  <c:v>681563.382904</c:v>
                </c:pt>
                <c:pt idx="1">
                  <c:v>572245.23864147009</c:v>
                </c:pt>
                <c:pt idx="2">
                  <c:v>261440.46630168002</c:v>
                </c:pt>
                <c:pt idx="3">
                  <c:v>260942.48348368003</c:v>
                </c:pt>
                <c:pt idx="4">
                  <c:v>109318.14426252991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C-INVERSION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940884311401222"/>
          <c:y val="4.9918499206217251E-3"/>
        </c:manualLayout>
      </c:layout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'TOTAL '!$V$19</c:f>
              <c:strCache>
                <c:ptCount val="1"/>
                <c:pt idx="0">
                  <c:v>INVERSION 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6560396201077252"/>
                  <c:y val="1.28797955053570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06481C0-CF4F-4186-87FC-0A2ACCFF7116}" type="CATEGORYNAME">
                      <a:rPr lang="en-US" sz="70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>
                        <a:defRPr sz="7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</a:t>
                    </a:r>
                    <a:fld id="{6BABAF11-D8A3-41DC-A9FE-DDC950B27023}" type="VALUE">
                      <a:rPr lang="en-US" sz="700" baseline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>
                        <a:defRPr sz="7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69327401434585"/>
                      <c:h val="0.157697122988355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8911113097353879E-2"/>
                  <c:y val="3.38094866026176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F8AC918-3862-4DC2-8A7F-0070164C61A2}" type="CATEGORYNAME">
                      <a:rPr lang="en-US" sz="700" smtClean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42C9FD43-08BA-4B96-BEE5-F8B27DD6F717}" type="VALUE">
                      <a:rPr lang="en-US" sz="700" baseline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82286251713678"/>
                      <c:h val="0.1029580059072925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6.2976224409136458E-2"/>
                  <c:y val="6.76189264031243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BEF6591-2E0F-4C0F-9B45-52F44E61E9AD}" type="CATEGORYNAME">
                      <a:rPr lang="en-US" sz="700" smtClean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C477079B-7187-4E97-8681-4817413031D6}" type="VALUE">
                      <a:rPr lang="en-US" sz="700" baseline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01251810864895"/>
                      <c:h val="0.128089566300775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5871858934091154E-7"/>
                  <c:y val="2.2463603610308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96AA727-C6C8-41BC-A475-433D48076C57}" type="CATEGORYNAME">
                      <a:rPr lang="en-US" sz="700" smtClean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258FE4F4-9802-4E05-83E7-5E3BB304A351}" type="VALUE">
                      <a:rPr lang="en-US" sz="700" baseline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03004106602778"/>
                      <c:h val="0.1246944457218863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8193149861742486"/>
                  <c:y val="-2.41496498623844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43D06CB-8DD5-446B-A821-966D1A869097}" type="CATEGORYNAME">
                      <a:rPr lang="en-US" sz="700" smtClean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DB1D1140-F837-48B1-8CA8-21BEE854C5A2}" type="VALUE">
                      <a:rPr lang="en-US" sz="700" baseline="0"/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118187401375816"/>
                      <c:h val="0.109397823263587"/>
                    </c:manualLayout>
                  </c15:layout>
                  <c15:dlblFieldTable/>
                  <c15:showDataLabelsRange val="0"/>
                </c:ext>
              </c:extLst>
            </c:dLbl>
            <c:spPr>
              <a:ln>
                <a:solidFill>
                  <a:schemeClr val="accent4">
                    <a:lumMod val="50000"/>
                  </a:schemeClr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'!$W$18:$AA$18</c:f>
              <c:strCache>
                <c:ptCount val="5"/>
                <c:pt idx="0">
                  <c:v>APR. VIGENTE ($)</c:v>
                </c:pt>
                <c:pt idx="1">
                  <c:v>COMPROMISOS       ($)</c:v>
                </c:pt>
                <c:pt idx="2">
                  <c:v>OBLIGACIONES 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'TOTAL '!$W$19:$AA$19</c:f>
              <c:numCache>
                <c:formatCode>#,##0.00</c:formatCode>
                <c:ptCount val="5"/>
                <c:pt idx="0">
                  <c:v>295472.80790399999</c:v>
                </c:pt>
                <c:pt idx="1">
                  <c:v>231209.04587122001</c:v>
                </c:pt>
                <c:pt idx="2">
                  <c:v>43685.505765989998</c:v>
                </c:pt>
                <c:pt idx="3">
                  <c:v>43209.545857990001</c:v>
                </c:pt>
                <c:pt idx="4">
                  <c:v>64263.762032779996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17/08/2022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17/08/2022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6841" y="1362269"/>
            <a:ext cx="7331942" cy="2083837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JULIO 31 DE 2022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</a:t>
            </a:r>
            <a:r>
              <a:rPr lang="es-CO" dirty="0" smtClean="0"/>
              <a:t>      </a:t>
            </a:r>
            <a:r>
              <a:rPr lang="es-CO" dirty="0" smtClean="0"/>
              <a:t>COMPROMETIDO   </a:t>
            </a:r>
            <a:r>
              <a:rPr lang="es-CO" dirty="0"/>
              <a:t> </a:t>
            </a:r>
            <a:r>
              <a:rPr lang="es-CO" dirty="0" smtClean="0"/>
              <a:t>83,96 %          </a:t>
            </a:r>
            <a:r>
              <a:rPr lang="es-CO" dirty="0" smtClean="0"/>
              <a:t>    </a:t>
            </a:r>
            <a:r>
              <a:rPr lang="es-CO" dirty="0" smtClean="0"/>
              <a:t>-        OBLIGADO  38,36 %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2477192" cy="61284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44144" y="4156750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 31 DE JULIO DE 2022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462515"/>
              </p:ext>
            </p:extLst>
          </p:nvPr>
        </p:nvGraphicFramePr>
        <p:xfrm>
          <a:off x="44144" y="0"/>
          <a:ext cx="4630985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852646"/>
              </p:ext>
            </p:extLst>
          </p:nvPr>
        </p:nvGraphicFramePr>
        <p:xfrm>
          <a:off x="4750756" y="0"/>
          <a:ext cx="4393244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rgbClr val="1D1F2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JULIO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393480"/>
              </p:ext>
            </p:extLst>
          </p:nvPr>
        </p:nvGraphicFramePr>
        <p:xfrm>
          <a:off x="5417032" y="-50449"/>
          <a:ext cx="3518863" cy="185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363898"/>
              </p:ext>
            </p:extLst>
          </p:nvPr>
        </p:nvGraphicFramePr>
        <p:xfrm>
          <a:off x="0" y="0"/>
          <a:ext cx="9088582" cy="401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JULIO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950903"/>
              </p:ext>
            </p:extLst>
          </p:nvPr>
        </p:nvGraphicFramePr>
        <p:xfrm>
          <a:off x="1" y="1"/>
          <a:ext cx="9087292" cy="401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31 DE JULIO DE 2022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781018"/>
              </p:ext>
            </p:extLst>
          </p:nvPr>
        </p:nvGraphicFramePr>
        <p:xfrm>
          <a:off x="13398" y="1"/>
          <a:ext cx="9130602" cy="420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127" y="4117910"/>
            <a:ext cx="8977745" cy="680015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s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PRESUPUESTO </a:t>
            </a:r>
            <a:r>
              <a:rPr lang="es-E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 31 DE 2022</a:t>
            </a:r>
            <a:endParaRPr lang="es-E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Apropiación Inicial  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645.244,06 – 620,27 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Bloqueo provisión 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DCE+ 2.018,99 Bonos+ 34.920,60 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Economía 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Inclusive., verde y Competitiva  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$ 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681,563,38</a:t>
            </a:r>
            <a:endParaRPr lang="es-CO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405532"/>
              </p:ext>
            </p:extLst>
          </p:nvPr>
        </p:nvGraphicFramePr>
        <p:xfrm>
          <a:off x="0" y="1"/>
          <a:ext cx="3156335" cy="411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025514"/>
              </p:ext>
            </p:extLst>
          </p:nvPr>
        </p:nvGraphicFramePr>
        <p:xfrm>
          <a:off x="5946710" y="-1"/>
          <a:ext cx="3197290" cy="254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834448"/>
              </p:ext>
            </p:extLst>
          </p:nvPr>
        </p:nvGraphicFramePr>
        <p:xfrm>
          <a:off x="3006435" y="1"/>
          <a:ext cx="2940275" cy="411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553036"/>
              </p:ext>
            </p:extLst>
          </p:nvPr>
        </p:nvGraphicFramePr>
        <p:xfrm>
          <a:off x="6114284" y="2544147"/>
          <a:ext cx="3029716" cy="15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909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7258</TotalTime>
  <Words>235</Words>
  <Application>Microsoft Office PowerPoint</Application>
  <PresentationFormat>Presentación en pantalla (16:9)</PresentationFormat>
  <Paragraphs>49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Montserrat</vt:lpstr>
      <vt:lpstr>Arial</vt:lpstr>
      <vt:lpstr>Calibri Light</vt:lpstr>
      <vt:lpstr>Calibri</vt:lpstr>
      <vt:lpstr>Office Theme</vt:lpstr>
      <vt:lpstr>1_Office Theme</vt:lpstr>
      <vt:lpstr>SECCIÓN 3501 - MINISTERIO DE COMERCIO INDUSTRIA Y TURISMO                          EJECUCIÓN  PRESUPUESTAL  ACUMULADA                                                         JULIO 31 DE 2022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938</cp:revision>
  <cp:lastPrinted>2022-07-05T22:57:25Z</cp:lastPrinted>
  <dcterms:modified xsi:type="dcterms:W3CDTF">2022-08-17T13:50:22Z</dcterms:modified>
</cp:coreProperties>
</file>