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Calibri Light" panose="020F0302020204030204" pitchFamily="34" charset="0"/>
      <p:regular r:id="rId9"/>
      <p:italic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Montserrat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008000"/>
    <a:srgbClr val="9999FF"/>
    <a:srgbClr val="9966FF"/>
    <a:srgbClr val="FF9900"/>
    <a:srgbClr val="FF00FF"/>
    <a:srgbClr val="CCFF33"/>
    <a:srgbClr val="33CC33"/>
    <a:srgbClr val="CC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87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FEBRERO%2028%20DE%202022\GRAFICA%20SECCION%203501-01%20FEBRERO%2028%20DE%202022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FEBRERO%2028%20DE%202022\GRAFICA%20SECCION%203501-01%20FEBRERO%2028%20DE%202022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FEBRERO%2028%20DE%202022\GRAFICA%20SECCION%203501-01%20FEBRERO%2028%20DE%202022.xls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FEBRERO%2028%20DE%202022\GRAFICA%20SECCION%203501-01%20FEBRERO%2028%20DE%202022.xls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2065676906111917E-2"/>
          <c:y val="0.84546093551569135"/>
          <c:w val="0.95586864618777612"/>
          <c:h val="0.1365352014507049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2.5091291437735331E-3"/>
          <c:w val="1"/>
          <c:h val="0.99749087085622645"/>
        </c:manualLayout>
      </c:layout>
      <c:pie3DChart>
        <c:varyColors val="1"/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9945450568678916"/>
          <c:y val="3.3350179510862443E-2"/>
          <c:w val="0.79776771653543299"/>
          <c:h val="0.7441616297232460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TOTAL!$J$17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TOTAL!$K$16:$Q$16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TOTAL!$K$17:$Q$17</c:f>
              <c:numCache>
                <c:formatCode>#,##0.00</c:formatCode>
                <c:ptCount val="7"/>
                <c:pt idx="0">
                  <c:v>384122.39899999998</c:v>
                </c:pt>
                <c:pt idx="1">
                  <c:v>620.27700000000004</c:v>
                </c:pt>
                <c:pt idx="2">
                  <c:v>383502.12199999997</c:v>
                </c:pt>
                <c:pt idx="3">
                  <c:v>233226.36887514</c:v>
                </c:pt>
                <c:pt idx="4">
                  <c:v>41361.639668210009</c:v>
                </c:pt>
                <c:pt idx="5">
                  <c:v>39790.952147669996</c:v>
                </c:pt>
                <c:pt idx="6">
                  <c:v>150275.75312486</c:v>
                </c:pt>
              </c:numCache>
            </c:numRef>
          </c:val>
        </c:ser>
        <c:ser>
          <c:idx val="1"/>
          <c:order val="1"/>
          <c:tx>
            <c:strRef>
              <c:f>TOTAL!$J$18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TOTAL!$K$16:$Q$16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TOTAL!$K$18:$Q$18</c:f>
              <c:numCache>
                <c:formatCode>#,##0.00</c:formatCode>
                <c:ptCount val="7"/>
                <c:pt idx="0">
                  <c:v>569.46199999999999</c:v>
                </c:pt>
                <c:pt idx="1">
                  <c:v>0</c:v>
                </c:pt>
                <c:pt idx="2">
                  <c:v>569.46199999999999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569.46199999999999</c:v>
                </c:pt>
              </c:numCache>
            </c:numRef>
          </c:val>
        </c:ser>
        <c:ser>
          <c:idx val="2"/>
          <c:order val="2"/>
          <c:tx>
            <c:strRef>
              <c:f>TOTAL!$J$19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TOTAL!$K$16:$Q$16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TOTAL!$K$19:$Q$19</c:f>
              <c:numCache>
                <c:formatCode>#,##0.00</c:formatCode>
                <c:ptCount val="7"/>
                <c:pt idx="0">
                  <c:v>260552.20690399999</c:v>
                </c:pt>
                <c:pt idx="1">
                  <c:v>0</c:v>
                </c:pt>
                <c:pt idx="2">
                  <c:v>260552.20690399999</c:v>
                </c:pt>
                <c:pt idx="3">
                  <c:v>173201.70518478</c:v>
                </c:pt>
                <c:pt idx="4">
                  <c:v>9649.0854423000001</c:v>
                </c:pt>
                <c:pt idx="5">
                  <c:v>9640.9450222999985</c:v>
                </c:pt>
                <c:pt idx="6">
                  <c:v>87350.501719220003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45656608"/>
        <c:axId val="1045650624"/>
        <c:axId val="0"/>
      </c:bar3DChart>
      <c:catAx>
        <c:axId val="1045656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5650624"/>
        <c:crosses val="autoZero"/>
        <c:auto val="1"/>
        <c:lblAlgn val="ctr"/>
        <c:lblOffset val="100"/>
        <c:noMultiLvlLbl val="0"/>
      </c:catAx>
      <c:valAx>
        <c:axId val="1045650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5656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4633409886264218"/>
          <c:y val="1.7354830716072432E-2"/>
          <c:w val="0.85366590113735785"/>
          <c:h val="0.7497070416003415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'GESTION '!$I$15</c:f>
              <c:strCache>
                <c:ptCount val="1"/>
                <c:pt idx="0">
                  <c:v>APR. VIGENTE  ($)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'GESTION '!$H$16:$H$21</c:f>
              <c:strCache>
                <c:ptCount val="6"/>
                <c:pt idx="0">
                  <c:v>Gastos de Personal</c:v>
                </c:pt>
                <c:pt idx="1">
                  <c:v>Adquisición de Bienes y Servicios </c:v>
                </c:pt>
                <c:pt idx="2">
                  <c:v>Transferencias Corrientes</c:v>
                </c:pt>
                <c:pt idx="3">
                  <c:v>Gastos por Tributos, Multas, Sanciones e Intereses de Mora</c:v>
                </c:pt>
                <c:pt idx="4">
                  <c:v>Servicio de la Deuda Publica</c:v>
                </c:pt>
                <c:pt idx="5">
                  <c:v>Gastos de Inversion</c:v>
                </c:pt>
              </c:strCache>
            </c:strRef>
          </c:cat>
          <c:val>
            <c:numRef>
              <c:f>'GESTION '!$I$16:$I$21</c:f>
              <c:numCache>
                <c:formatCode>#,##0.00</c:formatCode>
                <c:ptCount val="6"/>
                <c:pt idx="0">
                  <c:v>42357.307999999997</c:v>
                </c:pt>
                <c:pt idx="1">
                  <c:v>19428.254000000001</c:v>
                </c:pt>
                <c:pt idx="2">
                  <c:v>291419.598</c:v>
                </c:pt>
                <c:pt idx="3">
                  <c:v>14824.477000000001</c:v>
                </c:pt>
                <c:pt idx="4">
                  <c:v>569.46199999999999</c:v>
                </c:pt>
                <c:pt idx="5">
                  <c:v>250773.42707400001</c:v>
                </c:pt>
              </c:numCache>
            </c:numRef>
          </c:val>
        </c:ser>
        <c:ser>
          <c:idx val="1"/>
          <c:order val="1"/>
          <c:tx>
            <c:strRef>
              <c:f>'GESTION '!$J$15</c:f>
              <c:strCache>
                <c:ptCount val="1"/>
                <c:pt idx="0">
                  <c:v>COMPROMISOS ($)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'GESTION '!$H$16:$H$21</c:f>
              <c:strCache>
                <c:ptCount val="6"/>
                <c:pt idx="0">
                  <c:v>Gastos de Personal</c:v>
                </c:pt>
                <c:pt idx="1">
                  <c:v>Adquisición de Bienes y Servicios </c:v>
                </c:pt>
                <c:pt idx="2">
                  <c:v>Transferencias Corrientes</c:v>
                </c:pt>
                <c:pt idx="3">
                  <c:v>Gastos por Tributos, Multas, Sanciones e Intereses de Mora</c:v>
                </c:pt>
                <c:pt idx="4">
                  <c:v>Servicio de la Deuda Publica</c:v>
                </c:pt>
                <c:pt idx="5">
                  <c:v>Gastos de Inversion</c:v>
                </c:pt>
              </c:strCache>
            </c:strRef>
          </c:cat>
          <c:val>
            <c:numRef>
              <c:f>'GESTION '!$J$16:$J$21</c:f>
              <c:numCache>
                <c:formatCode>#,##0.00</c:formatCode>
                <c:ptCount val="6"/>
                <c:pt idx="0">
                  <c:v>5967.0377440000002</c:v>
                </c:pt>
                <c:pt idx="1">
                  <c:v>9921.376645620001</c:v>
                </c:pt>
                <c:pt idx="2">
                  <c:v>201928.44018149999</c:v>
                </c:pt>
                <c:pt idx="3">
                  <c:v>12506.717167999999</c:v>
                </c:pt>
                <c:pt idx="4">
                  <c:v>0</c:v>
                </c:pt>
                <c:pt idx="5">
                  <c:v>169308.90749279998</c:v>
                </c:pt>
              </c:numCache>
            </c:numRef>
          </c:val>
        </c:ser>
        <c:ser>
          <c:idx val="2"/>
          <c:order val="2"/>
          <c:tx>
            <c:strRef>
              <c:f>'GESTION '!$K$15</c:f>
              <c:strCache>
                <c:ptCount val="1"/>
                <c:pt idx="0">
                  <c:v>OBLIGACIONES      ($)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'GESTION '!$H$16:$H$21</c:f>
              <c:strCache>
                <c:ptCount val="6"/>
                <c:pt idx="0">
                  <c:v>Gastos de Personal</c:v>
                </c:pt>
                <c:pt idx="1">
                  <c:v>Adquisición de Bienes y Servicios </c:v>
                </c:pt>
                <c:pt idx="2">
                  <c:v>Transferencias Corrientes</c:v>
                </c:pt>
                <c:pt idx="3">
                  <c:v>Gastos por Tributos, Multas, Sanciones e Intereses de Mora</c:v>
                </c:pt>
                <c:pt idx="4">
                  <c:v>Servicio de la Deuda Publica</c:v>
                </c:pt>
                <c:pt idx="5">
                  <c:v>Gastos de Inversion</c:v>
                </c:pt>
              </c:strCache>
            </c:strRef>
          </c:cat>
          <c:val>
            <c:numRef>
              <c:f>'GESTION '!$K$16:$K$21</c:f>
              <c:numCache>
                <c:formatCode>#,##0.00</c:formatCode>
                <c:ptCount val="6"/>
                <c:pt idx="0">
                  <c:v>5624.4565620000003</c:v>
                </c:pt>
                <c:pt idx="1">
                  <c:v>1808.3946327000001</c:v>
                </c:pt>
                <c:pt idx="2">
                  <c:v>32008.531217330001</c:v>
                </c:pt>
                <c:pt idx="3">
                  <c:v>1.4104000000000001</c:v>
                </c:pt>
                <c:pt idx="4">
                  <c:v>0</c:v>
                </c:pt>
                <c:pt idx="5">
                  <c:v>9559.4185472999998</c:v>
                </c:pt>
              </c:numCache>
            </c:numRef>
          </c:val>
        </c:ser>
        <c:ser>
          <c:idx val="3"/>
          <c:order val="3"/>
          <c:tx>
            <c:strRef>
              <c:f>'GESTION '!$L$15</c:f>
              <c:strCache>
                <c:ptCount val="1"/>
                <c:pt idx="0">
                  <c:v>   PAGOS                 ($)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'GESTION '!$H$16:$H$21</c:f>
              <c:strCache>
                <c:ptCount val="6"/>
                <c:pt idx="0">
                  <c:v>Gastos de Personal</c:v>
                </c:pt>
                <c:pt idx="1">
                  <c:v>Adquisición de Bienes y Servicios </c:v>
                </c:pt>
                <c:pt idx="2">
                  <c:v>Transferencias Corrientes</c:v>
                </c:pt>
                <c:pt idx="3">
                  <c:v>Gastos por Tributos, Multas, Sanciones e Intereses de Mora</c:v>
                </c:pt>
                <c:pt idx="4">
                  <c:v>Servicio de la Deuda Publica</c:v>
                </c:pt>
                <c:pt idx="5">
                  <c:v>Gastos de Inversion</c:v>
                </c:pt>
              </c:strCache>
            </c:strRef>
          </c:cat>
          <c:val>
            <c:numRef>
              <c:f>'GESTION '!$L$16:$L$21</c:f>
              <c:numCache>
                <c:formatCode>#,##0.00</c:formatCode>
                <c:ptCount val="6"/>
                <c:pt idx="0">
                  <c:v>5218.4192279999997</c:v>
                </c:pt>
                <c:pt idx="1">
                  <c:v>1547.1716621600001</c:v>
                </c:pt>
                <c:pt idx="2">
                  <c:v>31124.58863233</c:v>
                </c:pt>
                <c:pt idx="3">
                  <c:v>1.4104000000000001</c:v>
                </c:pt>
                <c:pt idx="4">
                  <c:v>0</c:v>
                </c:pt>
                <c:pt idx="5">
                  <c:v>9552.3202142999999</c:v>
                </c:pt>
              </c:numCache>
            </c:numRef>
          </c:val>
        </c:ser>
        <c:ser>
          <c:idx val="4"/>
          <c:order val="4"/>
          <c:tx>
            <c:strRef>
              <c:f>'GESTION '!$M$15</c:f>
              <c:strCache>
                <c:ptCount val="1"/>
                <c:pt idx="0">
                  <c:v>APR. SIN COMPROMETER ($)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'GESTION '!$H$16:$H$21</c:f>
              <c:strCache>
                <c:ptCount val="6"/>
                <c:pt idx="0">
                  <c:v>Gastos de Personal</c:v>
                </c:pt>
                <c:pt idx="1">
                  <c:v>Adquisición de Bienes y Servicios </c:v>
                </c:pt>
                <c:pt idx="2">
                  <c:v>Transferencias Corrientes</c:v>
                </c:pt>
                <c:pt idx="3">
                  <c:v>Gastos por Tributos, Multas, Sanciones e Intereses de Mora</c:v>
                </c:pt>
                <c:pt idx="4">
                  <c:v>Servicio de la Deuda Publica</c:v>
                </c:pt>
                <c:pt idx="5">
                  <c:v>Gastos de Inversion</c:v>
                </c:pt>
              </c:strCache>
            </c:strRef>
          </c:cat>
          <c:val>
            <c:numRef>
              <c:f>'GESTION '!$M$16:$M$21</c:f>
              <c:numCache>
                <c:formatCode>#,##0.00</c:formatCode>
                <c:ptCount val="6"/>
                <c:pt idx="0">
                  <c:v>36390.270256000003</c:v>
                </c:pt>
                <c:pt idx="1">
                  <c:v>9506.8773543799998</c:v>
                </c:pt>
                <c:pt idx="2">
                  <c:v>89491.157818499996</c:v>
                </c:pt>
                <c:pt idx="3">
                  <c:v>2317.7598320000002</c:v>
                </c:pt>
                <c:pt idx="4">
                  <c:v>569.46199999999999</c:v>
                </c:pt>
                <c:pt idx="5">
                  <c:v>81464.519581200017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45663136"/>
        <c:axId val="1045665856"/>
        <c:axId val="0"/>
      </c:bar3DChart>
      <c:catAx>
        <c:axId val="1045663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5665856"/>
        <c:crosses val="autoZero"/>
        <c:auto val="1"/>
        <c:lblAlgn val="ctr"/>
        <c:lblOffset val="100"/>
        <c:noMultiLvlLbl val="0"/>
      </c:catAx>
      <c:valAx>
        <c:axId val="1045665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5663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pie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5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6995268879742312"/>
          <c:y val="1.8018504387933971E-2"/>
          <c:w val="0.72010412938439516"/>
          <c:h val="0.7056651283368007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DCE!$L$14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DCE!$M$13:$S$13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DCE!$M$14:$S$14</c:f>
              <c:numCache>
                <c:formatCode>#,##0.00</c:formatCode>
                <c:ptCount val="7"/>
                <c:pt idx="0">
                  <c:v>14111.870999999999</c:v>
                </c:pt>
                <c:pt idx="1">
                  <c:v>620.27700000000004</c:v>
                </c:pt>
                <c:pt idx="2">
                  <c:v>13491.593999999999</c:v>
                </c:pt>
                <c:pt idx="3">
                  <c:v>1810.8322330000001</c:v>
                </c:pt>
                <c:pt idx="4">
                  <c:v>1808.4141090000001</c:v>
                </c:pt>
                <c:pt idx="5">
                  <c:v>1808.4141090000001</c:v>
                </c:pt>
                <c:pt idx="6">
                  <c:v>11680.761767</c:v>
                </c:pt>
              </c:numCache>
            </c:numRef>
          </c:val>
        </c:ser>
        <c:ser>
          <c:idx val="1"/>
          <c:order val="1"/>
          <c:tx>
            <c:strRef>
              <c:f>DCE!$L$15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DCE!$M$13:$S$13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DCE!$M$15:$S$15</c:f>
              <c:numCache>
                <c:formatCode>#,##0.00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1086.7077490199999</c:v>
                </c:pt>
                <c:pt idx="4">
                  <c:v>105.17559318000001</c:v>
                </c:pt>
                <c:pt idx="5">
                  <c:v>85.690962180000014</c:v>
                </c:pt>
                <c:pt idx="6">
                  <c:v>830.13725097999998</c:v>
                </c:pt>
              </c:numCache>
            </c:numRef>
          </c:val>
        </c:ser>
        <c:ser>
          <c:idx val="2"/>
          <c:order val="2"/>
          <c:tx>
            <c:strRef>
              <c:f>DCE!$L$16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DCE!$M$13:$S$13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DCE!$M$16:$S$16</c:f>
              <c:numCache>
                <c:formatCode>#,##0.00</c:formatCode>
                <c:ptCount val="7"/>
                <c:pt idx="0">
                  <c:v>60</c:v>
                </c:pt>
                <c:pt idx="1">
                  <c:v>0</c:v>
                </c:pt>
                <c:pt idx="2">
                  <c:v>60</c:v>
                </c:pt>
                <c:pt idx="3">
                  <c:v>5.2571539999999999</c:v>
                </c:pt>
                <c:pt idx="4">
                  <c:v>5.2571539999999999</c:v>
                </c:pt>
                <c:pt idx="5">
                  <c:v>5.2571539999999999</c:v>
                </c:pt>
                <c:pt idx="6">
                  <c:v>54.742846</c:v>
                </c:pt>
              </c:numCache>
            </c:numRef>
          </c:val>
        </c:ser>
        <c:ser>
          <c:idx val="3"/>
          <c:order val="3"/>
          <c:tx>
            <c:strRef>
              <c:f>DCE!$L$17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DCE!$M$13:$S$13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DCE!$M$17:$S$17</c:f>
              <c:numCache>
                <c:formatCode>#,##0.00</c:formatCode>
                <c:ptCount val="7"/>
                <c:pt idx="0">
                  <c:v>4.0460000000000003</c:v>
                </c:pt>
                <c:pt idx="1">
                  <c:v>0</c:v>
                </c:pt>
                <c:pt idx="2">
                  <c:v>4.0460000000000003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4.0460000000000003</c:v>
                </c:pt>
              </c:numCache>
            </c:numRef>
          </c:val>
        </c:ser>
        <c:ser>
          <c:idx val="4"/>
          <c:order val="4"/>
          <c:tx>
            <c:strRef>
              <c:f>DCE!$L$18</c:f>
              <c:strCache>
                <c:ptCount val="1"/>
                <c:pt idx="0">
                  <c:v>Gastos de Inversion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DCE!$M$13:$S$13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DCE!$M$18:$S$18</c:f>
              <c:numCache>
                <c:formatCode>#,##0.00</c:formatCode>
                <c:ptCount val="7"/>
                <c:pt idx="0">
                  <c:v>9778.7798299999995</c:v>
                </c:pt>
                <c:pt idx="1">
                  <c:v>0</c:v>
                </c:pt>
                <c:pt idx="2">
                  <c:v>9778.7798299999995</c:v>
                </c:pt>
                <c:pt idx="3">
                  <c:v>3892.7976919799999</c:v>
                </c:pt>
                <c:pt idx="4">
                  <c:v>89.666894999999997</c:v>
                </c:pt>
                <c:pt idx="5">
                  <c:v>88.624808000000002</c:v>
                </c:pt>
                <c:pt idx="6">
                  <c:v>5885.9821380200001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45665312"/>
        <c:axId val="1045662048"/>
        <c:axId val="0"/>
      </c:bar3DChart>
      <c:catAx>
        <c:axId val="10456653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5662048"/>
        <c:crosses val="autoZero"/>
        <c:auto val="1"/>
        <c:lblAlgn val="ctr"/>
        <c:lblOffset val="100"/>
        <c:noMultiLvlLbl val="0"/>
      </c:catAx>
      <c:valAx>
        <c:axId val="1045662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56653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232781011286988"/>
          <c:y val="1.6809401794464791E-2"/>
          <c:w val="0.76767218988713015"/>
          <c:h val="0.8115944651352039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'inversion '!$N$11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'inversion '!$O$10:$S$10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'inversion '!$O$11:$S$11</c:f>
              <c:numCache>
                <c:formatCode>#,##0.00</c:formatCode>
                <c:ptCount val="5"/>
                <c:pt idx="0">
                  <c:v>47074.574829999998</c:v>
                </c:pt>
                <c:pt idx="1">
                  <c:v>39351.370061080001</c:v>
                </c:pt>
                <c:pt idx="2">
                  <c:v>214.7863251</c:v>
                </c:pt>
                <c:pt idx="3">
                  <c:v>213.74423809999999</c:v>
                </c:pt>
                <c:pt idx="4">
                  <c:v>7723.2047689199981</c:v>
                </c:pt>
              </c:numCache>
            </c:numRef>
          </c:val>
        </c:ser>
        <c:ser>
          <c:idx val="1"/>
          <c:order val="1"/>
          <c:tx>
            <c:strRef>
              <c:f>'inversion '!$N$12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'inversion '!$O$10:$S$10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'inversion '!$O$12:$S$12</c:f>
              <c:numCache>
                <c:formatCode>#,##0.00</c:formatCode>
                <c:ptCount val="5"/>
                <c:pt idx="0">
                  <c:v>86513.654842999997</c:v>
                </c:pt>
                <c:pt idx="1">
                  <c:v>15435.487372</c:v>
                </c:pt>
                <c:pt idx="2">
                  <c:v>6104.8538085</c:v>
                </c:pt>
                <c:pt idx="3">
                  <c:v>6097.7554755000001</c:v>
                </c:pt>
                <c:pt idx="4">
                  <c:v>71078.167470999993</c:v>
                </c:pt>
              </c:numCache>
            </c:numRef>
          </c:val>
        </c:ser>
        <c:ser>
          <c:idx val="2"/>
          <c:order val="2"/>
          <c:tx>
            <c:strRef>
              <c:f>'inversion '!$N$13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'inversion '!$O$10:$S$10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'inversion '!$O$13:$S$13</c:f>
              <c:numCache>
                <c:formatCode>#,##0.00</c:formatCode>
                <c:ptCount val="5"/>
                <c:pt idx="0">
                  <c:v>5000</c:v>
                </c:pt>
                <c:pt idx="1">
                  <c:v>1628.845327</c:v>
                </c:pt>
                <c:pt idx="2">
                  <c:v>20.369481</c:v>
                </c:pt>
                <c:pt idx="3">
                  <c:v>20.369481</c:v>
                </c:pt>
                <c:pt idx="4">
                  <c:v>3371.154673</c:v>
                </c:pt>
              </c:numCache>
            </c:numRef>
          </c:val>
        </c:ser>
        <c:ser>
          <c:idx val="3"/>
          <c:order val="3"/>
          <c:tx>
            <c:strRef>
              <c:f>'inversion '!$N$14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'inversion '!$O$10:$S$10</c:f>
              <c:strCache>
                <c:ptCount val="5"/>
                <c:pt idx="0">
                  <c:v>APR. VIGENTE</c:v>
                </c:pt>
                <c:pt idx="1">
                  <c:v>COMPROMISO</c:v>
                </c:pt>
                <c:pt idx="2">
                  <c:v>OBLIGACION</c:v>
                </c:pt>
                <c:pt idx="3">
                  <c:v>PAGOS</c:v>
                </c:pt>
                <c:pt idx="4">
                  <c:v>APROPIACION SIN COMPROMETER</c:v>
                </c:pt>
              </c:strCache>
            </c:strRef>
          </c:cat>
          <c:val>
            <c:numRef>
              <c:f>'inversion '!$O$14:$S$14</c:f>
              <c:numCache>
                <c:formatCode>#,##0.00</c:formatCode>
                <c:ptCount val="5"/>
                <c:pt idx="0">
                  <c:v>121963.977231</c:v>
                </c:pt>
                <c:pt idx="1">
                  <c:v>116786.0024247</c:v>
                </c:pt>
                <c:pt idx="2">
                  <c:v>3309.0758277</c:v>
                </c:pt>
                <c:pt idx="3">
                  <c:v>3309.0758277</c:v>
                </c:pt>
                <c:pt idx="4">
                  <c:v>5177.9748063000034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045653888"/>
        <c:axId val="1045651712"/>
        <c:axId val="0"/>
      </c:bar3DChart>
      <c:catAx>
        <c:axId val="1045653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5651712"/>
        <c:crosses val="autoZero"/>
        <c:auto val="1"/>
        <c:lblAlgn val="ctr"/>
        <c:lblOffset val="100"/>
        <c:noMultiLvlLbl val="0"/>
      </c:catAx>
      <c:valAx>
        <c:axId val="10456517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0456538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7/03/2022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7/03/2022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FEBRERO 28 DE 2022</a:t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 63,05%                  -         OBLIGADO  7,91%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232425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28 DE FEBRERO DE 2022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0608721"/>
              </p:ext>
            </p:extLst>
          </p:nvPr>
        </p:nvGraphicFramePr>
        <p:xfrm>
          <a:off x="285750" y="203200"/>
          <a:ext cx="3920490" cy="3113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7938560"/>
              </p:ext>
            </p:extLst>
          </p:nvPr>
        </p:nvGraphicFramePr>
        <p:xfrm>
          <a:off x="111966" y="43543"/>
          <a:ext cx="8964287" cy="4053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5496899"/>
              </p:ext>
            </p:extLst>
          </p:nvPr>
        </p:nvGraphicFramePr>
        <p:xfrm>
          <a:off x="0" y="0"/>
          <a:ext cx="9143999" cy="4232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28 DE FEBRERO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3393480"/>
              </p:ext>
            </p:extLst>
          </p:nvPr>
        </p:nvGraphicFramePr>
        <p:xfrm>
          <a:off x="5417032" y="-50449"/>
          <a:ext cx="3518863" cy="1854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9166645"/>
              </p:ext>
            </p:extLst>
          </p:nvPr>
        </p:nvGraphicFramePr>
        <p:xfrm>
          <a:off x="0" y="1"/>
          <a:ext cx="9144000" cy="4019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28 DE FEBRERO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2087891"/>
              </p:ext>
            </p:extLst>
          </p:nvPr>
        </p:nvGraphicFramePr>
        <p:xfrm>
          <a:off x="5340350" y="800100"/>
          <a:ext cx="3600450" cy="3180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3993793"/>
              </p:ext>
            </p:extLst>
          </p:nvPr>
        </p:nvGraphicFramePr>
        <p:xfrm>
          <a:off x="0" y="0"/>
          <a:ext cx="9086850" cy="4049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</a:t>
            </a:r>
            <a:r>
              <a:rPr lang="es-CO" sz="1400">
                <a:solidFill>
                  <a:schemeClr val="bg1"/>
                </a:solidFill>
              </a:rPr>
              <a:t>CORTE </a:t>
            </a:r>
            <a:r>
              <a:rPr lang="es-CO" sz="1400" smtClean="0">
                <a:solidFill>
                  <a:schemeClr val="bg1"/>
                </a:solidFill>
              </a:rPr>
              <a:t>AL 28 DE FEBRERO </a:t>
            </a:r>
            <a:r>
              <a:rPr lang="es-CO" sz="1400" dirty="0" smtClean="0">
                <a:solidFill>
                  <a:schemeClr val="bg1"/>
                </a:solidFill>
              </a:rPr>
              <a:t>2022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6658859"/>
              </p:ext>
            </p:extLst>
          </p:nvPr>
        </p:nvGraphicFramePr>
        <p:xfrm>
          <a:off x="13397" y="0"/>
          <a:ext cx="9130603" cy="42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5954</TotalTime>
  <Words>106</Words>
  <Application>Microsoft Office PowerPoint</Application>
  <PresentationFormat>Presentación en pantalla (16:9)</PresentationFormat>
  <Paragraphs>13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 Light</vt:lpstr>
      <vt:lpstr>Calibri</vt:lpstr>
      <vt:lpstr>Montserrat</vt:lpstr>
      <vt:lpstr>Arial</vt:lpstr>
      <vt:lpstr>Office Theme</vt:lpstr>
      <vt:lpstr>1_Office Theme</vt:lpstr>
      <vt:lpstr>SECCIÓN 3501 - MINISTERIO DE COMERCIO INDUSTRIA Y TURISMO                          EJECUCIÓN  PRESUPUESTAL  ACUMULADA   FEBRERO 28 DE 2022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845</cp:revision>
  <cp:lastPrinted>2022-03-07T20:54:34Z</cp:lastPrinted>
  <dcterms:modified xsi:type="dcterms:W3CDTF">2022-03-07T21:22:04Z</dcterms:modified>
</cp:coreProperties>
</file>