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8000"/>
    <a:srgbClr val="9999FF"/>
    <a:srgbClr val="9966FF"/>
    <a:srgbClr val="FF00FF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065676906111917E-2"/>
          <c:y val="0.84546093551569135"/>
          <c:w val="0.95586864618777612"/>
          <c:h val="0.136535201450704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DCE!$J$19</c:f>
              <c:strCache>
                <c:ptCount val="1"/>
                <c:pt idx="0">
                  <c:v>GASTOS DE INVERSION 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159848073792739E-2"/>
                  <c:y val="4.42467778706011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83450895279433"/>
                      <c:h val="7.120550728987255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2.4807270754205094E-2"/>
                  <c:y val="-6.0049029671885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74291915355399"/>
                      <c:h val="7.1205507289872558E-2"/>
                    </c:manualLayout>
                  </c15:layout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DCE!$K$18:$O$18</c:f>
              <c:strCache>
                <c:ptCount val="5"/>
                <c:pt idx="0">
                  <c:v>APR. VIGENTE</c:v>
                </c:pt>
                <c:pt idx="1">
                  <c:v>COMPROMISOS  </c:v>
                </c:pt>
                <c:pt idx="2">
                  <c:v>OBLIGACIONES     </c:v>
                </c:pt>
                <c:pt idx="3">
                  <c:v>   PAGOS                 </c:v>
                </c:pt>
                <c:pt idx="4">
                  <c:v>APR. SIN COMPROMETER</c:v>
                </c:pt>
              </c:strCache>
            </c:strRef>
          </c:cat>
          <c:val>
            <c:numRef>
              <c:f>DCE!$K$19:$O$19</c:f>
              <c:numCache>
                <c:formatCode>"$"#,##0_);\("$"#,##0\)</c:formatCode>
                <c:ptCount val="5"/>
                <c:pt idx="0">
                  <c:v>9778.7798299999995</c:v>
                </c:pt>
                <c:pt idx="1">
                  <c:v>3892.7976919799999</c:v>
                </c:pt>
                <c:pt idx="2">
                  <c:v>0</c:v>
                </c:pt>
                <c:pt idx="3">
                  <c:v>0</c:v>
                </c:pt>
                <c:pt idx="4">
                  <c:v>5885.9821380200001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66081396814647E-2"/>
          <c:y val="3.3260241749817274E-2"/>
          <c:w val="0.90702465105535746"/>
          <c:h val="0.827429580901907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Hoja1!$L$13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Hoja1!$M$12:$Q$12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Hoja1!$M$13:$Q$13</c:f>
              <c:numCache>
                <c:formatCode>#,##0.00</c:formatCode>
                <c:ptCount val="5"/>
                <c:pt idx="0">
                  <c:v>47074.574829999998</c:v>
                </c:pt>
                <c:pt idx="1">
                  <c:v>5825.3162969799996</c:v>
                </c:pt>
                <c:pt idx="2">
                  <c:v>56.724454999999999</c:v>
                </c:pt>
                <c:pt idx="3">
                  <c:v>56.724454999999999</c:v>
                </c:pt>
                <c:pt idx="4">
                  <c:v>41249.258533020002</c:v>
                </c:pt>
              </c:numCache>
            </c:numRef>
          </c:val>
        </c:ser>
        <c:ser>
          <c:idx val="1"/>
          <c:order val="1"/>
          <c:tx>
            <c:strRef>
              <c:f>Hoja1!$L$14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Hoja1!$M$12:$Q$12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Hoja1!$M$14:$Q$14</c:f>
              <c:numCache>
                <c:formatCode>#,##0.00</c:formatCode>
                <c:ptCount val="5"/>
                <c:pt idx="0">
                  <c:v>86513.654842999997</c:v>
                </c:pt>
                <c:pt idx="1">
                  <c:v>15443.444901000001</c:v>
                </c:pt>
                <c:pt idx="2">
                  <c:v>5916.4781160000002</c:v>
                </c:pt>
                <c:pt idx="3">
                  <c:v>5916.4781160000002</c:v>
                </c:pt>
                <c:pt idx="4">
                  <c:v>71070.209942000001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57165648"/>
        <c:axId val="-257168368"/>
      </c:barChart>
      <c:lineChart>
        <c:grouping val="standard"/>
        <c:varyColors val="0"/>
        <c:ser>
          <c:idx val="2"/>
          <c:order val="2"/>
          <c:tx>
            <c:strRef>
              <c:f>Hoja1!$L$15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00206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Hoja1!$M$12:$Q$12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Hoja1!$M$15:$Q$15</c:f>
              <c:numCache>
                <c:formatCode>#,##0.00</c:formatCode>
                <c:ptCount val="5"/>
                <c:pt idx="0">
                  <c:v>5000</c:v>
                </c:pt>
                <c:pt idx="1">
                  <c:v>1638.3031249999999</c:v>
                </c:pt>
                <c:pt idx="2">
                  <c:v>4</c:v>
                </c:pt>
                <c:pt idx="3">
                  <c:v>4</c:v>
                </c:pt>
                <c:pt idx="4">
                  <c:v>3361.6968750000001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Hoja1!$L$16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7818535095656296E-3"/>
                  <c:y val="-4.2331097730827855E-2"/>
                </c:manualLayout>
              </c:layout>
              <c:spPr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499831172158073E-2"/>
                      <c:h val="3.6238664257263319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8945949133918051E-2"/>
                  <c:y val="3.0236583408924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6427608340872894E-2"/>
                  <c:y val="2.72129250680323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9209461850438576E-2"/>
                  <c:y val="2.1165608386247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6427608340872995E-2"/>
                  <c:y val="2.1165608386247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Hoja1!$M$12:$Q$12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Hoja1!$M$16:$Q$16</c:f>
              <c:numCache>
                <c:formatCode>#,##0.00</c:formatCode>
                <c:ptCount val="5"/>
                <c:pt idx="0">
                  <c:v>121963.977231</c:v>
                </c:pt>
                <c:pt idx="1">
                  <c:v>2121.223939</c:v>
                </c:pt>
                <c:pt idx="2">
                  <c:v>38</c:v>
                </c:pt>
                <c:pt idx="3">
                  <c:v>38</c:v>
                </c:pt>
                <c:pt idx="4">
                  <c:v>119842.75329199999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257165648"/>
        <c:axId val="-257168368"/>
      </c:lineChart>
      <c:catAx>
        <c:axId val="-25716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57168368"/>
        <c:crosses val="autoZero"/>
        <c:auto val="1"/>
        <c:lblAlgn val="ctr"/>
        <c:lblOffset val="100"/>
        <c:noMultiLvlLbl val="0"/>
      </c:catAx>
      <c:valAx>
        <c:axId val="-257168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5716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5091291437735331E-3"/>
          <c:w val="1"/>
          <c:h val="0.99749087085622645"/>
        </c:manualLayout>
      </c:layout>
      <c:pie3DChart>
        <c:varyColors val="1"/>
        <c:ser>
          <c:idx val="0"/>
          <c:order val="0"/>
          <c:tx>
            <c:strRef>
              <c:f>TOTAL!$I$25</c:f>
              <c:strCache>
                <c:ptCount val="1"/>
                <c:pt idx="0">
                  <c:v>GASTOS DE FUNCIONAMIENTO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  <a:alpha val="90000"/>
                </a:schemeClr>
              </a:solidFill>
              <a:ln w="19050">
                <a:solidFill>
                  <a:schemeClr val="accent1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60000"/>
                    <a:lumMod val="75000"/>
                  </a:schemeClr>
                </a:contourClr>
              </a:sp3d>
            </c:spPr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034804458757885E-2"/>
                  <c:y val="-7.7750476816456263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530367974888726E-3"/>
                  <c:y val="-0.10779376857030236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572425737286411E-3"/>
                  <c:y val="-0.18050960330991095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6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1D9A78"/>
                </a:solidFill>
                <a:round/>
              </a:ln>
              <a:effectLst>
                <a:outerShdw blurRad="50800" dist="38100" dir="2700000" algn="tl" rotWithShape="0">
                  <a:srgbClr val="1D9A78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TOTAL!$J$24:$P$24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TOTAL!$J$25:$P$25</c:f>
              <c:numCache>
                <c:formatCode>#,##0.00</c:formatCode>
                <c:ptCount val="7"/>
                <c:pt idx="0">
                  <c:v>384122.39899999998</c:v>
                </c:pt>
                <c:pt idx="1">
                  <c:v>620.27700000000004</c:v>
                </c:pt>
                <c:pt idx="2">
                  <c:v>383502.12199999997</c:v>
                </c:pt>
                <c:pt idx="3">
                  <c:v>48012.253947029996</c:v>
                </c:pt>
                <c:pt idx="4">
                  <c:v>8916.6646299799995</c:v>
                </c:pt>
                <c:pt idx="5">
                  <c:v>8610.5922378600008</c:v>
                </c:pt>
                <c:pt idx="6">
                  <c:v>335489.86805296998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975340126042472"/>
          <c:y val="8.0656377791933215E-3"/>
        </c:manualLayout>
      </c:layout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340390582863145"/>
          <c:y val="0.31156415579763758"/>
          <c:w val="0.80500717841370462"/>
          <c:h val="0.54790385505731365"/>
        </c:manualLayout>
      </c:layout>
      <c:pie3DChart>
        <c:varyColors val="1"/>
        <c:ser>
          <c:idx val="0"/>
          <c:order val="0"/>
          <c:tx>
            <c:strRef>
              <c:f>TOTAL!$I$28</c:f>
              <c:strCache>
                <c:ptCount val="1"/>
                <c:pt idx="0">
                  <c:v>SERVICIO DE LA DEUDA PUBLICA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14826942773113908"/>
                  <c:y val="-0.276843522949129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2BB3167-E0D2-4B27-896B-AAADDF12614E}" type="CATEGORYNAME">
                      <a:rPr lang="en-US" sz="70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093190AF-D0A3-4F90-83F4-5BD9F5BE8199}" type="VALUE">
                      <a:rPr lang="en-US" sz="700" baseline="0" smtClean="0">
                        <a:solidFill>
                          <a:schemeClr val="bg1"/>
                        </a:solidFill>
                      </a:rPr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solidFill>
                  <a:schemeClr val="accent1">
                    <a:lumMod val="75000"/>
                  </a:schemeClr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73232767514849"/>
                      <c:h val="0.141832678421006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2258864295038690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1EFFDA4-8252-49EA-AD03-F5DD2AF1F457}" type="CATEGORYNAME">
                      <a:rPr lang="en-US" sz="7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rPr>
                      <a:t>; </a:t>
                    </a:r>
                    <a:fld id="{B51CB9B1-C21A-41E0-A0CA-0277B480E437}" type="VALUE">
                      <a:rPr lang="en-US" sz="700" baseline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endParaRPr>
                  </a:p>
                </c:rich>
              </c:tx>
              <c:spPr>
                <a:noFill/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5583911253462301E-3"/>
                  <c:y val="6.61089225182606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85F89A6-D6D6-4185-967D-7DD7FCB89D86}" type="CATEGORYNAME">
                      <a:rPr lang="en-US" sz="70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rPr>
                      <a:t>; </a:t>
                    </a:r>
                    <a:fld id="{5AD5A39E-76B2-44CB-873E-71C2AA3E8033}" type="VALUE">
                      <a:rPr lang="en-US" sz="700" baseline="0" smtClean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</a:endParaRPr>
                  </a:p>
                </c:rich>
              </c:tx>
              <c:spPr>
                <a:noFill/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28433670348402"/>
                      <c:h val="0.1621651869372933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2119945289464098"/>
                  <c:y val="-8.59418427241087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EA1A5C0-D989-4EE5-8857-54DD16508590}" type="CATEGORYNAME">
                      <a:rPr lang="en-US" sz="70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FB7C65FF-689E-491C-9D3A-445B2087B1F9}" type="VALUE">
                      <a:rPr lang="en-US" sz="7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686026131841394"/>
                      <c:h val="0.1817188528071826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24A544D-B99A-41A6-9F7C-0485B7666621}" type="CATEGORYNAME">
                      <a:rPr lang="en-US" sz="70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; </a:t>
                    </a:r>
                    <a:fld id="{88ECB2CF-53D4-4552-89B9-6F22BD261BA5}" type="VALUE">
                      <a:rPr lang="en-US" sz="700" baseline="0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 w="3175">
                  <a:solidFill>
                    <a:schemeClr val="bg1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TOTAL!$J$27:$N$27</c:f>
              <c:strCache>
                <c:ptCount val="5"/>
                <c:pt idx="0">
                  <c:v>APR.  VIGENTE($)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TOTAL!$J$28:$N$28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ser>
          <c:idx val="0"/>
          <c:order val="0"/>
          <c:tx>
            <c:strRef>
              <c:f>TOTAL!$I$31</c:f>
              <c:strCache>
                <c:ptCount val="1"/>
                <c:pt idx="0">
                  <c:v>GASTOS DE 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solidFill>
                  <a:schemeClr val="accent1">
                    <a:lumMod val="75000"/>
                  </a:schemeClr>
                </a:solidFill>
                <a:ln w="3175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103229486332105"/>
                  <c:y val="-5.1716375838075888E-2"/>
                </c:manualLayout>
              </c:layout>
              <c:spPr>
                <a:solidFill>
                  <a:schemeClr val="accent2">
                    <a:lumMod val="75000"/>
                  </a:schemeClr>
                </a:solidFill>
                <a:ln w="3175"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41405594066017"/>
                      <c:h val="0.11544294839832371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5.0359627156196712E-2"/>
                  <c:y val="-2.8731445594406102E-2"/>
                </c:manualLayout>
              </c:layout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"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875810818528896E-2"/>
                  <c:y val="-0.22985156475524882"/>
                </c:manualLayout>
              </c:layout>
              <c:spPr>
                <a:solidFill>
                  <a:schemeClr val="accent4">
                    <a:lumMod val="75000"/>
                  </a:schemeClr>
                </a:solidFill>
                <a:ln w="3175"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solidFill>
                  <a:schemeClr val="accent5">
                    <a:lumMod val="75000"/>
                  </a:schemeClr>
                </a:solidFill>
                <a:ln w="3175"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 w="3175">
                <a:solidFill>
                  <a:schemeClr val="accent5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TOTAL!$J$30:$N$30</c:f>
              <c:strCache>
                <c:ptCount val="5"/>
                <c:pt idx="0">
                  <c:v>APR.  VIGENTE($)</c:v>
                </c:pt>
                <c:pt idx="1">
                  <c:v>COMPROMISOS       ($)</c:v>
                </c:pt>
                <c:pt idx="2">
                  <c:v>OBLIGACIONES 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TOTAL!$J$31:$N$31</c:f>
              <c:numCache>
                <c:formatCode>#,##0.00</c:formatCode>
                <c:ptCount val="5"/>
                <c:pt idx="0">
                  <c:v>260552.20690399999</c:v>
                </c:pt>
                <c:pt idx="1">
                  <c:v>25028.28826198</c:v>
                </c:pt>
                <c:pt idx="2">
                  <c:v>6015.2025709999998</c:v>
                </c:pt>
                <c:pt idx="3">
                  <c:v>6015.2025709999998</c:v>
                </c:pt>
                <c:pt idx="4">
                  <c:v>235523.91864202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chemeClr val="bg1"/>
                </a:solidFill>
              </a:rPr>
              <a:t>GASTOS DE </a:t>
            </a:r>
            <a:r>
              <a:rPr lang="en-US" sz="1400" dirty="0" smtClean="0">
                <a:solidFill>
                  <a:schemeClr val="bg1"/>
                </a:solidFill>
              </a:rPr>
              <a:t>FUNCIONAMIENTO</a:t>
            </a:r>
            <a:endParaRPr lang="en-US" sz="1400" dirty="0">
              <a:solidFill>
                <a:schemeClr val="bg1"/>
              </a:solidFill>
            </a:endParaRPr>
          </a:p>
        </c:rich>
      </c:tx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273979463072604E-2"/>
          <c:y val="0.29360370587929419"/>
          <c:w val="0.80600402125109216"/>
          <c:h val="0.63697474935580267"/>
        </c:manualLayout>
      </c:layout>
      <c:pie3DChart>
        <c:varyColors val="1"/>
        <c:ser>
          <c:idx val="0"/>
          <c:order val="0"/>
          <c:tx>
            <c:strRef>
              <c:f>'gestion '!$G$19</c:f>
              <c:strCache>
                <c:ptCount val="1"/>
                <c:pt idx="0">
                  <c:v>GASTOS DE FUNCIONAMIIENTO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1.2544801982276269E-2"/>
                  <c:y val="-0.142187417197288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1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3207883667211099"/>
                  <c:y val="-6.319440764324036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2231181932719362"/>
                  <c:y val="-3.47569242037815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781361387593388E-2"/>
                  <c:y val="4.42360853502674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744622403929783"/>
                      <c:h val="0.1122648651782144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0.10349461635377923"/>
                  <c:y val="-9.00520308916158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37241714133596"/>
                      <c:h val="0.1178418960511705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'gestion '!$H$18:$L$18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'!$H$19:$L$19</c:f>
              <c:numCache>
                <c:formatCode>#,##0.00</c:formatCode>
                <c:ptCount val="5"/>
                <c:pt idx="0">
                  <c:v>368029.63699999999</c:v>
                </c:pt>
                <c:pt idx="1">
                  <c:v>46117.741424280001</c:v>
                </c:pt>
                <c:pt idx="2">
                  <c:v>8022.28744207</c:v>
                </c:pt>
                <c:pt idx="3">
                  <c:v>7730.8742209499997</c:v>
                </c:pt>
                <c:pt idx="4">
                  <c:v>321911.89557572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'gestion '!$G$22</c:f>
              <c:strCache>
                <c:ptCount val="1"/>
                <c:pt idx="0">
                  <c:v>GASTOS DE 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7320049807024643"/>
                  <c:y val="-3.79166540194888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369749795329165E-2"/>
                  <c:y val="1.263888467316292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627034981872012"/>
                  <c:y val="-3.79166540194886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'gestion '!$H$21:$L$21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'!$H$22:$L$22</c:f>
              <c:numCache>
                <c:formatCode>#,##0.00</c:formatCode>
                <c:ptCount val="5"/>
                <c:pt idx="0">
                  <c:v>250773.42707400001</c:v>
                </c:pt>
                <c:pt idx="1">
                  <c:v>21135.490570000002</c:v>
                </c:pt>
                <c:pt idx="2">
                  <c:v>6015.2025709999998</c:v>
                </c:pt>
                <c:pt idx="3">
                  <c:v>6015.2025709999998</c:v>
                </c:pt>
                <c:pt idx="4">
                  <c:v>229637.93650400001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'gestion '!$G$25</c:f>
              <c:strCache>
                <c:ptCount val="1"/>
                <c:pt idx="0">
                  <c:v>Servicio de la Deuda Pública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8250869926748753"/>
                  <c:y val="-1.4102862503531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78428889001209"/>
                      <c:h val="0.13332868420070751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8005645232424792"/>
                  <c:y val="-3.66674425091812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4830747091407"/>
                      <c:h val="0.13332868420070751"/>
                    </c:manualLayout>
                  </c15:layout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'gestion '!$H$24:$L$24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'!$H$25:$L$25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111111111111109E-2"/>
          <c:y val="0.18560185185185185"/>
          <c:w val="0.93888888888888888"/>
          <c:h val="0.2096489501312336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DCE!$J$15</c:f>
              <c:strCache>
                <c:ptCount val="1"/>
                <c:pt idx="0">
                  <c:v>GASTOS DE FUNCIONAMIENTO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211F12-95CF-444C-B22A-4B9529ECE7CE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smtClean="0"/>
                      <a:t> </a:t>
                    </a:r>
                    <a:fld id="{2F547CA8-5EBB-4ED3-A10B-6C2D30A1D7B2}" type="VALUE">
                      <a:rPr lang="en-US" baseline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6C6812-3B6D-4F01-AD93-0FE421EE907D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smtClean="0"/>
                      <a:t> </a:t>
                    </a:r>
                    <a:fld id="{8CC1DAA5-D2D7-4D5D-856A-FE0809E1C96C}" type="VALUE">
                      <a:rPr lang="en-US" baseline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BE62A25-80F7-4058-AF74-B2845841187C}" type="CATEGORYNAME">
                      <a:rPr lang="es-ES" sz="700" smtClean="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s-ES" sz="700" baseline="0" dirty="0" smtClean="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t> </a:t>
                    </a:r>
                    <a:fld id="{02E2E614-8390-4730-BE0D-2448B38CC452}" type="VALUE">
                      <a:rPr lang="es-ES" sz="700" baseline="0" smtClean="0">
                        <a:solidFill>
                          <a:schemeClr val="bg2">
                            <a:lumMod val="10000"/>
                          </a:schemeClr>
                        </a:solidFill>
                      </a:rPr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s-ES" sz="700" baseline="0" dirty="0" smtClean="0">
                      <a:solidFill>
                        <a:schemeClr val="bg2">
                          <a:lumMod val="1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7910447761194031E-2"/>
                  <c:y val="8.53327254610554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29CC71D-E478-4125-9AC1-863F86911C72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7F872689-73BE-468F-BD12-FABACB561478}" type="VALUE">
                      <a:rPr lang="en-US" baseline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3.8805968044371419E-2"/>
                  <c:y val="2.84442418203518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9251675-6871-479A-A1AE-1DFC0D716633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ADEE4D08-BB8B-4E43-A352-B34D7375295D}" type="VALUE">
                      <a:rPr lang="en-US" baseline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023876830678851"/>
                      <c:h val="6.470209339774557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059701439915256"/>
                  <c:y val="-2.84442418203518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9FFAE6-A621-44A2-B29D-631E3AA05CBA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8ED4A377-9D9F-4907-9F41-177CD4E47BBD}" type="VALUE">
                      <a:rPr lang="en-US" baseline="0" dirty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462683402824441"/>
                      <c:h val="6.4702093397745575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784B0C3-03A3-46EB-92B6-62CEF7AB93BC}" type="CATEGORYNAME">
                      <a:rPr lang="en-US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 smtClean="0"/>
                      <a:t> </a:t>
                    </a:r>
                    <a:fld id="{0080E72A-CBDA-46BA-A65A-892C68798613}" type="VALUE">
                      <a:rPr lang="en-US" baseline="0" smtClean="0"/>
                      <a:pPr>
                        <a:defRPr sz="700">
                          <a:solidFill>
                            <a:schemeClr val="bg2">
                              <a:lumMod val="10000"/>
                            </a:schemeClr>
                          </a:solidFill>
                        </a:defRPr>
                      </a:pPr>
                      <a:t>[VALOR]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DCE!$K$14:$Q$14</c:f>
              <c:strCache>
                <c:ptCount val="7"/>
                <c:pt idx="0">
                  <c:v>APR.  VIGENTE</c:v>
                </c:pt>
                <c:pt idx="1">
                  <c:v>BLOQUEOS </c:v>
                </c:pt>
                <c:pt idx="2">
                  <c:v>APR. VIGENTE DESPUES DE BLOQUEOS</c:v>
                </c:pt>
                <c:pt idx="3">
                  <c:v>COMPROMISOS  </c:v>
                </c:pt>
                <c:pt idx="4">
                  <c:v>OBLIGACIONES     </c:v>
                </c:pt>
                <c:pt idx="5">
                  <c:v>   PAGOS                 </c:v>
                </c:pt>
                <c:pt idx="6">
                  <c:v>APR. SIN COMPROMETER</c:v>
                </c:pt>
              </c:strCache>
            </c:strRef>
          </c:cat>
          <c:val>
            <c:numRef>
              <c:f>DCE!$K$15:$Q$15</c:f>
              <c:numCache>
                <c:formatCode>"$"#,##0_);\("$"#,##0\)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1894.51252275</c:v>
                </c:pt>
                <c:pt idx="4">
                  <c:v>894.37718790999998</c:v>
                </c:pt>
                <c:pt idx="5">
                  <c:v>879.71801690999996</c:v>
                </c:pt>
                <c:pt idx="6">
                  <c:v>13577.972477249999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3/02/2022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3/02/2022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ENERO 31 DE 2022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 11,33%                  -         OBLIGADO  2,32%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31 DE ENERO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608721"/>
              </p:ext>
            </p:extLst>
          </p:nvPr>
        </p:nvGraphicFramePr>
        <p:xfrm>
          <a:off x="285750" y="203200"/>
          <a:ext cx="3920490" cy="31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532540"/>
              </p:ext>
            </p:extLst>
          </p:nvPr>
        </p:nvGraphicFramePr>
        <p:xfrm>
          <a:off x="1" y="0"/>
          <a:ext cx="5101720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316267"/>
              </p:ext>
            </p:extLst>
          </p:nvPr>
        </p:nvGraphicFramePr>
        <p:xfrm>
          <a:off x="5393095" y="88782"/>
          <a:ext cx="3683160" cy="1926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08072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ENERO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6562208"/>
              </p:ext>
            </p:extLst>
          </p:nvPr>
        </p:nvGraphicFramePr>
        <p:xfrm>
          <a:off x="0" y="-1"/>
          <a:ext cx="4483100" cy="4019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743383"/>
              </p:ext>
            </p:extLst>
          </p:nvPr>
        </p:nvGraphicFramePr>
        <p:xfrm>
          <a:off x="4931453" y="1936006"/>
          <a:ext cx="4212547" cy="2083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9039697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ENERO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507537"/>
              </p:ext>
            </p:extLst>
          </p:nvPr>
        </p:nvGraphicFramePr>
        <p:xfrm>
          <a:off x="0" y="213339"/>
          <a:ext cx="4308661" cy="3622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0498803"/>
              </p:ext>
            </p:extLst>
          </p:nvPr>
        </p:nvGraphicFramePr>
        <p:xfrm>
          <a:off x="-1" y="0"/>
          <a:ext cx="4254501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039043"/>
              </p:ext>
            </p:extLst>
          </p:nvPr>
        </p:nvGraphicFramePr>
        <p:xfrm>
          <a:off x="4254500" y="105747"/>
          <a:ext cx="3962400" cy="3837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904485"/>
              </p:ext>
            </p:extLst>
          </p:nvPr>
        </p:nvGraphicFramePr>
        <p:xfrm>
          <a:off x="4254500" y="-1"/>
          <a:ext cx="4889500" cy="4018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ENERO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194586"/>
              </p:ext>
            </p:extLst>
          </p:nvPr>
        </p:nvGraphicFramePr>
        <p:xfrm>
          <a:off x="13397" y="1"/>
          <a:ext cx="9130603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5780</TotalTime>
  <Words>258</Words>
  <Application>Microsoft Office PowerPoint</Application>
  <PresentationFormat>Presentación en pantalla (16:9)</PresentationFormat>
  <Paragraphs>69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 Light</vt:lpstr>
      <vt:lpstr>Calibri</vt:lpstr>
      <vt:lpstr>Montserrat</vt:lpstr>
      <vt:lpstr>Office Theme</vt:lpstr>
      <vt:lpstr>1_Office Theme</vt:lpstr>
      <vt:lpstr>SECCIÓN 3501 - MINISTERIO DE COMERCIO INDUSTRIA Y TURISMO                          EJECUCIÓN  PRESUPUESTAL  ACUMULADA   ENERO 31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832</cp:revision>
  <cp:lastPrinted>2022-02-03T14:28:19Z</cp:lastPrinted>
  <dcterms:modified xsi:type="dcterms:W3CDTF">2022-02-03T16:37:04Z</dcterms:modified>
</cp:coreProperties>
</file>