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9"/>
  </p:notesMasterIdLst>
  <p:sldIdLst>
    <p:sldId id="336" r:id="rId3"/>
    <p:sldId id="328" r:id="rId4"/>
    <p:sldId id="329" r:id="rId5"/>
    <p:sldId id="331" r:id="rId6"/>
    <p:sldId id="333" r:id="rId7"/>
    <p:sldId id="339" r:id="rId8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10"/>
      <p:italic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Montserrat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900"/>
    <a:srgbClr val="FF9933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4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2\DICIEMBRE%2031%20DE%202022%20PRESPTO%20-CIERRE%20DEFINITIVO%20GENENERO232023\GRAFICA%20CONSOLIDADO%20MINCIT%20DIC%2031%20DE%202022%20GEN23012023%20CIERRE%20DEF.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2\DICIEMBRE%2031%20DE%202022%20PRESPTO%20-CIERRE%20DEFINITIVO%20GENENERO232023\GRAFICA%20CONSOLIDADO%20MINCIT%20DIC%2031%20DE%202022%20GEN23012023%20CIERRE%20DEF.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2\DICIEMBRE%2031%20DE%202022%20PRESPTO%20-CIERRE%20DEFINITIVO%20GENENERO232023\GRAFICA%20CONSOLIDADO%20MINCIT%20DIC%2031%20DE%202022%20GEN23012023%20CIERRE%20DEF.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2\DICIEMBRE%2031%20DE%202022%20PRESPTO%20-CIERRE%20DEFINITIVO%20GENENERO232023\GRAFICA%20CONSOLIDADO%20MINCIT%20DIC%2031%20DE%202022%20GEN23012023%20CIERRE%20DEF.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743943360984718E-3"/>
          <c:w val="1"/>
          <c:h val="0.99761744497245708"/>
        </c:manualLayout>
      </c:layout>
      <c:pie3DChart>
        <c:varyColors val="1"/>
        <c:ser>
          <c:idx val="0"/>
          <c:order val="0"/>
          <c:tx>
            <c:strRef>
              <c:f>Hoja1!$A$5</c:f>
              <c:strCache>
                <c:ptCount val="1"/>
                <c:pt idx="0">
                  <c:v>TOTAL  PRESUPUESTO(A+B+C)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6.6666681248180495E-2"/>
                  <c:y val="7.17716140871531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F5F7CD7-02AE-486B-BE16-96D6B1AE24AC}" type="CATEGORYNAME">
                      <a:rPr lang="en-US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; </a:t>
                    </a:r>
                    <a:fld id="{9BCBAC56-5117-46F9-BAAF-759B8B128D8A}" type="VALUE">
                      <a:rPr lang="en-US" baseline="0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07647530106635"/>
                      <c:h val="9.788114166341983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069446646860597"/>
                  <c:y val="1.800386303360366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AF6DEB4-0C15-4A9F-B41C-3F807320481A}" type="CATEGORYNAME">
                      <a:rPr lang="en-US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; </a:t>
                    </a:r>
                    <a:fld id="{2EC2D7D2-9103-4BBB-89BF-3EBEC6F169AC}" type="VALUE">
                      <a:rPr lang="en-US" baseline="0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73574841114346E-2"/>
                      <c:h val="6.659940814072309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6527781392778093"/>
                  <c:y val="-0.189040561852838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2D3A040-DD91-4E4D-B776-F17AED31A08A}" type="CATEGORYNAME">
                      <a:rPr lang="es-ES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fld id="{B8F53B35-AEF3-4BC2-AEAB-ED8467F87E3F}" type="VALUE">
                      <a:rPr lang="es-ES" baseline="0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s-ES" baseline="0" dirty="0" smtClean="0"/>
                  </a:p>
                  <a:p>
                    <a:pPr>
                      <a:defRPr>
                        <a:solidFill>
                          <a:schemeClr val="accent4">
                            <a:lumMod val="50000"/>
                          </a:schemeClr>
                        </a:solidFill>
                      </a:defRPr>
                    </a:pPr>
                    <a:endParaRPr lang="es-CO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43758999072397"/>
                      <c:h val="0.121781248338718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4305558684505393"/>
                  <c:y val="-0.2415518290341824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386C65C-85ED-4575-83AD-4174BA70524F}" type="CATEGORYNAME">
                      <a:rPr lang="en-US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1FA2BDE6-58BE-477A-A9F8-C8CCF31CE8A0}" type="VALUE">
                      <a:rPr lang="en-US" baseline="0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8891139302525"/>
                      <c:h val="7.560133965752494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2777780572567929"/>
                  <c:y val="-5.783132030738367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2A0A9A3-5BF5-4CDA-ADA6-12B9896E59D2}" type="CATEGORYNAME">
                      <a:rPr lang="en-US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A1E00B52-9F98-4AD6-9065-235ACCA4F1C8}" type="VALUE">
                      <a:rPr lang="en-US" baseline="0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6113503086943"/>
                      <c:h val="0.104112628812790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8472228449743758E-2"/>
                  <c:y val="9.90211285492359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aseline="0" dirty="0" smtClean="0"/>
                      <a:t>PAGOS($)</a:t>
                    </a:r>
                    <a:fld id="{9F763B4A-E47F-4761-89D4-F5DEFD9D73AE}" type="VALUE">
                      <a:rPr lang="en-US" baseline="0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4722501032918"/>
                      <c:h val="8.218763474840072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3.4722339178114431E-2"/>
                  <c:y val="3.000643838933944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2609AED-F915-4150-91C8-6C882B936C36}" type="CATEGORYNAME">
                      <a:rPr lang="en-US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44E3EA0F-A091-41F7-BC11-1CD3AE2B98F5}" type="VALUE">
                      <a:rPr lang="en-US" baseline="0" smtClean="0"/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3542579515"/>
                      <c:h val="8.218763474840074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Hoja1!$B$4:$H$4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Hoja1!$B$5:$H$5</c:f>
              <c:numCache>
                <c:formatCode>#,##0.00</c:formatCode>
                <c:ptCount val="7"/>
                <c:pt idx="0">
                  <c:v>685878.21190400003</c:v>
                </c:pt>
                <c:pt idx="1">
                  <c:v>241.37700000000001</c:v>
                </c:pt>
                <c:pt idx="2">
                  <c:v>685636.83490400005</c:v>
                </c:pt>
                <c:pt idx="3">
                  <c:v>676869.13157187996</c:v>
                </c:pt>
                <c:pt idx="4">
                  <c:v>519668.59290251991</c:v>
                </c:pt>
                <c:pt idx="5">
                  <c:v>519668.59290251991</c:v>
                </c:pt>
                <c:pt idx="6">
                  <c:v>8767.7033321199942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75378860003806"/>
          <c:y val="0.25739297705971664"/>
          <c:w val="0.66511262194643872"/>
          <c:h val="0.71428320545695689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INVERSION </a:t>
            </a:r>
          </a:p>
        </c:rich>
      </c:tx>
      <c:layout>
        <c:manualLayout>
          <c:xMode val="edge"/>
          <c:yMode val="edge"/>
          <c:x val="0.1968895291759962"/>
          <c:y val="0"/>
        </c:manualLayout>
      </c:layout>
      <c:overlay val="0"/>
      <c:spPr>
        <a:solidFill>
          <a:schemeClr val="accent4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TOTAL!$O$17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TOTAL!$P$16:$V$16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TOTAL!$P$17:$V$17</c:f>
              <c:numCache>
                <c:formatCode>#,##0.00</c:formatCode>
                <c:ptCount val="7"/>
                <c:pt idx="0">
                  <c:v>389835.94199999998</c:v>
                </c:pt>
                <c:pt idx="1">
                  <c:v>241.37700000000001</c:v>
                </c:pt>
                <c:pt idx="2">
                  <c:v>389594.565</c:v>
                </c:pt>
                <c:pt idx="3">
                  <c:v>385191.30620250001</c:v>
                </c:pt>
                <c:pt idx="4">
                  <c:v>384827.76070997998</c:v>
                </c:pt>
                <c:pt idx="5">
                  <c:v>384827.76070997998</c:v>
                </c:pt>
                <c:pt idx="6">
                  <c:v>4403.2587974999997</c:v>
                </c:pt>
              </c:numCache>
            </c:numRef>
          </c:val>
        </c:ser>
        <c:ser>
          <c:idx val="1"/>
          <c:order val="1"/>
          <c:tx>
            <c:strRef>
              <c:f>TOTAL!$O$18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TOTAL!$P$16:$V$16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TOTAL!$P$18:$V$18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569.46199999999999</c:v>
                </c:pt>
                <c:pt idx="4">
                  <c:v>569.46199999999999</c:v>
                </c:pt>
                <c:pt idx="5">
                  <c:v>569.46199999999999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TOTAL!$O$19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chemeClr val="accent3">
                  <a:lumMod val="20000"/>
                  <a:lumOff val="80000"/>
                </a:schemeClr>
              </a:contourClr>
            </a:sp3d>
          </c:spPr>
          <c:invertIfNegative val="0"/>
          <c:cat>
            <c:strRef>
              <c:f>TOTAL!$P$16:$V$16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TOTAL!$P$19:$V$19</c:f>
              <c:numCache>
                <c:formatCode>#,##0.00</c:formatCode>
                <c:ptCount val="7"/>
                <c:pt idx="0">
                  <c:v>295472.80790399999</c:v>
                </c:pt>
                <c:pt idx="1">
                  <c:v>0</c:v>
                </c:pt>
                <c:pt idx="2">
                  <c:v>295472.80790399999</c:v>
                </c:pt>
                <c:pt idx="3">
                  <c:v>291108.36336938001</c:v>
                </c:pt>
                <c:pt idx="4">
                  <c:v>134271.37019253999</c:v>
                </c:pt>
                <c:pt idx="5">
                  <c:v>134271.37019253999</c:v>
                </c:pt>
                <c:pt idx="6">
                  <c:v>4364.4445346199955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743168"/>
        <c:axId val="285751872"/>
        <c:axId val="0"/>
      </c:bar3DChart>
      <c:catAx>
        <c:axId val="28574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5751872"/>
        <c:crosses val="autoZero"/>
        <c:auto val="1"/>
        <c:lblAlgn val="ctr"/>
        <c:lblOffset val="100"/>
        <c:noMultiLvlLbl val="0"/>
      </c:catAx>
      <c:valAx>
        <c:axId val="28575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5743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561360188250245E-2"/>
          <c:y val="3.542673107890499E-2"/>
          <c:w val="0.86410530009900477"/>
          <c:h val="0.81618877350476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GG!$O$17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1D6FA9">
                <a:lumMod val="50000"/>
              </a:srgbClr>
            </a:solidFill>
            <a:ln>
              <a:solidFill>
                <a:srgbClr val="1D6FA9">
                  <a:lumMod val="50000"/>
                </a:srgbClr>
              </a:solidFill>
            </a:ln>
            <a:effectLst/>
          </c:spPr>
          <c:invertIfNegative val="0"/>
          <c:dLbls>
            <c:spPr>
              <a:solidFill>
                <a:sysClr val="window" lastClr="FFFFFF">
                  <a:lumMod val="95000"/>
                </a:sysClr>
              </a:solidFill>
              <a:ln w="28575">
                <a:solidFill>
                  <a:srgbClr val="1D6FA9">
                    <a:lumMod val="50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GG!$P$16:$T$16</c:f>
              <c:strCache>
                <c:ptCount val="5"/>
                <c:pt idx="0">
                  <c:v>APR. VIGENTE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GG!$P$17:$T$17</c:f>
              <c:numCache>
                <c:formatCode>#,##0.00</c:formatCode>
                <c:ptCount val="5"/>
                <c:pt idx="0">
                  <c:v>373743.18</c:v>
                </c:pt>
                <c:pt idx="1">
                  <c:v>370065.36085553997</c:v>
                </c:pt>
                <c:pt idx="2">
                  <c:v>369718.39857444994</c:v>
                </c:pt>
                <c:pt idx="3">
                  <c:v>369718.39857444994</c:v>
                </c:pt>
                <c:pt idx="4">
                  <c:v>3677.8191444600234</c:v>
                </c:pt>
              </c:numCache>
            </c:numRef>
          </c:val>
        </c:ser>
        <c:ser>
          <c:idx val="1"/>
          <c:order val="1"/>
          <c:tx>
            <c:strRef>
              <c:f>GG!$O$18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6.9444452038981055E-3"/>
                  <c:y val="-3.8647342995169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lumMod val="85000"/>
                </a:sysClr>
              </a:solidFill>
              <a:ln w="38100"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GG!$P$16:$T$16</c:f>
              <c:strCache>
                <c:ptCount val="5"/>
                <c:pt idx="0">
                  <c:v>APR. VIGENTE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GG!$P$18:$T$18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569.46199999999999</c:v>
                </c:pt>
                <c:pt idx="2">
                  <c:v>569.46199999999999</c:v>
                </c:pt>
                <c:pt idx="3">
                  <c:v>569.46199999999999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21344"/>
        <c:axId val="334331280"/>
      </c:barChart>
      <c:lineChart>
        <c:grouping val="standard"/>
        <c:varyColors val="0"/>
        <c:ser>
          <c:idx val="2"/>
          <c:order val="2"/>
          <c:tx>
            <c:strRef>
              <c:f>GG!$O$19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rgbClr val="1D6FA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36AFCE">
                  <a:lumMod val="40000"/>
                  <a:lumOff val="60000"/>
                </a:srgbClr>
              </a:solidFill>
              <a:ln w="28575">
                <a:solidFill>
                  <a:srgbClr val="44546A">
                    <a:lumMod val="50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GG!$P$16:$T$16</c:f>
              <c:strCache>
                <c:ptCount val="5"/>
                <c:pt idx="0">
                  <c:v>APR. VIGENTE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GG!$P$19:$T$19</c:f>
              <c:numCache>
                <c:formatCode>#,##0.00</c:formatCode>
                <c:ptCount val="5"/>
                <c:pt idx="0">
                  <c:v>285694.02807399997</c:v>
                </c:pt>
                <c:pt idx="1">
                  <c:v>282010.22275705001</c:v>
                </c:pt>
                <c:pt idx="2">
                  <c:v>125843.97689753999</c:v>
                </c:pt>
                <c:pt idx="3">
                  <c:v>125843.97689753999</c:v>
                </c:pt>
                <c:pt idx="4">
                  <c:v>3683.8053169499617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21344"/>
        <c:axId val="334331280"/>
      </c:lineChart>
      <c:catAx>
        <c:axId val="124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4331280"/>
        <c:crosses val="autoZero"/>
        <c:auto val="1"/>
        <c:lblAlgn val="ctr"/>
        <c:lblOffset val="100"/>
        <c:noMultiLvlLbl val="0"/>
      </c:catAx>
      <c:valAx>
        <c:axId val="33433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21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DCE!$N$16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DCE!$O$16:$U$16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241.37700000000001</c:v>
                </c:pt>
                <c:pt idx="2">
                  <c:v>15851.385</c:v>
                </c:pt>
                <c:pt idx="3">
                  <c:v>15125.945346959999</c:v>
                </c:pt>
                <c:pt idx="4">
                  <c:v>15109.36213553</c:v>
                </c:pt>
                <c:pt idx="5">
                  <c:v>15109.36213553</c:v>
                </c:pt>
                <c:pt idx="6">
                  <c:v>725.43965304000096</c:v>
                </c:pt>
              </c:numCache>
            </c:numRef>
          </c:val>
        </c:ser>
        <c:ser>
          <c:idx val="1"/>
          <c:order val="1"/>
          <c:tx>
            <c:strRef>
              <c:f>DCE!$N$17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DCE!$O$17:$U$17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9098.1406123300003</c:v>
                </c:pt>
                <c:pt idx="4">
                  <c:v>8427.3932949999999</c:v>
                </c:pt>
                <c:pt idx="5">
                  <c:v>8427.3932949999999</c:v>
                </c:pt>
                <c:pt idx="6">
                  <c:v>680.63921767000011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738272"/>
        <c:axId val="285752416"/>
        <c:axId val="0"/>
      </c:bar3DChart>
      <c:catAx>
        <c:axId val="2857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5752416"/>
        <c:crosses val="autoZero"/>
        <c:auto val="1"/>
        <c:lblAlgn val="ctr"/>
        <c:lblOffset val="100"/>
        <c:noMultiLvlLbl val="0"/>
      </c:catAx>
      <c:valAx>
        <c:axId val="28575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5738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inversion!$H$10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inversion!$I$9:$M$9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inversion!$I$10:$M$10</c:f>
              <c:numCache>
                <c:formatCode>#,##0</c:formatCode>
                <c:ptCount val="5"/>
                <c:pt idx="0">
                  <c:v>52075.990830000002</c:v>
                </c:pt>
                <c:pt idx="1">
                  <c:v>51231.884221209999</c:v>
                </c:pt>
                <c:pt idx="2">
                  <c:v>29673.34699188</c:v>
                </c:pt>
                <c:pt idx="3">
                  <c:v>29673.34699188</c:v>
                </c:pt>
                <c:pt idx="4">
                  <c:v>844.10660879000091</c:v>
                </c:pt>
              </c:numCache>
            </c:numRef>
          </c:val>
        </c:ser>
        <c:ser>
          <c:idx val="1"/>
          <c:order val="1"/>
          <c:tx>
            <c:strRef>
              <c:f>inversion!$H$11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inversion!$I$9:$M$9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inversion!$I$11:$M$11</c:f>
              <c:numCache>
                <c:formatCode>#,##0</c:formatCode>
                <c:ptCount val="5"/>
                <c:pt idx="0">
                  <c:v>116432.83984299999</c:v>
                </c:pt>
                <c:pt idx="1">
                  <c:v>115165.95127369997</c:v>
                </c:pt>
                <c:pt idx="2">
                  <c:v>74947.336776699987</c:v>
                </c:pt>
                <c:pt idx="3">
                  <c:v>74947.336776699987</c:v>
                </c:pt>
                <c:pt idx="4">
                  <c:v>1266.8885693000184</c:v>
                </c:pt>
              </c:numCache>
            </c:numRef>
          </c:val>
        </c:ser>
        <c:ser>
          <c:idx val="2"/>
          <c:order val="2"/>
          <c:tx>
            <c:strRef>
              <c:f>inversion!$H$12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inversion!$I$9:$M$9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inversion!$I$12:$M$12</c:f>
              <c:numCache>
                <c:formatCode>#,##0</c:formatCode>
                <c:ptCount val="5"/>
                <c:pt idx="0">
                  <c:v>5000</c:v>
                </c:pt>
                <c:pt idx="1">
                  <c:v>3016.9448018599996</c:v>
                </c:pt>
                <c:pt idx="2">
                  <c:v>2942.7267908599997</c:v>
                </c:pt>
                <c:pt idx="3">
                  <c:v>2942.7267908599997</c:v>
                </c:pt>
                <c:pt idx="4">
                  <c:v>1983.0551981400004</c:v>
                </c:pt>
              </c:numCache>
            </c:numRef>
          </c:val>
        </c:ser>
        <c:ser>
          <c:idx val="3"/>
          <c:order val="3"/>
          <c:tx>
            <c:strRef>
              <c:f>inversion!$H$13</c:f>
              <c:strCache>
                <c:ptCount val="1"/>
                <c:pt idx="0">
                  <c:v>VICEMINISTERIO DE TURISMO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inversion!$I$9:$M$9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inversion!$I$13:$M$13</c:f>
              <c:numCache>
                <c:formatCode>#,##0</c:formatCode>
                <c:ptCount val="5"/>
                <c:pt idx="0">
                  <c:v>121963.977231</c:v>
                </c:pt>
                <c:pt idx="1">
                  <c:v>121693.58307261</c:v>
                </c:pt>
                <c:pt idx="2">
                  <c:v>26707.959633100003</c:v>
                </c:pt>
                <c:pt idx="3">
                  <c:v>26707.959633100003</c:v>
                </c:pt>
                <c:pt idx="4">
                  <c:v>270.3941583899994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738816"/>
        <c:axId val="285746432"/>
        <c:axId val="0"/>
      </c:bar3DChart>
      <c:catAx>
        <c:axId val="2857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5746432"/>
        <c:crosses val="autoZero"/>
        <c:auto val="1"/>
        <c:lblAlgn val="ctr"/>
        <c:lblOffset val="100"/>
        <c:noMultiLvlLbl val="0"/>
      </c:catAx>
      <c:valAx>
        <c:axId val="2857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5738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30/01/2023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30/01/2023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85000"/>
              </a:schemeClr>
            </a:gs>
            <a:gs pos="95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DICIEMBRE 31 DE 2022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</a:t>
            </a:r>
            <a:r>
              <a:rPr lang="es-CO" dirty="0"/>
              <a:t> </a:t>
            </a:r>
            <a:r>
              <a:rPr lang="es-CO" dirty="0" smtClean="0"/>
              <a:t> 98,72%               -        OBLIGADO  75,79 %</a:t>
            </a:r>
            <a:endParaRPr lang="es-CO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755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8" name="Imagen 1" descr="cid:image003.jpg@01D9191D.0AD50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445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104900"/>
            <a:ext cx="7550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31 DICIEMBRE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05469"/>
              </p:ext>
            </p:extLst>
          </p:nvPr>
        </p:nvGraphicFramePr>
        <p:xfrm>
          <a:off x="9472281" y="-106700"/>
          <a:ext cx="4393244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055789"/>
              </p:ext>
            </p:extLst>
          </p:nvPr>
        </p:nvGraphicFramePr>
        <p:xfrm>
          <a:off x="4787900" y="0"/>
          <a:ext cx="43561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351873"/>
              </p:ext>
            </p:extLst>
          </p:nvPr>
        </p:nvGraphicFramePr>
        <p:xfrm>
          <a:off x="4612273" y="75678"/>
          <a:ext cx="4531726" cy="408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04942"/>
              </p:ext>
            </p:extLst>
          </p:nvPr>
        </p:nvGraphicFramePr>
        <p:xfrm>
          <a:off x="0" y="0"/>
          <a:ext cx="9076253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DICIEMBRE 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660543"/>
              </p:ext>
            </p:extLst>
          </p:nvPr>
        </p:nvGraphicFramePr>
        <p:xfrm>
          <a:off x="0" y="1"/>
          <a:ext cx="9143999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DICIEMBRE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884826"/>
              </p:ext>
            </p:extLst>
          </p:nvPr>
        </p:nvGraphicFramePr>
        <p:xfrm>
          <a:off x="68752" y="68752"/>
          <a:ext cx="9075247" cy="387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31 DE DICIEMBRE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686081"/>
              </p:ext>
            </p:extLst>
          </p:nvPr>
        </p:nvGraphicFramePr>
        <p:xfrm>
          <a:off x="13398" y="1"/>
          <a:ext cx="9082476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-5979"/>
            <a:ext cx="9144000" cy="5655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EJECUCIÓN PRESUPUESTO MINCIT </a:t>
            </a:r>
            <a:r>
              <a:rPr lang="es-ES" sz="12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 CORTE AL 31 DE DICIEMBRE  DE 2022</a:t>
            </a:r>
          </a:p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626699"/>
              </p:ext>
            </p:extLst>
          </p:nvPr>
        </p:nvGraphicFramePr>
        <p:xfrm>
          <a:off x="192832" y="559521"/>
          <a:ext cx="8951165" cy="458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896591"/>
              </p:ext>
            </p:extLst>
          </p:nvPr>
        </p:nvGraphicFramePr>
        <p:xfrm>
          <a:off x="0" y="559522"/>
          <a:ext cx="9143998" cy="458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0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7940</TotalTime>
  <Words>143</Words>
  <Application>Microsoft Office PowerPoint</Application>
  <PresentationFormat>Presentación en pantalla (16:9)</PresentationFormat>
  <Paragraphs>23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 Light</vt:lpstr>
      <vt:lpstr>Arial Narrow</vt:lpstr>
      <vt:lpstr>Montserrat</vt:lpstr>
      <vt:lpstr>Calibri</vt:lpstr>
      <vt:lpstr>1_Office Theme</vt:lpstr>
      <vt:lpstr>Office Theme</vt:lpstr>
      <vt:lpstr>SECCIÓN 3501 - MINISTERIO DE COMERCIO INDUSTRIA Y TURISMO                          EJECUCIÓN  PRESUPUESTAL  ACUMULADA                                                        DICIEMBRE 31 DE 2022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998</cp:revision>
  <cp:lastPrinted>2022-10-07T18:03:32Z</cp:lastPrinted>
  <dcterms:modified xsi:type="dcterms:W3CDTF">2023-01-30T17:27:58Z</dcterms:modified>
</cp:coreProperties>
</file>