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10"/>
      <p: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4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786558383072268E-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INV!$L$18</c:f>
              <c:strCache>
                <c:ptCount val="1"/>
                <c:pt idx="0">
                  <c:v>SECRETARIA 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AFF24FC-C2C5-408A-8888-7C462B5E5D31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$ </a:t>
                    </a:r>
                    <a:fld id="{280AB6BB-30FC-4D58-9F72-CD1C507051D0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46827386345689"/>
                      <c:h val="0.125481671771564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CC65E43-8ECF-4635-9D68-F16660C239E2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C6A02A56-98C8-49C7-9C4B-84B6C5DBFCE3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D62810F-094D-4DF0-BDD8-44C7162DC18E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 </a:t>
                    </a:r>
                    <a:fld id="{56021FF6-1234-4A68-8AB4-95F4CC2B52C4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C2E74DB-3B81-4257-8526-DF5851684D83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;$ </a:t>
                    </a:r>
                    <a:fld id="{77238F3C-68CF-453D-ABE0-3C053B465C0C}" type="VALUE">
                      <a:rPr lang="en-US" sz="600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1847530488645658E-2"/>
                  <c:y val="2.6278884140641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BB1902-D926-4D63-9FB8-3A8A287076FC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4D611753-015A-44EF-9ECA-F682984922BA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INV!$M$17:$Q$17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INV!$M$18:$Q$18</c:f>
              <c:numCache>
                <c:formatCode>#,##0.00</c:formatCode>
                <c:ptCount val="5"/>
                <c:pt idx="0">
                  <c:v>5000</c:v>
                </c:pt>
                <c:pt idx="1">
                  <c:v>3009.7096178199995</c:v>
                </c:pt>
                <c:pt idx="2">
                  <c:v>1324.2887338199998</c:v>
                </c:pt>
                <c:pt idx="3">
                  <c:v>1324.2887338199998</c:v>
                </c:pt>
                <c:pt idx="4">
                  <c:v>1990.2903821800003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3686834542622059E-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38100"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INV!$L$21</c:f>
              <c:strCache>
                <c:ptCount val="1"/>
                <c:pt idx="0">
                  <c:v>VICEMINISTERIO DE TURISMO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452DE8F-1636-4143-827B-34D3A1B66336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5EEE9ABD-27FC-4A4D-A37A-5B7FE9D98E53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B5D2D8-E031-4EA5-88ED-B4B6B3603917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6BA44775-2987-41B8-B9E2-81061486A08E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634787268439487"/>
                  <c:y val="6.0232935463966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C49008C-F98A-477C-A7AE-BFF9E084DCC7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   </a:t>
                    </a:r>
                  </a:p>
                  <a:p>
                    <a:pPr>
                      <a:defRPr sz="7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$ </a:t>
                    </a:r>
                    <a:fld id="{F5EF99D0-83DD-4CE4-AA3F-2EC99E2BFAE6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3FD6C3D-2C48-4EDA-82B9-08E72A47FD50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0361B730-0087-4060-81B5-5BBDCA606A19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096226069536551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D71A836-C1AE-4BCB-8B43-6BB36372E1AA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A28C285D-93C2-4565-915E-8F2644042F21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INV!$M$20:$Q$20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INV!$M$21:$Q$21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116873.77822905</c:v>
                </c:pt>
                <c:pt idx="2">
                  <c:v>8794.7321838999997</c:v>
                </c:pt>
                <c:pt idx="3">
                  <c:v>8794.7321838999997</c:v>
                </c:pt>
                <c:pt idx="4">
                  <c:v>5090.1990019499972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A-FUNCIONAMIENTO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'TOTAL '!$K$39</c:f>
              <c:strCache>
                <c:ptCount val="1"/>
                <c:pt idx="0">
                  <c:v>PRESPTO 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4123058206611002E-2"/>
                  <c:y val="3.1268481026433412E-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405405259729447"/>
                  <c:y val="-0.1438350127215938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665506221877751E-2"/>
                  <c:y val="6.2537099838127956E-3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26312335958006"/>
                      <c:h val="0.119430113941770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4887865884860618E-2"/>
                  <c:y val="5.1592993693615162E-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91724874101146"/>
                      <c:h val="9.7542149666215106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1374352735536994E-2"/>
                  <c:y val="9.5368867130621995E-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139330535992732E-2"/>
                      <c:h val="0.10379584587150181"/>
                    </c:manualLayout>
                  </c15:layout>
                </c:ext>
              </c:extLst>
            </c:dLbl>
            <c:dLbl>
              <c:idx val="6"/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'!$L$38:$R$38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'TOTAL '!$L$39:$R$39</c:f>
              <c:numCache>
                <c:formatCode>#,##0.00</c:formatCode>
                <c:ptCount val="7"/>
                <c:pt idx="0">
                  <c:v>682183.659904</c:v>
                </c:pt>
                <c:pt idx="1">
                  <c:v>620.27700000000004</c:v>
                </c:pt>
                <c:pt idx="2">
                  <c:v>681563.382904</c:v>
                </c:pt>
                <c:pt idx="3">
                  <c:v>601872.04198245006</c:v>
                </c:pt>
                <c:pt idx="4">
                  <c:v>355875.54455158004</c:v>
                </c:pt>
                <c:pt idx="5">
                  <c:v>338678.15906564001</c:v>
                </c:pt>
                <c:pt idx="6">
                  <c:v>79691.340921549927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917232548830567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7071388148570933E-2"/>
          <c:y val="0.26675053028219892"/>
          <c:w val="0.78490460781421056"/>
          <c:h val="0.58557853745799904"/>
        </c:manualLayout>
      </c:layout>
      <c:pieChart>
        <c:varyColors val="1"/>
        <c:ser>
          <c:idx val="0"/>
          <c:order val="0"/>
          <c:tx>
            <c:strRef>
              <c:f>'TOTAL '!$K$17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7.0986278677349038E-2"/>
                  <c:y val="8.24923515949603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61DADEB-8FA7-4122-8D55-73CA3BCB6FF1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266CA5CD-B70D-41C9-B5CB-7FF636D1F13B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6526110798629799E-2"/>
                  <c:y val="9.165816843884479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4BDDE5D-2297-4155-AC78-89CA5B645706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2630F293-16D0-407D-9FE4-DA0922F041AD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29875410696714"/>
                      <c:h val="5.835570057273122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682080924855492E-2"/>
                  <c:y val="-5.805017334460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0A93FC2-DF40-46BB-85DD-AF143C0FA153}" type="CATEGORYNAME">
                      <a:rPr lang="es-E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50F27648-E651-4CBC-A8B4-62734272D36F}" type="VALUE">
                      <a:rPr lang="es-E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 baseline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21387283236993"/>
                      <c:h val="0.107545584301577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7572254335260118E-2"/>
                  <c:y val="-9.4713440720139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A0857A-FB4E-4C6F-8014-F49D7F674049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35CBB1B1-C869-498E-9127-8AFCFBCCC252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333925831992584E-2"/>
                  <c:y val="1.202863102871979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BEF6C1C-839F-4C58-BB4B-B520B47B60D3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3650320A-B0AA-46DD-8343-7B25DFFA6D29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14310887605888"/>
                      <c:h val="5.835570057273122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E4250BE-1A2F-4708-87E1-518EE4459EDA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0C78B811-877F-494C-BBAE-49E90EE91D29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94827710774282"/>
                      <c:h val="5.835570057273122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5.4870128323731365E-2"/>
                  <c:y val="-3.81907832298750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923B1F-1B4F-4494-A529-B61A8641F5B4}" type="CATEGORYNAME">
                      <a:rPr lang="en-US" sz="7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FF94B526-14C2-405C-9984-1289ED63BCE4}" type="VALUE">
                      <a:rPr lang="en-US" sz="7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7183376441371"/>
                      <c:h val="0.1044903120202831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'!$L$16:$R$16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'TOTAL '!$L$17:$R$17</c:f>
              <c:numCache>
                <c:formatCode>#,##0.00</c:formatCode>
                <c:ptCount val="7"/>
                <c:pt idx="0">
                  <c:v>386141.39</c:v>
                </c:pt>
                <c:pt idx="1">
                  <c:v>620.27700000000004</c:v>
                </c:pt>
                <c:pt idx="2">
                  <c:v>385521.11300000001</c:v>
                </c:pt>
                <c:pt idx="3">
                  <c:v>348629.76288679003</c:v>
                </c:pt>
                <c:pt idx="4">
                  <c:v>290918.12903663999</c:v>
                </c:pt>
                <c:pt idx="5">
                  <c:v>273720.74355070002</c:v>
                </c:pt>
                <c:pt idx="6">
                  <c:v>36891.350113209963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95376395873702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ser>
          <c:idx val="0"/>
          <c:order val="0"/>
          <c:tx>
            <c:strRef>
              <c:f>'TOTAL '!$K$23</c:f>
              <c:strCache>
                <c:ptCount val="1"/>
                <c:pt idx="0">
                  <c:v>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6209912536443148E-2"/>
                  <c:y val="6.1105445625896588E-3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193456614509363E-2"/>
                  <c:y val="-0.10693452984531915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36842105263156"/>
                      <c:h val="0.10754558430157797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069970845481049E-2"/>
                  <c:y val="4.2773811938127612E-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900874635568488E-2"/>
                  <c:y val="3.3607995094243122E-2"/>
                </c:manualLayout>
              </c:layout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'!$L$22:$R$22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'TOTAL '!$L$23:$R$23</c:f>
              <c:numCache>
                <c:formatCode>#,##0.00</c:formatCode>
                <c:ptCount val="7"/>
                <c:pt idx="0">
                  <c:v>295472.80790399999</c:v>
                </c:pt>
                <c:pt idx="1">
                  <c:v>0</c:v>
                </c:pt>
                <c:pt idx="2">
                  <c:v>295472.80790399999</c:v>
                </c:pt>
                <c:pt idx="3">
                  <c:v>253242.27909565999</c:v>
                </c:pt>
                <c:pt idx="4">
                  <c:v>64957.415514940003</c:v>
                </c:pt>
                <c:pt idx="5">
                  <c:v>64957.415514940003</c:v>
                </c:pt>
                <c:pt idx="6">
                  <c:v>42230.528808339994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GG!$N$17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GG!$O$16:$S$16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GG!$O$17:$S$17</c:f>
              <c:numCache>
                <c:formatCode>#,##0.00</c:formatCode>
                <c:ptCount val="5"/>
                <c:pt idx="0">
                  <c:v>370048.62800000003</c:v>
                </c:pt>
                <c:pt idx="1">
                  <c:v>338576.76918483002</c:v>
                </c:pt>
                <c:pt idx="2">
                  <c:v>281449.83689341001</c:v>
                </c:pt>
                <c:pt idx="3">
                  <c:v>264254.95137441001</c:v>
                </c:pt>
                <c:pt idx="4">
                  <c:v>31471.858815169984</c:v>
                </c:pt>
              </c:numCache>
            </c:numRef>
          </c:val>
        </c:ser>
        <c:ser>
          <c:idx val="1"/>
          <c:order val="1"/>
          <c:tx>
            <c:strRef>
              <c:f>GG!$N$18</c:f>
              <c:strCache>
                <c:ptCount val="1"/>
                <c:pt idx="0">
                  <c:v>SERVICIO DE LA DEUDA PUBLICA INTERNA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GG!$O$16:$S$16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GG!$O$18:$S$18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GG!$N$19</c:f>
              <c:strCache>
                <c:ptCount val="1"/>
                <c:pt idx="0">
                  <c:v>INVERSION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GG!$O$16:$S$16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GG!$O$19:$S$19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246164.79519609999</c:v>
                </c:pt>
                <c:pt idx="2">
                  <c:v>62023.21737454</c:v>
                </c:pt>
                <c:pt idx="3">
                  <c:v>62023.21737454</c:v>
                </c:pt>
                <c:pt idx="4">
                  <c:v>39529.232877899994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76743472"/>
        <c:axId val="-1676741296"/>
        <c:axId val="0"/>
      </c:bar3DChart>
      <c:catAx>
        <c:axId val="-16767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76741296"/>
        <c:crosses val="autoZero"/>
        <c:auto val="1"/>
        <c:lblAlgn val="ctr"/>
        <c:lblOffset val="100"/>
        <c:noMultiLvlLbl val="0"/>
      </c:catAx>
      <c:valAx>
        <c:axId val="-16767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7674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DCE!$O$16</c:f>
              <c:strCache>
                <c:ptCount val="1"/>
                <c:pt idx="0">
                  <c:v>FUNCIONAMIENTO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DCE!$P$15:$V$15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DCE!$P$16:$V$16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10052.993701959998</c:v>
                </c:pt>
                <c:pt idx="4">
                  <c:v>9468.2921432299991</c:v>
                </c:pt>
                <c:pt idx="5">
                  <c:v>9465.7921762900005</c:v>
                </c:pt>
                <c:pt idx="6">
                  <c:v>5419.4912980400013</c:v>
                </c:pt>
              </c:numCache>
            </c:numRef>
          </c:val>
        </c:ser>
        <c:ser>
          <c:idx val="1"/>
          <c:order val="1"/>
          <c:tx>
            <c:strRef>
              <c:f>DCE!$O$17</c:f>
              <c:strCache>
                <c:ptCount val="1"/>
                <c:pt idx="0">
                  <c:v>INVERSION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gradFill flip="none" rotWithShape="1">
                <a:gsLst>
                  <a:gs pos="0">
                    <a:schemeClr val="tx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tx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tx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DCE!$P$15:$V$15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DCE!$P$17:$V$17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7077.4838995600003</c:v>
                </c:pt>
                <c:pt idx="4">
                  <c:v>2934.1981404000003</c:v>
                </c:pt>
                <c:pt idx="5">
                  <c:v>2934.1981404000003</c:v>
                </c:pt>
                <c:pt idx="6">
                  <c:v>2701.2959304399997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76748368"/>
        <c:axId val="-1676741840"/>
        <c:axId val="0"/>
      </c:bar3DChart>
      <c:catAx>
        <c:axId val="-16767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76741840"/>
        <c:crosses val="autoZero"/>
        <c:auto val="1"/>
        <c:lblAlgn val="ctr"/>
        <c:lblOffset val="100"/>
        <c:noMultiLvlLbl val="0"/>
      </c:catAx>
      <c:valAx>
        <c:axId val="-16767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76748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/>
              <a:t>VICEMINISTERIO </a:t>
            </a:r>
            <a:r>
              <a:rPr lang="en-US" sz="900" dirty="0" smtClean="0"/>
              <a:t>DE</a:t>
            </a:r>
          </a:p>
          <a:p>
            <a:pPr>
              <a:defRPr sz="900"/>
            </a:pPr>
            <a:r>
              <a:rPr lang="en-US" sz="900" dirty="0" smtClean="0"/>
              <a:t> </a:t>
            </a:r>
            <a:r>
              <a:rPr lang="en-US" sz="900" dirty="0"/>
              <a:t>COMERCIO EXTERIOR</a:t>
            </a:r>
          </a:p>
        </c:rich>
      </c:tx>
      <c:layout>
        <c:manualLayout>
          <c:xMode val="edge"/>
          <c:yMode val="edge"/>
          <c:x val="1.6051339804874466E-3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INV!$L$11</c:f>
              <c:strCache>
                <c:ptCount val="1"/>
                <c:pt idx="0">
                  <c:v>VICEMINISTERIO DE COMERCIO EXTERIOR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3180981174341844E-2"/>
                  <c:y val="0.1287538108376239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BFE92DF-7EC6-4035-91E0-27233E5D5A3C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 </a:t>
                    </a:r>
                    <a:fld id="{21529079-D842-4314-8D20-9EA44095DD20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92288200981378"/>
                      <c:h val="0.153891459620207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B9FA75A-E39C-4ADF-92E6-52D5CDF827BF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</a:defRPr>
                    </a:pP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 </a:t>
                    </a:r>
                    <a:fld id="{99A19DFC-CBFC-4A81-B953-426FACE17931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FFAB2EA-1200-44F7-BD86-E0C594A2B0DE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2C2BAFCB-1CAF-4269-8A1E-EC26BA6CB474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BD79D9-58CB-4D84-A5DB-6DAFA9F2B5D1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D31DB84A-AF03-44F3-9691-44B7B1804CFD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4955800341705708E-2"/>
                  <c:y val="-3.06556692470533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1C95B6-367D-46AA-908B-76058C8BA2C7}" type="CATEGORYNAME">
                      <a:rPr lang="en-US" sz="60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6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sz="6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0BB2AE91-0F47-4890-A198-D9100F7C647B}" type="VALUE">
                      <a:rPr lang="en-US" sz="6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600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INV!$M$10:$Q$10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INV!$M$11:$Q$11</c:f>
              <c:numCache>
                <c:formatCode>#,##0.00</c:formatCode>
                <c:ptCount val="5"/>
                <c:pt idx="0">
                  <c:v>52075.990830000002</c:v>
                </c:pt>
                <c:pt idx="1">
                  <c:v>48375.460857479993</c:v>
                </c:pt>
                <c:pt idx="2">
                  <c:v>17448.009098860002</c:v>
                </c:pt>
                <c:pt idx="3">
                  <c:v>17448.009098860002</c:v>
                </c:pt>
                <c:pt idx="4">
                  <c:v>3700.5299725200043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VICEMINISTERIO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DESARROLLO EMPRESARIAL</a:t>
            </a:r>
          </a:p>
        </c:rich>
      </c:tx>
      <c:layout>
        <c:manualLayout>
          <c:xMode val="edge"/>
          <c:yMode val="edge"/>
          <c:x val="4.6700472915826803E-4"/>
          <c:y val="0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 w="28575"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INV!$L$15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C288F52-DA2E-4C01-BC31-6546C2C59123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  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 </a:t>
                    </a:r>
                    <a:fld id="{E377538C-2532-4953-A5A1-B49795D9EDA7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1840392137787"/>
                      <c:h val="0.104596788316011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F05714B-E782-4906-875E-4AD0F8031510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  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 $ </a:t>
                    </a:r>
                    <a:fld id="{6CC0CB53-E815-49B1-BCFF-DA72D29604C5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84B760C-FF44-47DF-8598-3234F5FF9F92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 </a:t>
                    </a:r>
                    <a:fld id="{8F73A9E0-4650-470C-94CE-BEC0B80E4236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D74A8D0-F25E-47E2-98EC-61C1E70B6315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      </a:t>
                    </a:r>
                  </a:p>
                  <a:p>
                    <a:pPr>
                      <a:defRPr sz="6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$ </a:t>
                    </a:r>
                    <a:fld id="{CA2F882D-0752-4210-9D28-66596E02CB69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3978268316175704"/>
                  <c:y val="4.36079522461038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D8A9D99-EF92-4369-AEB0-32FFF888C457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r>
                      <a:rPr lang="en-US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$</a:t>
                    </a:r>
                    <a:fld id="{E957AF1C-95DD-4B84-A076-5F5820B7FAFE}" type="VALUE">
                      <a:rPr lang="en-US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6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 smtClean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INV!$M$14:$Q$14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INV!$M$15:$Q$15</c:f>
              <c:numCache>
                <c:formatCode>#,##0.00</c:formatCode>
                <c:ptCount val="5"/>
                <c:pt idx="0">
                  <c:v>116432.83984299999</c:v>
                </c:pt>
                <c:pt idx="1">
                  <c:v>84983.330391309995</c:v>
                </c:pt>
                <c:pt idx="2">
                  <c:v>37390.385498359996</c:v>
                </c:pt>
                <c:pt idx="3">
                  <c:v>37390.385498359996</c:v>
                </c:pt>
                <c:pt idx="4">
                  <c:v>31449.509451690003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0.73744</cdr:x>
      <cdr:y>0</cdr:y>
    </cdr:from>
    <cdr:to>
      <cdr:x>1</cdr:x>
      <cdr:y>0.14334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3112902" y="0"/>
          <a:ext cx="1108305" cy="2969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 smtClean="0">
              <a:solidFill>
                <a:schemeClr val="bg1"/>
              </a:solidFill>
            </a:rPr>
            <a:t>COMP 92,89%</a:t>
          </a:r>
        </a:p>
        <a:p xmlns:a="http://schemas.openxmlformats.org/drawingml/2006/main">
          <a:endParaRPr lang="es-CO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0.75797</cdr:x>
      <cdr:y>0</cdr:y>
    </cdr:from>
    <cdr:to>
      <cdr:x>1</cdr:x>
      <cdr:y>0.13883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178629" y="0"/>
          <a:ext cx="1014999" cy="28302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 smtClean="0"/>
            <a:t>COMP 72,99%</a:t>
          </a:r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0.77903</cdr:x>
      <cdr:y>0.00972</cdr:y>
    </cdr:from>
    <cdr:to>
      <cdr:x>1</cdr:x>
      <cdr:y>0.15166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640310" y="20336"/>
          <a:ext cx="1032587" cy="2969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 smtClean="0"/>
            <a:t>COMP 60,19%</a:t>
          </a:r>
          <a:endParaRPr lang="es-CO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0.78568</cdr:x>
      <cdr:y>0.00402</cdr:y>
    </cdr:from>
    <cdr:to>
      <cdr:x>1</cdr:x>
      <cdr:y>0.1423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671412" y="8235"/>
          <a:ext cx="1001485" cy="2830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 smtClean="0"/>
            <a:t>COMP 95,83%</a:t>
          </a:r>
          <a:endParaRPr lang="es-CO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0.77959</cdr:x>
      <cdr:y>2.36271E-7</cdr:y>
    </cdr:from>
    <cdr:to>
      <cdr:x>1</cdr:x>
      <cdr:y>0.17342</cdr:y>
    </cdr:to>
    <cdr:sp macro="" textlink="">
      <cdr:nvSpPr>
        <cdr:cNvPr id="2" name="Pentágono 1"/>
        <cdr:cNvSpPr/>
      </cdr:nvSpPr>
      <cdr:spPr>
        <a:xfrm xmlns:a="http://schemas.openxmlformats.org/drawingml/2006/main">
          <a:off x="7128589" y="1"/>
          <a:ext cx="2015411" cy="734007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4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S" dirty="0" smtClean="0">
              <a:solidFill>
                <a:schemeClr val="bg1"/>
              </a:solidFill>
            </a:rPr>
            <a:t>COMPR. TOTAL  </a:t>
          </a:r>
          <a:r>
            <a:rPr lang="es-ES" dirty="0" smtClean="0">
              <a:solidFill>
                <a:schemeClr val="bg1"/>
              </a:solidFill>
            </a:rPr>
            <a:t>  </a:t>
          </a:r>
          <a:r>
            <a:rPr lang="es-ES" dirty="0" smtClean="0">
              <a:solidFill>
                <a:schemeClr val="bg1"/>
              </a:solidFill>
            </a:rPr>
            <a:t>88,31%.</a:t>
          </a:r>
        </a:p>
        <a:p xmlns:a="http://schemas.openxmlformats.org/drawingml/2006/main">
          <a:r>
            <a:rPr lang="es-ES" dirty="0" smtClean="0">
              <a:solidFill>
                <a:schemeClr val="bg1"/>
              </a:solidFill>
            </a:rPr>
            <a:t>UE-350101-000  </a:t>
          </a:r>
          <a:r>
            <a:rPr lang="es-ES" dirty="0">
              <a:solidFill>
                <a:schemeClr val="bg1"/>
              </a:solidFill>
            </a:rPr>
            <a:t> </a:t>
          </a:r>
          <a:r>
            <a:rPr lang="es-ES" dirty="0" smtClean="0">
              <a:solidFill>
                <a:schemeClr val="bg1"/>
              </a:solidFill>
            </a:rPr>
            <a:t>89,10</a:t>
          </a:r>
          <a:r>
            <a:rPr lang="es-ES" dirty="0" smtClean="0">
              <a:solidFill>
                <a:schemeClr val="bg1"/>
              </a:solidFill>
            </a:rPr>
            <a:t>%</a:t>
          </a:r>
        </a:p>
        <a:p xmlns:a="http://schemas.openxmlformats.org/drawingml/2006/main">
          <a:r>
            <a:rPr lang="es-ES" smtClean="0">
              <a:solidFill>
                <a:schemeClr val="bg1"/>
              </a:solidFill>
            </a:rPr>
            <a:t>UE-3501-02 </a:t>
          </a:r>
          <a:r>
            <a:rPr lang="es-ES" dirty="0">
              <a:solidFill>
                <a:schemeClr val="bg1"/>
              </a:solidFill>
            </a:rPr>
            <a:t> </a:t>
          </a:r>
          <a:r>
            <a:rPr lang="es-ES" smtClean="0">
              <a:solidFill>
                <a:schemeClr val="bg1"/>
              </a:solidFill>
            </a:rPr>
            <a:t>       </a:t>
          </a:r>
          <a:r>
            <a:rPr lang="es-ES" dirty="0" smtClean="0">
              <a:solidFill>
                <a:schemeClr val="bg1"/>
              </a:solidFill>
            </a:rPr>
            <a:t>67,84</a:t>
          </a:r>
          <a:r>
            <a:rPr lang="es-ES" dirty="0" smtClean="0">
              <a:solidFill>
                <a:schemeClr val="bg1"/>
              </a:solidFill>
            </a:rPr>
            <a:t>%</a:t>
          </a:r>
        </a:p>
        <a:p xmlns:a="http://schemas.openxmlformats.org/drawingml/2006/main">
          <a:endParaRPr lang="es-CO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8/09/2022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8/09/2022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AGOSTO 31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88,31 %           -        OBLIGADO   52,21%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220"/>
            <a:ext cx="2477192" cy="8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31 DE AGOSTO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937688"/>
              </p:ext>
            </p:extLst>
          </p:nvPr>
        </p:nvGraphicFramePr>
        <p:xfrm>
          <a:off x="0" y="1"/>
          <a:ext cx="4874961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65688"/>
              </p:ext>
            </p:extLst>
          </p:nvPr>
        </p:nvGraphicFramePr>
        <p:xfrm>
          <a:off x="4787900" y="0"/>
          <a:ext cx="4356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rgbClr val="1D1F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AGOSTO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79736"/>
              </p:ext>
            </p:extLst>
          </p:nvPr>
        </p:nvGraphicFramePr>
        <p:xfrm>
          <a:off x="1" y="-33560"/>
          <a:ext cx="9144000" cy="405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AGOSTO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569254"/>
              </p:ext>
            </p:extLst>
          </p:nvPr>
        </p:nvGraphicFramePr>
        <p:xfrm>
          <a:off x="1" y="1"/>
          <a:ext cx="9050694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31 DE AGOSTO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541047"/>
              </p:ext>
            </p:extLst>
          </p:nvPr>
        </p:nvGraphicFramePr>
        <p:xfrm>
          <a:off x="-27579" y="20336"/>
          <a:ext cx="4313440" cy="207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392806"/>
              </p:ext>
            </p:extLst>
          </p:nvPr>
        </p:nvGraphicFramePr>
        <p:xfrm>
          <a:off x="-1" y="2161591"/>
          <a:ext cx="4285861" cy="203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831562"/>
              </p:ext>
            </p:extLst>
          </p:nvPr>
        </p:nvGraphicFramePr>
        <p:xfrm>
          <a:off x="4391608" y="0"/>
          <a:ext cx="4752392" cy="209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82515"/>
              </p:ext>
            </p:extLst>
          </p:nvPr>
        </p:nvGraphicFramePr>
        <p:xfrm>
          <a:off x="4391608" y="2153356"/>
          <a:ext cx="4752391" cy="204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4232425"/>
            <a:ext cx="9143999" cy="5655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MINCIT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31 DE AGOSTO DE 2022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APROPIACION INICIAL $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645.244,06 – 620,27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 provisión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DCE+ 2.018,99 Bonos+ 34.920,60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Economía Verde Inc. y Comp = $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681,563,38</a:t>
            </a:r>
            <a:endParaRPr lang="es-CO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02934"/>
              </p:ext>
            </p:extLst>
          </p:nvPr>
        </p:nvGraphicFramePr>
        <p:xfrm>
          <a:off x="3006435" y="68753"/>
          <a:ext cx="3096491" cy="38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947395"/>
              </p:ext>
            </p:extLst>
          </p:nvPr>
        </p:nvGraphicFramePr>
        <p:xfrm>
          <a:off x="-1" y="0"/>
          <a:ext cx="9144000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7435</TotalTime>
  <Words>335</Words>
  <Application>Microsoft Office PowerPoint</Application>
  <PresentationFormat>Presentación en pantalla (16:9)</PresentationFormat>
  <Paragraphs>81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Montserrat</vt:lpstr>
      <vt:lpstr>Calibri</vt:lpstr>
      <vt:lpstr>Office Theme</vt:lpstr>
      <vt:lpstr>1_Office Theme</vt:lpstr>
      <vt:lpstr>SECCIÓN 3501 - MINISTERIO DE COMERCIO INDUSTRIA Y TURISMO                          EJECUCIÓN  PRESUPUESTAL  ACUMULADA                                                        AGOSTO 31 DE 2022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958</cp:revision>
  <cp:lastPrinted>2022-09-07T17:41:11Z</cp:lastPrinted>
  <dcterms:modified xsi:type="dcterms:W3CDTF">2022-09-08T20:32:01Z</dcterms:modified>
</cp:coreProperties>
</file>