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1.xml" ContentType="application/vnd.openxmlformats-officedocument.drawingml.chartshapes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2.xml" ContentType="application/vnd.openxmlformats-officedocument.drawingml.chartshapes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3.xml" ContentType="application/vnd.openxmlformats-officedocument.drawingml.chartshapes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4.xml" ContentType="application/vnd.openxmlformats-officedocument.drawingml.chartshapes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rawings/drawing5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93" r:id="rId1"/>
    <p:sldMasterId id="2147483707" r:id="rId2"/>
  </p:sldMasterIdLst>
  <p:notesMasterIdLst>
    <p:notesMasterId r:id="rId9"/>
  </p:notesMasterIdLst>
  <p:sldIdLst>
    <p:sldId id="336" r:id="rId3"/>
    <p:sldId id="328" r:id="rId4"/>
    <p:sldId id="329" r:id="rId5"/>
    <p:sldId id="331" r:id="rId6"/>
    <p:sldId id="333" r:id="rId7"/>
    <p:sldId id="339" r:id="rId8"/>
  </p:sldIdLst>
  <p:sldSz cx="9144000" cy="5143500" type="screen16x9"/>
  <p:notesSz cx="7010400" cy="9296400"/>
  <p:embeddedFontLst>
    <p:embeddedFont>
      <p:font typeface="Calibri Light" panose="020F0302020204030204" pitchFamily="34" charset="0"/>
      <p:regular r:id="rId10"/>
      <p:italic r:id="rId11"/>
    </p:embeddedFont>
    <p:embeddedFont>
      <p:font typeface="Montserrat" panose="020B0604020202020204" charset="0"/>
      <p:regular r:id="rId12"/>
      <p:bold r:id="rId13"/>
      <p:italic r:id="rId14"/>
      <p:boldItalic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9933"/>
    <a:srgbClr val="A50021"/>
    <a:srgbClr val="008000"/>
    <a:srgbClr val="9999FF"/>
    <a:srgbClr val="9966FF"/>
    <a:srgbClr val="FF00FF"/>
    <a:srgbClr val="CCFF33"/>
    <a:srgbClr val="33CC33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32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870" y="144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5" Type="http://schemas.openxmlformats.org/officeDocument/2006/relationships/slide" Target="slides/slide3.xml"/><Relationship Id="rId15" Type="http://schemas.openxmlformats.org/officeDocument/2006/relationships/font" Target="fonts/font6.fntdata"/><Relationship Id="rId23" Type="http://schemas.openxmlformats.org/officeDocument/2006/relationships/tableStyles" Target="tableStyle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AGOSTO%2031%20DE%202022%20PRESPTO\GRAFICA%20CONSOLIDADO%20SECCION%203501-01%20AGTO%2031%20DE%202022.xls" TargetMode="Externa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3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AGOSTO%2031%20DE%202022%20PRESPTO\GRAFICA%20CONSOLIDADO%20SECCION%203501-01%20AGTO%2031%20DE%202022.xls" TargetMode="Externa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4.xm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BACKUP%20AGOSTO%2005%20DE%202022\A&#209;O%202022\PAGINA%20WEB%202022\JULIO%2031%20DE%202022%20PAGINA%20WEB\GRAFICA%20CONSOLIDADO%20SECCION%203501-01%20JULIO%2031%20DE%202022.xls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AGOSTO%2031%20DE%202022%20PRESPTO\GRAFICA%20CONSOLIDADO%20SECCION%203501-01%20AGTO%2031%20DE%202022.xls" TargetMode="Externa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chartUserShapes" Target="../drawings/drawing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BACKUP%20AGOSTO%2005%20DE%202022\A&#209;O%202022\PAGINA%20WEB%202022\JULIO%2031%20DE%202022%20PAGINA%20WEB\GRAFICA%20CONSOLIDADO%20SECCION%203501-01%20JULIO%2031%20DE%202022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AGOSTO%2031%20DE%202022%20PRESPTO\GRAFICA%20CONSOLIDADO%20SECCION%203501-01%20AGTO%2031%20DE%202022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AGOSTO%2031%20DE%202022%20PRESPTO\GRAFICA%20CONSOLIDADO%20SECCION%203501-01%20AGTO%2031%20DE%202022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AGOSTO%2031%20DE%202022%20PRESPTO\GRAFICA%20CONSOLIDADO%20SECCION%203501-01%20AGTO%2031%20DE%202022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AGOSTO%2031%20DE%202022%20PRESPTO\GRAFICA%20CONSOLIDADO%20SECCION%203501-01%20AGTO%2031%20DE%202022.xls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AGOSTO%2031%20DE%202022%20PRESPTO\GRAFICA%20CONSOLIDADO%20SECCION%203501-01%20AGTO%2031%20DE%202022.xls" TargetMode="Externa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1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AGOSTO%2031%20DE%202022%20PRESPTO\GRAFICA%20CONSOLIDADO%20SECCION%203501-01%20AGTO%2031%20DE%202022.xls" TargetMode="Externa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9785210234160658"/>
          <c:w val="0.98067680714180083"/>
          <c:h val="0.8000995342308429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0786558383072268E-3"/>
          <c:y val="0"/>
        </c:manualLayout>
      </c:layout>
      <c:overlay val="0"/>
      <c:spPr>
        <a:solidFill>
          <a:schemeClr val="accent4">
            <a:lumMod val="20000"/>
            <a:lumOff val="80000"/>
          </a:schemeClr>
        </a:solidFill>
        <a:ln w="28575">
          <a:solidFill>
            <a:schemeClr val="accent4">
              <a:lumMod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INV!$L$18</c:f>
              <c:strCache>
                <c:ptCount val="1"/>
                <c:pt idx="0">
                  <c:v>SECRETARIA GENERAL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6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4AFF24FC-C2C5-408A-8888-7C462B5E5D31}" type="CATEGORYNAME">
                      <a:rPr lang="en-US" sz="60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600" baseline="0" dirty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; </a:t>
                    </a:r>
                  </a:p>
                  <a:p>
                    <a:pPr>
                      <a:defRPr sz="60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en-US" sz="600" baseline="0" dirty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 $ </a:t>
                    </a:r>
                    <a:fld id="{280AB6BB-30FC-4D58-9F72-CD1C507051D0}" type="VALUE">
                      <a:rPr lang="en-US" sz="600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600" baseline="0" dirty="0" smtClean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6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846827386345689"/>
                      <c:h val="0.1254816717715640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6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9CC65E43-8ECF-4635-9D68-F16660C239E2}" type="CATEGORYNAME">
                      <a:rPr lang="en-US" sz="60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600" baseline="0" dirty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; </a:t>
                    </a:r>
                    <a:r>
                      <a:rPr lang="en-US" sz="600" baseline="0" dirty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$</a:t>
                    </a:r>
                    <a:fld id="{C6A02A56-98C8-49C7-9C4B-84B6C5DBFCE3}" type="VALUE">
                      <a:rPr lang="en-US" sz="600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600" baseline="0" dirty="0" smtClean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6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6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8D62810F-094D-4DF0-BDD8-44C7162DC18E}" type="CATEGORYNAME">
                      <a:rPr lang="en-US" sz="60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600" baseline="0" dirty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; </a:t>
                    </a:r>
                    <a:r>
                      <a:rPr lang="en-US" sz="600" baseline="0" dirty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  </a:t>
                    </a:r>
                  </a:p>
                  <a:p>
                    <a:pPr>
                      <a:defRPr sz="60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en-US" sz="600" baseline="0" dirty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$ </a:t>
                    </a:r>
                    <a:fld id="{56021FF6-1234-4A68-8AB4-95F4CC2B52C4}" type="VALUE">
                      <a:rPr lang="en-US" sz="600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600" baseline="0" dirty="0" smtClean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6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3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6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8C2E74DB-3B81-4257-8526-DF5851684D83}" type="CATEGORYNAME">
                      <a:rPr lang="en-US" sz="60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600" baseline="0" dirty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;$ </a:t>
                    </a:r>
                    <a:fld id="{77238F3C-68CF-453D-ABE0-3C053B465C0C}" type="VALUE">
                      <a:rPr lang="en-US" sz="600" baseline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600" baseline="0" dirty="0" smtClean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6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7.1847530488645658E-2"/>
                  <c:y val="2.627888414064169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6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A5BB1902-D926-4D63-9FB8-3A8A287076FC}" type="CATEGORYNAME">
                      <a:rPr lang="en-US" sz="60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600" baseline="0" dirty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; </a:t>
                    </a:r>
                    <a:r>
                      <a:rPr lang="en-US" sz="600" baseline="0" dirty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$</a:t>
                    </a:r>
                    <a:fld id="{4D611753-015A-44EF-9ECA-F682984922BA}" type="VALUE">
                      <a:rPr lang="en-US" sz="600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600" baseline="0" dirty="0" smtClean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6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spc="0" baseline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INV!$M$17:$Q$17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APROPIACION SIN COMPROMETER</c:v>
                </c:pt>
              </c:strCache>
            </c:strRef>
          </c:cat>
          <c:val>
            <c:numRef>
              <c:f>INV!$M$18:$Q$18</c:f>
              <c:numCache>
                <c:formatCode>#,##0.00</c:formatCode>
                <c:ptCount val="5"/>
                <c:pt idx="0">
                  <c:v>5000</c:v>
                </c:pt>
                <c:pt idx="1">
                  <c:v>3009.7096178199995</c:v>
                </c:pt>
                <c:pt idx="2">
                  <c:v>1324.2887338199998</c:v>
                </c:pt>
                <c:pt idx="3">
                  <c:v>1324.2887338199998</c:v>
                </c:pt>
                <c:pt idx="4">
                  <c:v>1990.2903821800003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>
        <a:lumMod val="85000"/>
      </a:schemeClr>
    </a:solidFill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2.3686834542622059E-3"/>
          <c:y val="0"/>
        </c:manualLayout>
      </c:layout>
      <c:overlay val="0"/>
      <c:spPr>
        <a:solidFill>
          <a:schemeClr val="accent4">
            <a:lumMod val="20000"/>
            <a:lumOff val="80000"/>
          </a:schemeClr>
        </a:solidFill>
        <a:ln w="38100">
          <a:solidFill>
            <a:schemeClr val="accent4">
              <a:lumMod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INV!$L$21</c:f>
              <c:strCache>
                <c:ptCount val="1"/>
                <c:pt idx="0">
                  <c:v>VICEMINISTERIO DE TURISMO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0452DE8F-1636-4143-827B-34D3A1B66336}" type="CATEGORYNAME">
                      <a:rPr lang="en-US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; </a:t>
                    </a:r>
                    <a:r>
                      <a:rPr lang="en-US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$</a:t>
                    </a:r>
                    <a:fld id="{5EEE9ABD-27FC-4A4D-A37A-5B7FE9D98E53}" type="VALUE">
                      <a:rPr lang="en-US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baseline="0" smtClean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F2B5D2D8-E031-4EA5-88ED-B4B6B3603917}" type="CATEGORYNAME">
                      <a:rPr lang="en-US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; </a:t>
                    </a:r>
                    <a:r>
                      <a:rPr lang="en-US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$</a:t>
                    </a:r>
                    <a:fld id="{6BA44775-2987-41B8-B9E2-81061486A08E}" type="VALUE">
                      <a:rPr lang="en-US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baseline="0" smtClean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12634787268439487"/>
                  <c:y val="6.023293546396674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5C49008C-F98A-477C-A7AE-BFF9E084DCC7}" type="CATEGORYNAME">
                      <a:rPr lang="en-US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 dirty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;    </a:t>
                    </a:r>
                  </a:p>
                  <a:p>
                    <a:pPr>
                      <a:defRPr sz="70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en-US" baseline="0" dirty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 $ </a:t>
                    </a:r>
                    <a:fld id="{F5EF99D0-83DD-4CE4-AA3F-2EC99E2BFAE6}" type="VALUE">
                      <a:rPr lang="en-US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baseline="0" dirty="0" smtClean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3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63FD6C3D-2C48-4EDA-82B9-08E72A47FD50}" type="CATEGORYNAME">
                      <a:rPr lang="en-US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; </a:t>
                    </a:r>
                    <a:r>
                      <a:rPr lang="en-US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$</a:t>
                    </a:r>
                    <a:fld id="{0361B730-0087-4060-81B5-5BBDCA606A19}" type="VALUE">
                      <a:rPr lang="en-US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baseline="0" smtClean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0.20962260695365512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6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DD71A836-C1AE-4BCB-8B43-6BB36372E1AA}" type="CATEGORYNAME">
                      <a:rPr lang="en-US" sz="60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600" baseline="0" dirty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; </a:t>
                    </a:r>
                    <a:r>
                      <a:rPr lang="en-US" sz="600" baseline="0" dirty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$</a:t>
                    </a:r>
                    <a:fld id="{A28C285D-93C2-4565-915E-8F2644042F21}" type="VALUE">
                      <a:rPr lang="en-US" sz="600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600" baseline="0" dirty="0" smtClean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6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spc="0" baseline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INV!$M$20:$Q$20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APROPIACION SIN COMPROMETER</c:v>
                </c:pt>
              </c:strCache>
            </c:strRef>
          </c:cat>
          <c:val>
            <c:numRef>
              <c:f>INV!$M$21:$Q$21</c:f>
              <c:numCache>
                <c:formatCode>#,##0.00</c:formatCode>
                <c:ptCount val="5"/>
                <c:pt idx="0">
                  <c:v>121963.977231</c:v>
                </c:pt>
                <c:pt idx="1">
                  <c:v>116873.77822905</c:v>
                </c:pt>
                <c:pt idx="2">
                  <c:v>8794.7321838999997</c:v>
                </c:pt>
                <c:pt idx="3">
                  <c:v>8794.7321838999997</c:v>
                </c:pt>
                <c:pt idx="4">
                  <c:v>5090.1990019499972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>
        <a:lumMod val="85000"/>
      </a:schemeClr>
    </a:solidFill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A-FUNCIONAMIENTO 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/>
      <c:overlay val="0"/>
      <c:spPr>
        <a:solidFill>
          <a:schemeClr val="accent4">
            <a:lumMod val="50000"/>
          </a:schemeClr>
        </a:solidFill>
        <a:ln>
          <a:noFill/>
        </a:ln>
        <a:effectLst/>
      </c:spPr>
    </c:title>
    <c:autoTitleDeleted val="0"/>
    <c:plotArea>
      <c:layout/>
      <c:pie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'TOTAL '!$K$39</c:f>
              <c:strCache>
                <c:ptCount val="1"/>
                <c:pt idx="0">
                  <c:v>PRESPTO TOTAL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9.4123058206611002E-2"/>
                  <c:y val="3.1268481026433412E-2"/>
                </c:manualLayout>
              </c:layout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0.13405405259729447"/>
                  <c:y val="-0.14383501272159382"/>
                </c:manualLayout>
              </c:layout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3665506221877751E-2"/>
                  <c:y val="6.2537099838127956E-3"/>
                </c:manualLayout>
              </c:layout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826312335958006"/>
                      <c:h val="0.11943011394177097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6.4887865884860618E-2"/>
                  <c:y val="5.1592993693615162E-2"/>
                </c:manualLayout>
              </c:layout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991724874101146"/>
                      <c:h val="9.7542149666215106E-2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3.1374352735536994E-2"/>
                  <c:y val="9.5368867130621995E-2"/>
                </c:manualLayout>
              </c:layout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7139330535992732E-2"/>
                      <c:h val="0.10379584587150181"/>
                    </c:manualLayout>
                  </c15:layout>
                </c:ext>
              </c:extLst>
            </c:dLbl>
            <c:dLbl>
              <c:idx val="6"/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</c:dLbl>
            <c:spPr>
              <a:noFill/>
              <a:ln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spc="0" baseline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'TOTAL '!$L$38:$R$38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'TOTAL '!$L$39:$R$39</c:f>
              <c:numCache>
                <c:formatCode>#,##0.00</c:formatCode>
                <c:ptCount val="7"/>
                <c:pt idx="0">
                  <c:v>682183.659904</c:v>
                </c:pt>
                <c:pt idx="1">
                  <c:v>620.27700000000004</c:v>
                </c:pt>
                <c:pt idx="2">
                  <c:v>681563.382904</c:v>
                </c:pt>
                <c:pt idx="3">
                  <c:v>601872.04198245006</c:v>
                </c:pt>
                <c:pt idx="4">
                  <c:v>355875.54455158004</c:v>
                </c:pt>
                <c:pt idx="5">
                  <c:v>338678.15906564001</c:v>
                </c:pt>
                <c:pt idx="6">
                  <c:v>79691.340921549927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0"/>
    <c:plotArea>
      <c:layout/>
      <c:pie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0917232548830567"/>
          <c:y val="0"/>
        </c:manualLayout>
      </c:layout>
      <c:overlay val="0"/>
      <c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8.7071388148570933E-2"/>
          <c:y val="0.26675053028219892"/>
          <c:w val="0.78490460781421056"/>
          <c:h val="0.58557853745799904"/>
        </c:manualLayout>
      </c:layout>
      <c:pieChart>
        <c:varyColors val="1"/>
        <c:ser>
          <c:idx val="0"/>
          <c:order val="0"/>
          <c:tx>
            <c:strRef>
              <c:f>'TOTAL '!$K$17</c:f>
              <c:strCache>
                <c:ptCount val="1"/>
                <c:pt idx="0">
                  <c:v>FUNCIONAMIENTO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7.0986278677349038E-2"/>
                  <c:y val="8.249235159496039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061DADEB-8FA7-4122-8D55-73CA3BCB6FF1}" type="CATEGORYNAME">
                      <a:rPr lang="en-US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; </a:t>
                    </a:r>
                    <a:fld id="{266CA5CD-B70D-41C9-B5CB-7FF636D1F13B}" type="VALUE">
                      <a:rPr lang="en-US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baseline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5.6526110798629799E-2"/>
                  <c:y val="9.165816843884479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B4BDDE5D-2297-4155-AC78-89CA5B645706}" type="CATEGORYNAME">
                      <a:rPr lang="en-US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 dirty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; </a:t>
                    </a:r>
                    <a:fld id="{2630F293-16D0-407D-9FE4-DA0922F041AD}" type="VALUE">
                      <a:rPr lang="en-US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baseline="0" dirty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529875410696714"/>
                      <c:h val="5.8355700572731227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9.682080924855492E-2"/>
                  <c:y val="-5.80501733446017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C0A93FC2-DF40-46BB-85DD-AF143C0FA153}" type="CATEGORYNAME">
                      <a:rPr lang="es-ES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s-ES" baseline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; </a:t>
                    </a:r>
                    <a:fld id="{50F27648-E651-4CBC-A8B4-62734272D36F}" type="VALUE">
                      <a:rPr lang="es-ES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s-ES" baseline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621387283236993"/>
                      <c:h val="0.10754558430157797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3.7572254335260118E-2"/>
                  <c:y val="-9.471344072013970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71A0857A-FB4E-4C6F-8014-F49D7F674049}" type="CATEGORYNAME">
                      <a:rPr lang="en-US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; </a:t>
                    </a:r>
                    <a:fld id="{35CBB1B1-C869-498E-9127-8AFCFBCCC252}" type="VALUE">
                      <a:rPr lang="en-US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baseline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9.3333925831992584E-2"/>
                  <c:y val="1.2028631028719799E-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8BEF6C1C-839F-4C58-BB4B-B520B47B60D3}" type="CATEGORYNAME">
                      <a:rPr lang="en-US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 dirty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; </a:t>
                    </a:r>
                    <a:fld id="{3650320A-B0AA-46DD-8343-7B25DFFA6D29}" type="VALUE">
                      <a:rPr lang="en-US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r>
                      <a:rPr lang="en-US" baseline="0" dirty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; </a:t>
                    </a:r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114310887605888"/>
                      <c:h val="5.8355700572731227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5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5E4250BE-1A2F-4708-87E1-518EE4459EDA}" type="CATEGORYNAME">
                      <a:rPr lang="en-US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; </a:t>
                    </a:r>
                    <a:fld id="{0C78B811-877F-494C-BBAE-49E90EE91D29}" type="VALUE">
                      <a:rPr lang="en-US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baseline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794827710774282"/>
                      <c:h val="5.8355700572731227E-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5.4870128323731365E-2"/>
                  <c:y val="-3.819078322987509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91923B1F-1B4F-4494-A529-B61A8641F5B4}" type="CATEGORYNAME">
                      <a:rPr lang="en-US" sz="70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sz="700" baseline="0" dirty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; </a:t>
                    </a:r>
                    <a:fld id="{FF94B526-14C2-405C-9984-1289ED63BCE4}" type="VALUE">
                      <a:rPr lang="en-US" sz="700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7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sz="700" baseline="0" dirty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127183376441371"/>
                      <c:h val="0.10449031202028317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spc="0" baseline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'TOTAL '!$L$16:$R$16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'TOTAL '!$L$17:$R$17</c:f>
              <c:numCache>
                <c:formatCode>#,##0.00</c:formatCode>
                <c:ptCount val="7"/>
                <c:pt idx="0">
                  <c:v>386141.39</c:v>
                </c:pt>
                <c:pt idx="1">
                  <c:v>620.27700000000004</c:v>
                </c:pt>
                <c:pt idx="2">
                  <c:v>385521.11300000001</c:v>
                </c:pt>
                <c:pt idx="3">
                  <c:v>348629.76288679003</c:v>
                </c:pt>
                <c:pt idx="4">
                  <c:v>290918.12903663999</c:v>
                </c:pt>
                <c:pt idx="5">
                  <c:v>273720.74355070002</c:v>
                </c:pt>
                <c:pt idx="6">
                  <c:v>36891.350113209963</c:v>
                </c:pt>
              </c:numCache>
            </c:numRef>
          </c:val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41953763958737023"/>
          <c:y val="0"/>
        </c:manualLayout>
      </c:layout>
      <c:overlay val="0"/>
      <c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0.16175378860003806"/>
          <c:y val="0.25739297705971664"/>
          <c:w val="0.66511262194643872"/>
          <c:h val="0.71428320545695689"/>
        </c:manualLayout>
      </c:layout>
      <c:pieChart>
        <c:varyColors val="1"/>
        <c:ser>
          <c:idx val="0"/>
          <c:order val="0"/>
          <c:tx>
            <c:strRef>
              <c:f>'TOTAL '!$K$23</c:f>
              <c:strCache>
                <c:ptCount val="1"/>
                <c:pt idx="0">
                  <c:v>INVERSION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9.6209912536443148E-2"/>
                  <c:y val="6.1105445625896588E-3"/>
                </c:manualLayout>
              </c:layout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8193456614509363E-2"/>
                  <c:y val="-0.10693452984531915"/>
                </c:manualLayout>
              </c:layout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736842105263156"/>
                      <c:h val="0.10754558430157797"/>
                    </c:manualLayout>
                  </c15:layout>
                </c:ext>
              </c:extLst>
            </c:dLbl>
            <c:dLbl>
              <c:idx val="3"/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3.2069970845481049E-2"/>
                  <c:y val="4.2773811938127612E-2"/>
                </c:manualLayout>
              </c:layout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3.7900874635568488E-2"/>
                  <c:y val="3.3607995094243122E-2"/>
                </c:manualLayout>
              </c:layout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7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spc="0" baseline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'TOTAL '!$L$22:$R$22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'TOTAL '!$L$23:$R$23</c:f>
              <c:numCache>
                <c:formatCode>#,##0.00</c:formatCode>
                <c:ptCount val="7"/>
                <c:pt idx="0">
                  <c:v>295472.80790399999</c:v>
                </c:pt>
                <c:pt idx="1">
                  <c:v>0</c:v>
                </c:pt>
                <c:pt idx="2">
                  <c:v>295472.80790399999</c:v>
                </c:pt>
                <c:pt idx="3">
                  <c:v>253242.27909565999</c:v>
                </c:pt>
                <c:pt idx="4">
                  <c:v>64957.415514940003</c:v>
                </c:pt>
                <c:pt idx="5">
                  <c:v>64957.415514940003</c:v>
                </c:pt>
                <c:pt idx="6">
                  <c:v>42230.528808339994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700"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GG!$N$17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spPr>
                <a:solidFill>
                  <a:schemeClr val="accent4">
                    <a:lumMod val="50000"/>
                  </a:schemeClr>
                </a:solidFill>
                <a:ln>
                  <a:solidFill>
                    <a:schemeClr val="bg1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GG!$O$16:$S$16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APROPIACIÓN SIN COMPROMETER ($)</c:v>
                </c:pt>
              </c:strCache>
            </c:strRef>
          </c:cat>
          <c:val>
            <c:numRef>
              <c:f>GG!$O$17:$S$17</c:f>
              <c:numCache>
                <c:formatCode>#,##0.00</c:formatCode>
                <c:ptCount val="5"/>
                <c:pt idx="0">
                  <c:v>370048.62800000003</c:v>
                </c:pt>
                <c:pt idx="1">
                  <c:v>338576.76918483002</c:v>
                </c:pt>
                <c:pt idx="2">
                  <c:v>281449.83689341001</c:v>
                </c:pt>
                <c:pt idx="3">
                  <c:v>264254.95137441001</c:v>
                </c:pt>
                <c:pt idx="4">
                  <c:v>31471.858815169984</c:v>
                </c:pt>
              </c:numCache>
            </c:numRef>
          </c:val>
        </c:ser>
        <c:ser>
          <c:idx val="1"/>
          <c:order val="1"/>
          <c:tx>
            <c:strRef>
              <c:f>GG!$N$18</c:f>
              <c:strCache>
                <c:ptCount val="1"/>
                <c:pt idx="0">
                  <c:v>SERVICIO DE LA DEUDA PUBLICA INTERNA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GG!$O$16:$S$16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APROPIACIÓN SIN COMPROMETER ($)</c:v>
                </c:pt>
              </c:strCache>
            </c:strRef>
          </c:cat>
          <c:val>
            <c:numRef>
              <c:f>GG!$O$18:$S$18</c:f>
              <c:numCache>
                <c:formatCode>#,##0.00</c:formatCode>
                <c:ptCount val="5"/>
                <c:pt idx="0">
                  <c:v>569.46199999999999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569.46199999999999</c:v>
                </c:pt>
              </c:numCache>
            </c:numRef>
          </c:val>
        </c:ser>
        <c:ser>
          <c:idx val="2"/>
          <c:order val="2"/>
          <c:tx>
            <c:strRef>
              <c:f>GG!$N$19</c:f>
              <c:strCache>
                <c:ptCount val="1"/>
                <c:pt idx="0">
                  <c:v>INVERSION 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tint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tint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GG!$O$16:$S$16</c:f>
              <c:strCache>
                <c:ptCount val="5"/>
                <c:pt idx="0">
                  <c:v>APROPIACIÓN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APROPIACIÓN SIN COMPROMETER ($)</c:v>
                </c:pt>
              </c:strCache>
            </c:strRef>
          </c:cat>
          <c:val>
            <c:numRef>
              <c:f>GG!$O$19:$S$19</c:f>
              <c:numCache>
                <c:formatCode>#,##0.00</c:formatCode>
                <c:ptCount val="5"/>
                <c:pt idx="0">
                  <c:v>285694.02807399997</c:v>
                </c:pt>
                <c:pt idx="1">
                  <c:v>246164.79519609999</c:v>
                </c:pt>
                <c:pt idx="2">
                  <c:v>62023.21737454</c:v>
                </c:pt>
                <c:pt idx="3">
                  <c:v>62023.21737454</c:v>
                </c:pt>
                <c:pt idx="4">
                  <c:v>39529.232877899994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1676743472"/>
        <c:axId val="-1676741296"/>
        <c:axId val="0"/>
      </c:bar3DChart>
      <c:catAx>
        <c:axId val="-1676743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76741296"/>
        <c:crosses val="autoZero"/>
        <c:auto val="1"/>
        <c:lblAlgn val="ctr"/>
        <c:lblOffset val="100"/>
        <c:noMultiLvlLbl val="0"/>
      </c:catAx>
      <c:valAx>
        <c:axId val="-1676741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76743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DCE!$O$16</c:f>
              <c:strCache>
                <c:ptCount val="1"/>
                <c:pt idx="0">
                  <c:v>FUNCIONAMIENTO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76000"/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hade val="76000"/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shade val="76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gradFill flip="none" rotWithShape="1">
                <a:gsLst>
                  <a:gs pos="0">
                    <a:schemeClr val="accent3">
                      <a:lumMod val="20000"/>
                      <a:lumOff val="80000"/>
                      <a:shade val="30000"/>
                      <a:satMod val="115000"/>
                    </a:schemeClr>
                  </a:gs>
                  <a:gs pos="50000">
                    <a:schemeClr val="accent3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chemeClr val="accent3">
                      <a:lumMod val="20000"/>
                      <a:lumOff val="80000"/>
                      <a:shade val="100000"/>
                      <a:satMod val="115000"/>
                    </a:schemeClr>
                  </a:gs>
                </a:gsLst>
                <a:lin ang="0" scaled="1"/>
                <a:tileRect/>
              </a:gradFill>
              <a:ln>
                <a:solidFill>
                  <a:schemeClr val="accent4">
                    <a:lumMod val="7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DCE!$P$15:$V$15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DCE!$P$16:$V$16</c:f>
              <c:numCache>
                <c:formatCode>#,##0.00</c:formatCode>
                <c:ptCount val="7"/>
                <c:pt idx="0">
                  <c:v>16092.762000000001</c:v>
                </c:pt>
                <c:pt idx="1">
                  <c:v>620.27700000000004</c:v>
                </c:pt>
                <c:pt idx="2">
                  <c:v>15472.485000000001</c:v>
                </c:pt>
                <c:pt idx="3">
                  <c:v>10052.993701959998</c:v>
                </c:pt>
                <c:pt idx="4">
                  <c:v>9468.2921432299991</c:v>
                </c:pt>
                <c:pt idx="5">
                  <c:v>9465.7921762900005</c:v>
                </c:pt>
                <c:pt idx="6">
                  <c:v>5419.4912980400013</c:v>
                </c:pt>
              </c:numCache>
            </c:numRef>
          </c:val>
        </c:ser>
        <c:ser>
          <c:idx val="1"/>
          <c:order val="1"/>
          <c:tx>
            <c:strRef>
              <c:f>DCE!$O$17</c:f>
              <c:strCache>
                <c:ptCount val="1"/>
                <c:pt idx="0">
                  <c:v>INVERSION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77000"/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tint val="77000"/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tint val="77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gradFill flip="none" rotWithShape="1">
                <a:gsLst>
                  <a:gs pos="0">
                    <a:schemeClr val="tx2">
                      <a:lumMod val="60000"/>
                      <a:lumOff val="40000"/>
                      <a:tint val="66000"/>
                      <a:satMod val="160000"/>
                    </a:schemeClr>
                  </a:gs>
                  <a:gs pos="50000">
                    <a:schemeClr val="tx2">
                      <a:lumMod val="60000"/>
                      <a:lumOff val="40000"/>
                      <a:tint val="44500"/>
                      <a:satMod val="160000"/>
                    </a:schemeClr>
                  </a:gs>
                  <a:gs pos="100000">
                    <a:schemeClr val="tx2">
                      <a:lumMod val="60000"/>
                      <a:lumOff val="40000"/>
                      <a:tint val="23500"/>
                      <a:satMod val="160000"/>
                    </a:schemeClr>
                  </a:gs>
                </a:gsLst>
                <a:lin ang="5400000" scaled="1"/>
                <a:tileRect/>
              </a:gra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DCE!$P$15:$V$15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DCE!$P$17:$V$17</c:f>
              <c:numCache>
                <c:formatCode>#,##0.00</c:formatCode>
                <c:ptCount val="7"/>
                <c:pt idx="0">
                  <c:v>9778.7798299999995</c:v>
                </c:pt>
                <c:pt idx="1">
                  <c:v>0</c:v>
                </c:pt>
                <c:pt idx="2">
                  <c:v>9778.7798299999995</c:v>
                </c:pt>
                <c:pt idx="3">
                  <c:v>7077.4838995600003</c:v>
                </c:pt>
                <c:pt idx="4">
                  <c:v>2934.1981404000003</c:v>
                </c:pt>
                <c:pt idx="5">
                  <c:v>2934.1981404000003</c:v>
                </c:pt>
                <c:pt idx="6">
                  <c:v>2701.2959304399997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1676748368"/>
        <c:axId val="-1676741840"/>
        <c:axId val="0"/>
      </c:bar3DChart>
      <c:catAx>
        <c:axId val="-1676748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76741840"/>
        <c:crosses val="autoZero"/>
        <c:auto val="1"/>
        <c:lblAlgn val="ctr"/>
        <c:lblOffset val="100"/>
        <c:noMultiLvlLbl val="0"/>
      </c:catAx>
      <c:valAx>
        <c:axId val="-1676741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767483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900" dirty="0"/>
              <a:t>VICEMINISTERIO </a:t>
            </a:r>
            <a:r>
              <a:rPr lang="en-US" sz="900" dirty="0" smtClean="0"/>
              <a:t>DE</a:t>
            </a:r>
          </a:p>
          <a:p>
            <a:pPr>
              <a:defRPr sz="900"/>
            </a:pPr>
            <a:r>
              <a:rPr lang="en-US" sz="900" dirty="0" smtClean="0"/>
              <a:t> </a:t>
            </a:r>
            <a:r>
              <a:rPr lang="en-US" sz="900" dirty="0"/>
              <a:t>COMERCIO EXTERIOR</a:t>
            </a:r>
          </a:p>
        </c:rich>
      </c:tx>
      <c:layout>
        <c:manualLayout>
          <c:xMode val="edge"/>
          <c:yMode val="edge"/>
          <c:x val="1.6051339804874466E-3"/>
          <c:y val="0"/>
        </c:manualLayout>
      </c:layout>
      <c:overlay val="0"/>
      <c:spPr>
        <a:solidFill>
          <a:schemeClr val="accent4">
            <a:lumMod val="20000"/>
            <a:lumOff val="80000"/>
          </a:schemeClr>
        </a:solidFill>
        <a:ln w="28575">
          <a:solidFill>
            <a:schemeClr val="accent4">
              <a:lumMod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INV!$L$11</c:f>
              <c:strCache>
                <c:ptCount val="1"/>
                <c:pt idx="0">
                  <c:v>VICEMINISTERIO DE COMERCIO EXTERIOR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6.3180981174341844E-2"/>
                  <c:y val="0.12875381083762391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6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6BFE92DF-7EC6-4035-91E0-27233E5D5A3C}" type="CATEGORYNAME">
                      <a:rPr lang="en-US" sz="60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</a:defRPr>
                      </a:pPr>
                      <a:t>[NOMBRE DE CATEGORÍA]</a:t>
                    </a:fld>
                    <a:r>
                      <a:rPr lang="en-US" sz="600" baseline="0" dirty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; </a:t>
                    </a:r>
                    <a:r>
                      <a:rPr lang="en-US" sz="600" baseline="0" dirty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$ </a:t>
                    </a:r>
                    <a:fld id="{21529079-D842-4314-8D20-9EA44095DD20}" type="VALUE">
                      <a:rPr lang="en-US" sz="600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</a:defRPr>
                      </a:pPr>
                      <a:t>[VALOR]</a:t>
                    </a:fld>
                    <a:endParaRPr lang="en-US" sz="600" baseline="0" dirty="0" smtClean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solidFill>
                    <a:schemeClr val="accent5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6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292288200981378"/>
                      <c:h val="0.1538914596202076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6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1B9FA75A-E39C-4ADF-92E6-52D5CDF827BF}" type="CATEGORYNAME">
                      <a:rPr lang="en-US" sz="60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</a:defRPr>
                      </a:pPr>
                      <a:t>[NOMBRE DE CATEGORÍA]</a:t>
                    </a:fld>
                    <a:r>
                      <a:rPr lang="en-US" sz="600" baseline="0" dirty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; </a:t>
                    </a:r>
                    <a:r>
                      <a:rPr lang="en-US" sz="600" baseline="0" dirty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 </a:t>
                    </a:r>
                  </a:p>
                  <a:p>
                    <a:pPr>
                      <a:defRPr sz="600">
                        <a:solidFill>
                          <a:schemeClr val="accent4">
                            <a:lumMod val="50000"/>
                          </a:schemeClr>
                        </a:solidFill>
                      </a:defRPr>
                    </a:pPr>
                    <a:r>
                      <a:rPr lang="en-US" sz="600" baseline="0" dirty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$ </a:t>
                    </a:r>
                    <a:fld id="{99A19DFC-CBFC-4A81-B953-426FACE17931}" type="VALUE">
                      <a:rPr lang="en-US" sz="600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</a:defRPr>
                      </a:pPr>
                      <a:t>[VALOR]</a:t>
                    </a:fld>
                    <a:endParaRPr lang="en-US" sz="600" baseline="0" dirty="0" smtClean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solidFill>
                    <a:schemeClr val="accent5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6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6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6FFAB2EA-1200-44F7-BD86-E0C594A2B0DE}" type="CATEGORYNAME">
                      <a:rPr lang="en-US" sz="60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</a:defRPr>
                      </a:pPr>
                      <a:t>[NOMBRE DE CATEGORÍA]</a:t>
                    </a:fld>
                    <a:r>
                      <a:rPr lang="en-US" sz="600" baseline="0" dirty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; </a:t>
                    </a:r>
                    <a:r>
                      <a:rPr lang="en-US" sz="600" baseline="0" dirty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$</a:t>
                    </a:r>
                    <a:fld id="{2C2BAFCB-1CAF-4269-8A1E-EC26BA6CB474}" type="VALUE">
                      <a:rPr lang="en-US" sz="600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</a:defRPr>
                      </a:pPr>
                      <a:t>[VALOR]</a:t>
                    </a:fld>
                    <a:endParaRPr lang="en-US" sz="600" baseline="0" dirty="0" smtClean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solidFill>
                    <a:schemeClr val="accent5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6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3"/>
              <c:layout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6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1EBD79D9-58CB-4D84-A5DB-6DAFA9F2B5D1}" type="CATEGORYNAME">
                      <a:rPr lang="en-US" sz="60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</a:defRPr>
                      </a:pPr>
                      <a:t>[NOMBRE DE CATEGORÍA]</a:t>
                    </a:fld>
                    <a:r>
                      <a:rPr lang="en-US" sz="600" baseline="0" dirty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; </a:t>
                    </a:r>
                    <a:r>
                      <a:rPr lang="en-US" sz="600" baseline="0" dirty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$</a:t>
                    </a:r>
                    <a:fld id="{D31DB84A-AF03-44F3-9691-44B7B1804CFD}" type="VALUE">
                      <a:rPr lang="en-US" sz="600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</a:defRPr>
                      </a:pPr>
                      <a:t>[VALOR]</a:t>
                    </a:fld>
                    <a:endParaRPr lang="en-US" sz="600" baseline="0" dirty="0" smtClean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solidFill>
                    <a:schemeClr val="accent5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6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7.4955800341705708E-2"/>
                  <c:y val="-3.0655669247053315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6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D31C95B6-367D-46AA-908B-76058C8BA2C7}" type="CATEGORYNAME">
                      <a:rPr lang="en-US" sz="60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</a:defRPr>
                      </a:pPr>
                      <a:t>[NOMBRE DE CATEGORÍA]</a:t>
                    </a:fld>
                    <a:r>
                      <a:rPr lang="en-US" sz="600" baseline="0" dirty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; </a:t>
                    </a:r>
                    <a:r>
                      <a:rPr lang="en-US" sz="600" baseline="0" dirty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$</a:t>
                    </a:r>
                    <a:fld id="{0BB2AE91-0F47-4890-A198-D9100F7C647B}" type="VALUE">
                      <a:rPr lang="en-US" sz="600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</a:defRPr>
                      </a:pPr>
                      <a:t>[VALOR]</a:t>
                    </a:fld>
                    <a:endParaRPr lang="en-US" sz="600" baseline="0" dirty="0" smtClean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solidFill>
                    <a:schemeClr val="accent5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6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solidFill>
                  <a:schemeClr val="accent5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spc="0" baseline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INV!$M$10:$Q$10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APROPIACION SIN COMPROMETER</c:v>
                </c:pt>
              </c:strCache>
            </c:strRef>
          </c:cat>
          <c:val>
            <c:numRef>
              <c:f>INV!$M$11:$Q$11</c:f>
              <c:numCache>
                <c:formatCode>#,##0.00</c:formatCode>
                <c:ptCount val="5"/>
                <c:pt idx="0">
                  <c:v>52075.990830000002</c:v>
                </c:pt>
                <c:pt idx="1">
                  <c:v>48375.460857479993</c:v>
                </c:pt>
                <c:pt idx="2">
                  <c:v>17448.009098860002</c:v>
                </c:pt>
                <c:pt idx="3">
                  <c:v>17448.009098860002</c:v>
                </c:pt>
                <c:pt idx="4">
                  <c:v>3700.5299725200043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>
        <a:lumMod val="85000"/>
      </a:schemeClr>
    </a:solidFill>
    <a:ln>
      <a:noFill/>
    </a:ln>
    <a:effectLst/>
  </c:spPr>
  <c:txPr>
    <a:bodyPr/>
    <a:lstStyle/>
    <a:p>
      <a:pPr>
        <a:defRPr sz="700">
          <a:latin typeface="Arial" panose="020B0604020202020204" pitchFamily="34" charset="0"/>
          <a:cs typeface="Arial" panose="020B0604020202020204" pitchFamily="34" charset="0"/>
        </a:defRPr>
      </a:pPr>
      <a:endParaRPr lang="es-CO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VICEMINISTERIO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</a:p>
          <a:p>
            <a:pPr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DESARROLLO EMPRESARIAL</a:t>
            </a:r>
          </a:p>
        </c:rich>
      </c:tx>
      <c:layout>
        <c:manualLayout>
          <c:xMode val="edge"/>
          <c:yMode val="edge"/>
          <c:x val="4.6700472915826803E-4"/>
          <c:y val="0"/>
        </c:manualLayout>
      </c:layout>
      <c:overlay val="0"/>
      <c:spPr>
        <a:solidFill>
          <a:schemeClr val="accent4">
            <a:lumMod val="20000"/>
            <a:lumOff val="80000"/>
          </a:schemeClr>
        </a:solidFill>
        <a:ln w="28575">
          <a:solidFill>
            <a:schemeClr val="accent4">
              <a:lumMod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INV!$L$15</c:f>
              <c:strCache>
                <c:ptCount val="1"/>
                <c:pt idx="0">
                  <c:v>VICEMINISTERIO DE DESARROLLO EMPRESARIAL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6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CC288F52-DA2E-4C01-BC31-6546C2C59123}" type="CATEGORYNAME">
                      <a:rPr lang="en-US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 dirty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; </a:t>
                    </a:r>
                    <a:r>
                      <a:rPr lang="en-US" baseline="0" dirty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    </a:t>
                    </a:r>
                  </a:p>
                  <a:p>
                    <a:pPr>
                      <a:defRPr sz="60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en-US" baseline="0" dirty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$ </a:t>
                    </a:r>
                    <a:fld id="{E377538C-2532-4953-A5A1-B49795D9EDA7}" type="VALUE">
                      <a:rPr lang="en-US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baseline="0" dirty="0" smtClean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6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361840392137787"/>
                      <c:h val="0.10459678831601195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6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CF05714B-E782-4906-875E-4AD0F8031510}" type="CATEGORYNAME">
                      <a:rPr lang="en-US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 dirty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;    </a:t>
                    </a:r>
                  </a:p>
                  <a:p>
                    <a:pPr>
                      <a:defRPr sz="60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en-US" baseline="0" dirty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  $ </a:t>
                    </a:r>
                    <a:fld id="{6CC0CB53-E815-49B1-BCFF-DA72D29604C5}" type="VALUE">
                      <a:rPr lang="en-US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baseline="0" dirty="0" smtClean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6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6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984B760C-FF44-47DF-8598-3234F5FF9F92}" type="CATEGORYNAME">
                      <a:rPr lang="en-US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 dirty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; </a:t>
                    </a:r>
                    <a:endParaRPr lang="en-US" baseline="0" dirty="0" smtClean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  <a:p>
                    <a:pPr>
                      <a:defRPr sz="60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en-US" baseline="0" dirty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$ </a:t>
                    </a:r>
                    <a:fld id="{8F73A9E0-4650-470C-94CE-BEC0B80E4236}" type="VALUE">
                      <a:rPr lang="en-US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baseline="0" dirty="0" smtClean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6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3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6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FD74A8D0-F25E-47E2-98EC-61C1E70B6315}" type="CATEGORYNAME">
                      <a:rPr lang="en-US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 dirty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;       </a:t>
                    </a:r>
                  </a:p>
                  <a:p>
                    <a:pPr>
                      <a:defRPr sz="60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r>
                      <a:rPr lang="en-US" baseline="0" dirty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 $ </a:t>
                    </a:r>
                    <a:fld id="{CA2F882D-0752-4210-9D28-66596E02CB69}" type="VALUE">
                      <a:rPr lang="en-US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baseline="0" dirty="0" smtClean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6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0.13978268316175704"/>
                  <c:y val="4.360795224610385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600" b="1" i="0" u="none" strike="noStrike" kern="1200" spc="0" baseline="0">
                        <a:solidFill>
                          <a:schemeClr val="accent4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FD8A9D99-EF92-4369-AEB0-32FFF888C457}" type="CATEGORYNAME">
                      <a:rPr lang="en-US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[NOMBRE DE CATEGORÍA]</a:t>
                    </a:fld>
                    <a:r>
                      <a:rPr lang="en-US" baseline="0" dirty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; </a:t>
                    </a:r>
                    <a:r>
                      <a:rPr lang="en-US" baseline="0" dirty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$</a:t>
                    </a:r>
                    <a:fld id="{E957AF1C-95DD-4B84-A076-5F5820B7FAFE}" type="VALUE">
                      <a:rPr lang="en-US" baseline="0" smtClean="0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pPr>
                        <a:defRPr sz="60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[VALOR]</a:t>
                    </a:fld>
                    <a:endParaRPr lang="en-US" baseline="0" dirty="0" smtClean="0">
                      <a:solidFill>
                        <a:schemeClr val="accent4">
                          <a:lumMod val="50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solidFill>
                    <a:schemeClr val="accent4">
                      <a:lumMod val="5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600" b="1" i="0" u="none" strike="noStrike" kern="1200" spc="0" baseline="0">
                      <a:solidFill>
                        <a:schemeClr val="accent4">
                          <a:lumMod val="5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spc="0" baseline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INV!$M$14:$Q$14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APROPIACION SIN COMPROMETER</c:v>
                </c:pt>
              </c:strCache>
            </c:strRef>
          </c:cat>
          <c:val>
            <c:numRef>
              <c:f>INV!$M$15:$Q$15</c:f>
              <c:numCache>
                <c:formatCode>#,##0.00</c:formatCode>
                <c:ptCount val="5"/>
                <c:pt idx="0">
                  <c:v>116432.83984299999</c:v>
                </c:pt>
                <c:pt idx="1">
                  <c:v>84983.330391309995</c:v>
                </c:pt>
                <c:pt idx="2">
                  <c:v>37390.385498359996</c:v>
                </c:pt>
                <c:pt idx="3">
                  <c:v>37390.385498359996</c:v>
                </c:pt>
                <c:pt idx="4">
                  <c:v>31449.509451690003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>
        <a:lumMod val="85000"/>
      </a:schemeClr>
    </a:solidFill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7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0.73744</cdr:x>
      <cdr:y>0</cdr:y>
    </cdr:from>
    <cdr:to>
      <cdr:x>1</cdr:x>
      <cdr:y>0.14334</cdr:y>
    </cdr:to>
    <cdr:sp macro="" textlink="">
      <cdr:nvSpPr>
        <cdr:cNvPr id="3" name="Rectángulo 2"/>
        <cdr:cNvSpPr/>
      </cdr:nvSpPr>
      <cdr:spPr>
        <a:xfrm xmlns:a="http://schemas.openxmlformats.org/drawingml/2006/main">
          <a:off x="3112902" y="0"/>
          <a:ext cx="1108305" cy="296905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4">
            <a:shade val="50000"/>
          </a:schemeClr>
        </a:lnRef>
        <a:fillRef xmlns:a="http://schemas.openxmlformats.org/drawingml/2006/main" idx="1">
          <a:schemeClr val="accent4"/>
        </a:fillRef>
        <a:effectRef xmlns:a="http://schemas.openxmlformats.org/drawingml/2006/main" idx="0">
          <a:schemeClr val="accent4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s-ES" dirty="0" smtClean="0">
              <a:solidFill>
                <a:schemeClr val="bg1"/>
              </a:solidFill>
            </a:rPr>
            <a:t>COMP 92,89%</a:t>
          </a:r>
        </a:p>
        <a:p xmlns:a="http://schemas.openxmlformats.org/drawingml/2006/main">
          <a:endParaRPr lang="es-CO" dirty="0">
            <a:solidFill>
              <a:schemeClr val="bg1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0.75797</cdr:x>
      <cdr:y>0</cdr:y>
    </cdr:from>
    <cdr:to>
      <cdr:x>1</cdr:x>
      <cdr:y>0.13883</cdr:y>
    </cdr:to>
    <cdr:sp macro="" textlink="">
      <cdr:nvSpPr>
        <cdr:cNvPr id="2" name="Rectángulo 1"/>
        <cdr:cNvSpPr/>
      </cdr:nvSpPr>
      <cdr:spPr>
        <a:xfrm xmlns:a="http://schemas.openxmlformats.org/drawingml/2006/main">
          <a:off x="3178629" y="0"/>
          <a:ext cx="1014999" cy="283029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4">
            <a:shade val="50000"/>
          </a:schemeClr>
        </a:lnRef>
        <a:fillRef xmlns:a="http://schemas.openxmlformats.org/drawingml/2006/main" idx="1">
          <a:schemeClr val="accent4"/>
        </a:fillRef>
        <a:effectRef xmlns:a="http://schemas.openxmlformats.org/drawingml/2006/main" idx="0">
          <a:schemeClr val="accent4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s-ES" dirty="0" smtClean="0"/>
            <a:t>COMP 72,99%</a:t>
          </a:r>
          <a:endParaRPr lang="es-CO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0.77903</cdr:x>
      <cdr:y>0.00972</cdr:y>
    </cdr:from>
    <cdr:to>
      <cdr:x>1</cdr:x>
      <cdr:y>0.15166</cdr:y>
    </cdr:to>
    <cdr:sp macro="" textlink="">
      <cdr:nvSpPr>
        <cdr:cNvPr id="2" name="Rectángulo 1"/>
        <cdr:cNvSpPr/>
      </cdr:nvSpPr>
      <cdr:spPr>
        <a:xfrm xmlns:a="http://schemas.openxmlformats.org/drawingml/2006/main">
          <a:off x="3640310" y="20336"/>
          <a:ext cx="1032587" cy="296905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4">
            <a:shade val="50000"/>
          </a:schemeClr>
        </a:lnRef>
        <a:fillRef xmlns:a="http://schemas.openxmlformats.org/drawingml/2006/main" idx="1">
          <a:schemeClr val="accent4"/>
        </a:fillRef>
        <a:effectRef xmlns:a="http://schemas.openxmlformats.org/drawingml/2006/main" idx="0">
          <a:schemeClr val="accent4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s-ES" dirty="0" smtClean="0"/>
            <a:t>COMP 60,19%</a:t>
          </a:r>
          <a:endParaRPr lang="es-CO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0.78568</cdr:x>
      <cdr:y>0.00402</cdr:y>
    </cdr:from>
    <cdr:to>
      <cdr:x>1</cdr:x>
      <cdr:y>0.1423</cdr:y>
    </cdr:to>
    <cdr:sp macro="" textlink="">
      <cdr:nvSpPr>
        <cdr:cNvPr id="2" name="Rectángulo 1"/>
        <cdr:cNvSpPr/>
      </cdr:nvSpPr>
      <cdr:spPr>
        <a:xfrm xmlns:a="http://schemas.openxmlformats.org/drawingml/2006/main">
          <a:off x="3671412" y="8235"/>
          <a:ext cx="1001485" cy="283029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4">
            <a:shade val="50000"/>
          </a:schemeClr>
        </a:lnRef>
        <a:fillRef xmlns:a="http://schemas.openxmlformats.org/drawingml/2006/main" idx="1">
          <a:schemeClr val="accent4"/>
        </a:fillRef>
        <a:effectRef xmlns:a="http://schemas.openxmlformats.org/drawingml/2006/main" idx="0">
          <a:schemeClr val="accent4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s-ES" dirty="0" smtClean="0"/>
            <a:t>COMP 95,83%</a:t>
          </a:r>
          <a:endParaRPr lang="es-CO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0.77959</cdr:x>
      <cdr:y>2.36271E-7</cdr:y>
    </cdr:from>
    <cdr:to>
      <cdr:x>1</cdr:x>
      <cdr:y>0.17342</cdr:y>
    </cdr:to>
    <cdr:sp macro="" textlink="">
      <cdr:nvSpPr>
        <cdr:cNvPr id="2" name="Pentágono 1"/>
        <cdr:cNvSpPr/>
      </cdr:nvSpPr>
      <cdr:spPr>
        <a:xfrm xmlns:a="http://schemas.openxmlformats.org/drawingml/2006/main">
          <a:off x="7128589" y="1"/>
          <a:ext cx="2015411" cy="734007"/>
        </a:xfrm>
        <a:prstGeom xmlns:a="http://schemas.openxmlformats.org/drawingml/2006/main" prst="homePlate">
          <a:avLst/>
        </a:prstGeom>
        <a:solidFill xmlns:a="http://schemas.openxmlformats.org/drawingml/2006/main">
          <a:schemeClr val="accent4">
            <a:lumMod val="50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s-ES" dirty="0" smtClean="0">
              <a:solidFill>
                <a:schemeClr val="bg1"/>
              </a:solidFill>
            </a:rPr>
            <a:t>COMPR. TOTAL  </a:t>
          </a:r>
          <a:r>
            <a:rPr lang="es-ES" dirty="0" smtClean="0">
              <a:solidFill>
                <a:schemeClr val="bg1"/>
              </a:solidFill>
            </a:rPr>
            <a:t>  </a:t>
          </a:r>
          <a:r>
            <a:rPr lang="es-ES" dirty="0" smtClean="0">
              <a:solidFill>
                <a:schemeClr val="bg1"/>
              </a:solidFill>
            </a:rPr>
            <a:t>88,31%.</a:t>
          </a:r>
        </a:p>
        <a:p xmlns:a="http://schemas.openxmlformats.org/drawingml/2006/main">
          <a:r>
            <a:rPr lang="es-ES" dirty="0" smtClean="0">
              <a:solidFill>
                <a:schemeClr val="bg1"/>
              </a:solidFill>
            </a:rPr>
            <a:t>UE-350101-000  </a:t>
          </a:r>
          <a:r>
            <a:rPr lang="es-ES" dirty="0">
              <a:solidFill>
                <a:schemeClr val="bg1"/>
              </a:solidFill>
            </a:rPr>
            <a:t> </a:t>
          </a:r>
          <a:r>
            <a:rPr lang="es-ES" dirty="0" smtClean="0">
              <a:solidFill>
                <a:schemeClr val="bg1"/>
              </a:solidFill>
            </a:rPr>
            <a:t>89,10</a:t>
          </a:r>
          <a:r>
            <a:rPr lang="es-ES" dirty="0" smtClean="0">
              <a:solidFill>
                <a:schemeClr val="bg1"/>
              </a:solidFill>
            </a:rPr>
            <a:t>%</a:t>
          </a:r>
        </a:p>
        <a:p xmlns:a="http://schemas.openxmlformats.org/drawingml/2006/main">
          <a:r>
            <a:rPr lang="es-ES" smtClean="0">
              <a:solidFill>
                <a:schemeClr val="bg1"/>
              </a:solidFill>
            </a:rPr>
            <a:t>UE-3501-02 </a:t>
          </a:r>
          <a:r>
            <a:rPr lang="es-ES" dirty="0">
              <a:solidFill>
                <a:schemeClr val="bg1"/>
              </a:solidFill>
            </a:rPr>
            <a:t> </a:t>
          </a:r>
          <a:r>
            <a:rPr lang="es-ES" smtClean="0">
              <a:solidFill>
                <a:schemeClr val="bg1"/>
              </a:solidFill>
            </a:rPr>
            <a:t>       </a:t>
          </a:r>
          <a:r>
            <a:rPr lang="es-ES" dirty="0" smtClean="0">
              <a:solidFill>
                <a:schemeClr val="bg1"/>
              </a:solidFill>
            </a:rPr>
            <a:t>67,84</a:t>
          </a:r>
          <a:r>
            <a:rPr lang="es-ES" dirty="0" smtClean="0">
              <a:solidFill>
                <a:schemeClr val="bg1"/>
              </a:solidFill>
            </a:rPr>
            <a:t>%</a:t>
          </a:r>
        </a:p>
        <a:p xmlns:a="http://schemas.openxmlformats.org/drawingml/2006/main">
          <a:endParaRPr lang="es-CO" dirty="0">
            <a:solidFill>
              <a:schemeClr val="bg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97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6771673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1955076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2587346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5569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363035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8/09/2022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7776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1028273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3463597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9984314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420473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3309412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4501346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8/09/2022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7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41374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6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92221" y="1498060"/>
            <a:ext cx="7266562" cy="1731524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 </a:t>
            </a:r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ACUMULADA</a:t>
            </a: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AGOSTO 31 DE 2022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1079770" y="2791839"/>
            <a:ext cx="703309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 smtClean="0"/>
              <a:t>        COMPROMETIDO   </a:t>
            </a:r>
            <a:r>
              <a:rPr lang="es-CO" dirty="0"/>
              <a:t> </a:t>
            </a:r>
            <a:r>
              <a:rPr lang="es-CO" dirty="0" smtClean="0"/>
              <a:t>88,31 %           -        OBLIGADO   52,21%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412460" cy="612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6220"/>
            <a:ext cx="2477192" cy="81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7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156750"/>
            <a:ext cx="9144000" cy="5655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sz="1400" dirty="0" smtClean="0">
                <a:solidFill>
                  <a:schemeClr val="bg1"/>
                </a:solidFill>
              </a:rPr>
              <a:t>GRAFICA EJECUCIÓN PRESUPUESTAL ACUMULADA </a:t>
            </a:r>
          </a:p>
          <a:p>
            <a:pPr lvl="0"/>
            <a:r>
              <a:rPr lang="es-CO" sz="1400" dirty="0" smtClean="0">
                <a:solidFill>
                  <a:schemeClr val="bg1"/>
                </a:solidFill>
              </a:rPr>
              <a:t>SECCIÓN 3501 MINCOMERCIO CON CORTE AL  31 DE AGOSTO DE 2022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6673870"/>
              </p:ext>
            </p:extLst>
          </p:nvPr>
        </p:nvGraphicFramePr>
        <p:xfrm>
          <a:off x="5101721" y="2022304"/>
          <a:ext cx="3974533" cy="2210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7105469"/>
              </p:ext>
            </p:extLst>
          </p:nvPr>
        </p:nvGraphicFramePr>
        <p:xfrm>
          <a:off x="9472281" y="-106700"/>
          <a:ext cx="4393244" cy="4156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7937688"/>
              </p:ext>
            </p:extLst>
          </p:nvPr>
        </p:nvGraphicFramePr>
        <p:xfrm>
          <a:off x="0" y="1"/>
          <a:ext cx="4874961" cy="4156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8465688"/>
              </p:ext>
            </p:extLst>
          </p:nvPr>
        </p:nvGraphicFramePr>
        <p:xfrm>
          <a:off x="4787900" y="0"/>
          <a:ext cx="4356100" cy="4156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>
                <a:lumMod val="85000"/>
              </a:schemeClr>
            </a:gs>
            <a:gs pos="100000">
              <a:srgbClr val="1D1F25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019342"/>
            <a:ext cx="9144000" cy="77858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400" dirty="0" smtClean="0">
                <a:solidFill>
                  <a:schemeClr val="bg1"/>
                </a:solidFill>
              </a:rPr>
              <a:t>GRÁFICA </a:t>
            </a:r>
            <a:r>
              <a:rPr lang="es-CO" sz="1400" dirty="0">
                <a:solidFill>
                  <a:schemeClr val="bg1"/>
                </a:solidFill>
              </a:rPr>
              <a:t>EJECUCIÓN PRESUPUESTAL ACUMULADA    </a:t>
            </a:r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UNIDAD </a:t>
            </a:r>
            <a:r>
              <a:rPr lang="es-CO" sz="1400" dirty="0">
                <a:solidFill>
                  <a:schemeClr val="bg1"/>
                </a:solidFill>
              </a:rPr>
              <a:t>EJECUTORA 3501-01 GESTIÓN GENERAL CON CORTE </a:t>
            </a:r>
            <a:r>
              <a:rPr lang="es-CO" sz="1400" dirty="0" smtClean="0">
                <a:solidFill>
                  <a:schemeClr val="bg1"/>
                </a:solidFill>
              </a:rPr>
              <a:t>AL 31 DE AGOSTO DE 2022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400"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3393480"/>
              </p:ext>
            </p:extLst>
          </p:nvPr>
        </p:nvGraphicFramePr>
        <p:xfrm>
          <a:off x="5417032" y="-50449"/>
          <a:ext cx="3518863" cy="1854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5079736"/>
              </p:ext>
            </p:extLst>
          </p:nvPr>
        </p:nvGraphicFramePr>
        <p:xfrm>
          <a:off x="1" y="-33560"/>
          <a:ext cx="9144000" cy="40529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</a:t>
            </a:r>
            <a:r>
              <a:rPr lang="es-CO" sz="14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31 DE AGOSTO DE 2022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200" dirty="0"/>
          </a:p>
        </p:txBody>
      </p:sp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9569254"/>
              </p:ext>
            </p:extLst>
          </p:nvPr>
        </p:nvGraphicFramePr>
        <p:xfrm>
          <a:off x="1" y="1"/>
          <a:ext cx="9050694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-27578" y="4200211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GRÀFICA EJECUCIÒN PRESUPUESTAL ACUMULADA </a:t>
            </a: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GASTOS DE INVERSIÒN </a:t>
            </a:r>
            <a:r>
              <a:rPr lang="es-CO" sz="1400" dirty="0">
                <a:solidFill>
                  <a:schemeClr val="bg1"/>
                </a:solidFill>
              </a:rPr>
              <a:t>CON CORTE </a:t>
            </a:r>
            <a:r>
              <a:rPr lang="es-CO" sz="1400" dirty="0" smtClean="0">
                <a:solidFill>
                  <a:schemeClr val="bg1"/>
                </a:solidFill>
              </a:rPr>
              <a:t>AL 31 DE AGOSTO DE 2022</a:t>
            </a:r>
            <a:endParaRPr lang="es-CO" sz="14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3397" y="4899491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3541047"/>
              </p:ext>
            </p:extLst>
          </p:nvPr>
        </p:nvGraphicFramePr>
        <p:xfrm>
          <a:off x="-27579" y="20336"/>
          <a:ext cx="4313440" cy="2071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6392806"/>
              </p:ext>
            </p:extLst>
          </p:nvPr>
        </p:nvGraphicFramePr>
        <p:xfrm>
          <a:off x="-1" y="2161591"/>
          <a:ext cx="4285861" cy="20386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8831562"/>
              </p:ext>
            </p:extLst>
          </p:nvPr>
        </p:nvGraphicFramePr>
        <p:xfrm>
          <a:off x="4391608" y="0"/>
          <a:ext cx="4752392" cy="2091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1982515"/>
              </p:ext>
            </p:extLst>
          </p:nvPr>
        </p:nvGraphicFramePr>
        <p:xfrm>
          <a:off x="4391608" y="2153356"/>
          <a:ext cx="4752391" cy="2046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0" y="4232425"/>
            <a:ext cx="9143999" cy="565500"/>
          </a:xfrm>
          <a:solidFill>
            <a:schemeClr val="accent4">
              <a:lumMod val="75000"/>
            </a:schemeClr>
          </a:solidFill>
        </p:spPr>
        <p:txBody>
          <a:bodyPr/>
          <a:lstStyle/>
          <a:p>
            <a:r>
              <a:rPr lang="es-E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PRESUPUESTO MINCIT </a:t>
            </a:r>
            <a:r>
              <a:rPr lang="es-E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CORTE AL 31 DE AGOSTO DE 2022</a:t>
            </a:r>
            <a:endParaRPr lang="es-ES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APROPIACION INICIAL $</a:t>
            </a:r>
            <a:r>
              <a:rPr lang="es-E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645.244,06 – 620,27 </a:t>
            </a:r>
            <a:r>
              <a:rPr lang="es-E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Bloqueo provisión </a:t>
            </a:r>
            <a:r>
              <a:rPr lang="es-E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DCE+ 2.018,99 Bonos+ 34.920,60 </a:t>
            </a:r>
            <a:r>
              <a:rPr lang="es-E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UE Economía Verde Inc. y Comp = $ </a:t>
            </a:r>
            <a:r>
              <a:rPr lang="es-ES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681,563,38</a:t>
            </a:r>
            <a:endParaRPr lang="es-CO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O" sz="900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7702934"/>
              </p:ext>
            </p:extLst>
          </p:nvPr>
        </p:nvGraphicFramePr>
        <p:xfrm>
          <a:off x="3006435" y="68753"/>
          <a:ext cx="3096491" cy="3874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3947395"/>
              </p:ext>
            </p:extLst>
          </p:nvPr>
        </p:nvGraphicFramePr>
        <p:xfrm>
          <a:off x="-1" y="0"/>
          <a:ext cx="9144000" cy="4232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9091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7435</TotalTime>
  <Words>335</Words>
  <Application>Microsoft Office PowerPoint</Application>
  <PresentationFormat>Presentación en pantalla (16:9)</PresentationFormat>
  <Paragraphs>81</Paragraphs>
  <Slides>6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6</vt:i4>
      </vt:variant>
    </vt:vector>
  </HeadingPairs>
  <TitlesOfParts>
    <vt:vector size="12" baseType="lpstr">
      <vt:lpstr>Arial</vt:lpstr>
      <vt:lpstr>Calibri Light</vt:lpstr>
      <vt:lpstr>Montserrat</vt:lpstr>
      <vt:lpstr>Calibri</vt:lpstr>
      <vt:lpstr>Office Theme</vt:lpstr>
      <vt:lpstr>1_Office Theme</vt:lpstr>
      <vt:lpstr>SECCIÓN 3501 - MINISTERIO DE COMERCIO INDUSTRIA Y TURISMO                          EJECUCIÓN  PRESUPUESTAL  ACUMULADA                                                        AGOSTO 31 DE 2022  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958</cp:revision>
  <cp:lastPrinted>2022-09-07T17:41:11Z</cp:lastPrinted>
  <dcterms:modified xsi:type="dcterms:W3CDTF">2022-09-08T20:32:01Z</dcterms:modified>
</cp:coreProperties>
</file>