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99FF"/>
    <a:srgbClr val="9966FF"/>
    <a:srgbClr val="FF9900"/>
    <a:srgbClr val="FF00FF"/>
    <a:srgbClr val="FF9933"/>
    <a:srgbClr val="CCFF33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12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PAGINA%20WEB%202021\TRABAJO%20PAGINA%20WEB%20MES%20DE%20NOVIEMBRE%20DE%202021\GRAFICA%20CONSOLIDADO%20SECCION%20350101%20NOVIEMBRE%2030%20D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NANCIERA%20-%20PRESPTO\A&#209;O%202021\TRABAJO%20PAGINA%20WEB%202021\TRABAJO%20PAGINA%20WEB%20MES%20DE%20NOVIEMBRE%20DE%202021\GRAFICA%20CONSOLIDADO%20SECCION%20350101%20NOVIEMBRE%2030%20DE%20202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NANCIERA%20-%20PRESPTO\A&#209;O%202021\TRABAJO%20PAGINA%20WEB%202021\TRABAJO%20PAGINA%20WEB%20MES%20DE%20NOVIEMBRE%20DE%202021\GRAFICA%20CONSOLIDADO%20SECCION%20350101%20NOVIEMBRE%2030%20DE%202021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PAGINA%20WEB%202021\TRABAJO%20PAGINA%20WEB%20MES%20DE%20NOVIEMBRE%20DE%202021\GRAFICA%20CONSOLIDADO%20SECCION%20350101%20NOVIEMBRE%2030%20DE%20202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49083172918297E-2"/>
          <c:y val="1.6939418297145882E-2"/>
          <c:w val="0.92750916827081709"/>
          <c:h val="0.82569143084720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TOTAL!$M$15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0"/>
                  <c:y val="-3.1506642173222202E-2"/>
                </c:manualLayout>
              </c:layout>
              <c:spPr>
                <a:solidFill>
                  <a:schemeClr val="accent4">
                    <a:lumMod val="75000"/>
                  </a:schemeClr>
                </a:solidFill>
                <a:ln w="12700"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angle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93103183168948E-2"/>
                      <c:h val="5.3966697578811194E-2"/>
                    </c:manualLayout>
                  </c15:layout>
                </c:ext>
              </c:extLst>
            </c:dLbl>
            <c:spPr>
              <a:solidFill>
                <a:schemeClr val="accent4">
                  <a:lumMod val="75000"/>
                </a:scheme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TOTAL!$N$14:$T$14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TOTAL!$N$15:$T$15</c:f>
              <c:numCache>
                <c:formatCode>#,##0.00</c:formatCode>
                <c:ptCount val="7"/>
                <c:pt idx="0">
                  <c:v>415232.04800000001</c:v>
                </c:pt>
                <c:pt idx="1">
                  <c:v>71.683000000000007</c:v>
                </c:pt>
                <c:pt idx="2">
                  <c:v>415160.36499999999</c:v>
                </c:pt>
                <c:pt idx="3">
                  <c:v>391778.62391454005</c:v>
                </c:pt>
                <c:pt idx="4">
                  <c:v>365263.62403359002</c:v>
                </c:pt>
                <c:pt idx="5">
                  <c:v>360081.88960630004</c:v>
                </c:pt>
                <c:pt idx="6">
                  <c:v>23381.741085459962</c:v>
                </c:pt>
              </c:numCache>
            </c:numRef>
          </c:val>
        </c:ser>
        <c:ser>
          <c:idx val="1"/>
          <c:order val="1"/>
          <c:tx>
            <c:strRef>
              <c:f>TOTAL!$M$16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TOTAL!$N$14:$T$14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TOTAL!$N$16:$T$16</c:f>
              <c:numCache>
                <c:formatCode>#,##0.00</c:formatCode>
                <c:ptCount val="7"/>
                <c:pt idx="0">
                  <c:v>307110.87166</c:v>
                </c:pt>
                <c:pt idx="1">
                  <c:v>0</c:v>
                </c:pt>
                <c:pt idx="2">
                  <c:v>307110.87166</c:v>
                </c:pt>
                <c:pt idx="3">
                  <c:v>297935.70305584004</c:v>
                </c:pt>
                <c:pt idx="4">
                  <c:v>67582.814016310003</c:v>
                </c:pt>
                <c:pt idx="5">
                  <c:v>67334.305186319994</c:v>
                </c:pt>
                <c:pt idx="6">
                  <c:v>9175.1686041599733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43292704"/>
        <c:axId val="-1643304128"/>
        <c:axId val="0"/>
      </c:bar3DChart>
      <c:catAx>
        <c:axId val="-164329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43304128"/>
        <c:crosses val="autoZero"/>
        <c:auto val="1"/>
        <c:lblAlgn val="ctr"/>
        <c:lblOffset val="100"/>
        <c:noMultiLvlLbl val="0"/>
      </c:catAx>
      <c:valAx>
        <c:axId val="-164330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4329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GRAL '!$M$18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'!$N$17:$T$17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'!$N$18:$T$18</c:f>
              <c:numCache>
                <c:formatCode>#,##0.00</c:formatCode>
                <c:ptCount val="7"/>
                <c:pt idx="0">
                  <c:v>42038.300999999999</c:v>
                </c:pt>
                <c:pt idx="1">
                  <c:v>0</c:v>
                </c:pt>
                <c:pt idx="2">
                  <c:v>42038.300999999999</c:v>
                </c:pt>
                <c:pt idx="3">
                  <c:v>35055.243870580001</c:v>
                </c:pt>
                <c:pt idx="4">
                  <c:v>34752.526863580002</c:v>
                </c:pt>
                <c:pt idx="5">
                  <c:v>34612.159635579999</c:v>
                </c:pt>
                <c:pt idx="6">
                  <c:v>6983.0571294199981</c:v>
                </c:pt>
              </c:numCache>
            </c:numRef>
          </c:val>
        </c:ser>
        <c:ser>
          <c:idx val="1"/>
          <c:order val="1"/>
          <c:tx>
            <c:strRef>
              <c:f>'GESTION GRAL '!$M$19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'!$N$17:$T$17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'!$N$19:$T$19</c:f>
              <c:numCache>
                <c:formatCode>#,##0.00</c:formatCode>
                <c:ptCount val="7"/>
                <c:pt idx="0">
                  <c:v>18848.254000000001</c:v>
                </c:pt>
                <c:pt idx="1">
                  <c:v>0</c:v>
                </c:pt>
                <c:pt idx="2">
                  <c:v>18848.254000000001</c:v>
                </c:pt>
                <c:pt idx="3">
                  <c:v>18063.82328665</c:v>
                </c:pt>
                <c:pt idx="4">
                  <c:v>14888.12505923</c:v>
                </c:pt>
                <c:pt idx="5">
                  <c:v>14526.126596940001</c:v>
                </c:pt>
                <c:pt idx="6">
                  <c:v>784.43071334999843</c:v>
                </c:pt>
              </c:numCache>
            </c:numRef>
          </c:val>
        </c:ser>
        <c:ser>
          <c:idx val="2"/>
          <c:order val="2"/>
          <c:tx>
            <c:strRef>
              <c:f>'GESTION GRAL '!$M$20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'!$N$17:$T$17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'!$N$20:$T$20</c:f>
              <c:numCache>
                <c:formatCode>#,##0.00</c:formatCode>
                <c:ptCount val="7"/>
                <c:pt idx="0">
                  <c:v>325631.86099999998</c:v>
                </c:pt>
                <c:pt idx="1">
                  <c:v>0</c:v>
                </c:pt>
                <c:pt idx="2">
                  <c:v>325631.86099999998</c:v>
                </c:pt>
                <c:pt idx="3">
                  <c:v>311976.33266095002</c:v>
                </c:pt>
                <c:pt idx="4">
                  <c:v>289260.10263403005</c:v>
                </c:pt>
                <c:pt idx="5">
                  <c:v>284644.84867203003</c:v>
                </c:pt>
                <c:pt idx="6">
                  <c:v>13655.528339049988</c:v>
                </c:pt>
              </c:numCache>
            </c:numRef>
          </c:val>
        </c:ser>
        <c:ser>
          <c:idx val="3"/>
          <c:order val="3"/>
          <c:tx>
            <c:strRef>
              <c:f>'GESTION GRAL '!$M$21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'!$N$17:$T$17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'!$N$21:$T$21</c:f>
              <c:numCache>
                <c:formatCode>#,##0.00</c:formatCode>
                <c:ptCount val="7"/>
                <c:pt idx="0">
                  <c:v>13410.78</c:v>
                </c:pt>
                <c:pt idx="1">
                  <c:v>0</c:v>
                </c:pt>
                <c:pt idx="2">
                  <c:v>13410.78</c:v>
                </c:pt>
                <c:pt idx="3">
                  <c:v>13354.839255999999</c:v>
                </c:pt>
                <c:pt idx="4">
                  <c:v>13354.839255999999</c:v>
                </c:pt>
                <c:pt idx="5">
                  <c:v>13354.839255999999</c:v>
                </c:pt>
                <c:pt idx="6">
                  <c:v>55.940744000000002</c:v>
                </c:pt>
              </c:numCache>
            </c:numRef>
          </c:val>
        </c:ser>
        <c:ser>
          <c:idx val="4"/>
          <c:order val="4"/>
          <c:tx>
            <c:strRef>
              <c:f>'GESTION GRAL '!$M$22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GRAL '!$N$17:$T$17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 '!$N$22:$T$22</c:f>
              <c:numCache>
                <c:formatCode>#,##0.00</c:formatCode>
                <c:ptCount val="7"/>
                <c:pt idx="0">
                  <c:v>297616.91065999999</c:v>
                </c:pt>
                <c:pt idx="1">
                  <c:v>0</c:v>
                </c:pt>
                <c:pt idx="2">
                  <c:v>297616.91065999999</c:v>
                </c:pt>
                <c:pt idx="3">
                  <c:v>288717.98938349006</c:v>
                </c:pt>
                <c:pt idx="4">
                  <c:v>61858.663298920001</c:v>
                </c:pt>
                <c:pt idx="5">
                  <c:v>61663.186888919998</c:v>
                </c:pt>
                <c:pt idx="6">
                  <c:v>8898.9212765099492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43298688"/>
        <c:axId val="-1643297600"/>
        <c:axId val="0"/>
      </c:bar3DChart>
      <c:catAx>
        <c:axId val="-16432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43297600"/>
        <c:crosses val="autoZero"/>
        <c:auto val="1"/>
        <c:lblAlgn val="ctr"/>
        <c:lblOffset val="100"/>
        <c:noMultiLvlLbl val="0"/>
      </c:catAx>
      <c:valAx>
        <c:axId val="-164329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43298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DCE!$L$17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DCE!$M$16:$S$16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DCE!$M$17:$S$17</c:f>
              <c:numCache>
                <c:formatCode>#,##0.00</c:formatCode>
                <c:ptCount val="7"/>
                <c:pt idx="0">
                  <c:v>13248.697</c:v>
                </c:pt>
                <c:pt idx="1">
                  <c:v>71.683000000000007</c:v>
                </c:pt>
                <c:pt idx="2">
                  <c:v>13177.013999999999</c:v>
                </c:pt>
                <c:pt idx="3">
                  <c:v>11541.665838000001</c:v>
                </c:pt>
                <c:pt idx="4">
                  <c:v>11532.862972000001</c:v>
                </c:pt>
                <c:pt idx="5">
                  <c:v>11532.862972000001</c:v>
                </c:pt>
                <c:pt idx="6">
                  <c:v>1635.348162</c:v>
                </c:pt>
              </c:numCache>
            </c:numRef>
          </c:val>
        </c:ser>
        <c:ser>
          <c:idx val="1"/>
          <c:order val="1"/>
          <c:tx>
            <c:strRef>
              <c:f>DCE!$L$18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DCE!$M$16:$S$16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DCE!$M$18:$S$18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1726.3855613599999</c:v>
                </c:pt>
                <c:pt idx="4">
                  <c:v>1414.83380775</c:v>
                </c:pt>
                <c:pt idx="5">
                  <c:v>1350.71903275</c:v>
                </c:pt>
                <c:pt idx="6">
                  <c:v>190.45943864000012</c:v>
                </c:pt>
              </c:numCache>
            </c:numRef>
          </c:val>
        </c:ser>
        <c:ser>
          <c:idx val="2"/>
          <c:order val="2"/>
          <c:tx>
            <c:strRef>
              <c:f>DCE!$L$19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DCE!$M$16:$S$16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DCE!$M$19:$S$19</c:f>
              <c:numCache>
                <c:formatCode>#,##0.00</c:formatCode>
                <c:ptCount val="7"/>
                <c:pt idx="0">
                  <c:v>133.375</c:v>
                </c:pt>
                <c:pt idx="1">
                  <c:v>0</c:v>
                </c:pt>
                <c:pt idx="2">
                  <c:v>133.375</c:v>
                </c:pt>
                <c:pt idx="3">
                  <c:v>60.333441000000001</c:v>
                </c:pt>
                <c:pt idx="4">
                  <c:v>60.333441000000001</c:v>
                </c:pt>
                <c:pt idx="5">
                  <c:v>60.333441000000001</c:v>
                </c:pt>
                <c:pt idx="6">
                  <c:v>73.041559000000007</c:v>
                </c:pt>
              </c:numCache>
            </c:numRef>
          </c:val>
        </c:ser>
        <c:ser>
          <c:idx val="3"/>
          <c:order val="3"/>
          <c:tx>
            <c:strRef>
              <c:f>DCE!$L$20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DCE!$M$16:$S$16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DCE!$M$20:$S$20</c:f>
              <c:numCache>
                <c:formatCode>#,##0.00</c:formatCode>
                <c:ptCount val="7"/>
                <c:pt idx="0">
                  <c:v>3.9350000000000001</c:v>
                </c:pt>
                <c:pt idx="1">
                  <c:v>0</c:v>
                </c:pt>
                <c:pt idx="2">
                  <c:v>3.9350000000000001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3.9350000000000001</c:v>
                </c:pt>
              </c:numCache>
            </c:numRef>
          </c:val>
        </c:ser>
        <c:ser>
          <c:idx val="4"/>
          <c:order val="4"/>
          <c:tx>
            <c:strRef>
              <c:f>DCE!$L$21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DCE!$M$16:$S$16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DCE!$M$21:$S$21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9217.7136723500007</c:v>
                </c:pt>
                <c:pt idx="4">
                  <c:v>5724.15071739</c:v>
                </c:pt>
                <c:pt idx="5">
                  <c:v>5671.1182973999994</c:v>
                </c:pt>
                <c:pt idx="6">
                  <c:v>276.24732764999959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43297056"/>
        <c:axId val="-1643296512"/>
        <c:axId val="0"/>
      </c:bar3DChart>
      <c:catAx>
        <c:axId val="-164329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-1643296512"/>
        <c:crosses val="autoZero"/>
        <c:auto val="1"/>
        <c:lblAlgn val="ctr"/>
        <c:lblOffset val="100"/>
        <c:noMultiLvlLbl val="0"/>
      </c:catAx>
      <c:valAx>
        <c:axId val="-16432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-164329705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4269449740517"/>
          <c:y val="0.10242678342273362"/>
          <c:w val="0.765730550259483"/>
          <c:h val="0.72597703448160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'!$I$5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'!$J$4:$N$4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'INVERSION '!$J$5:$N$5</c:f>
              <c:numCache>
                <c:formatCode>#,##0.00</c:formatCode>
                <c:ptCount val="5"/>
                <c:pt idx="0">
                  <c:v>34967.694382000001</c:v>
                </c:pt>
                <c:pt idx="1">
                  <c:v>33922.676299989995</c:v>
                </c:pt>
                <c:pt idx="2">
                  <c:v>9389.9967910300002</c:v>
                </c:pt>
                <c:pt idx="3">
                  <c:v>9267.9171690400017</c:v>
                </c:pt>
                <c:pt idx="4">
                  <c:v>1045.0180820100068</c:v>
                </c:pt>
              </c:numCache>
            </c:numRef>
          </c:val>
        </c:ser>
        <c:ser>
          <c:idx val="1"/>
          <c:order val="1"/>
          <c:tx>
            <c:strRef>
              <c:f>'INVERSION '!$I$6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'!$J$4:$N$4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'INVERSION '!$J$6:$N$6</c:f>
              <c:numCache>
                <c:formatCode>#,##0.00</c:formatCode>
                <c:ptCount val="5"/>
                <c:pt idx="0">
                  <c:v>100169.20650499999</c:v>
                </c:pt>
                <c:pt idx="1">
                  <c:v>92476.721540769999</c:v>
                </c:pt>
                <c:pt idx="2">
                  <c:v>54233.604663170001</c:v>
                </c:pt>
                <c:pt idx="3">
                  <c:v>54119.657180169997</c:v>
                </c:pt>
                <c:pt idx="4">
                  <c:v>7692.484964229996</c:v>
                </c:pt>
              </c:numCache>
            </c:numRef>
          </c:val>
        </c:ser>
        <c:ser>
          <c:idx val="2"/>
          <c:order val="2"/>
          <c:tx>
            <c:strRef>
              <c:f>'INVERSION '!$I$7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'!$J$4:$N$4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'INVERSION '!$J$7:$N$7</c:f>
              <c:numCache>
                <c:formatCode>#,##0.00</c:formatCode>
                <c:ptCount val="5"/>
                <c:pt idx="0">
                  <c:v>3307.220718</c:v>
                </c:pt>
                <c:pt idx="1">
                  <c:v>3047.2681210000001</c:v>
                </c:pt>
                <c:pt idx="2">
                  <c:v>1977.8462648299999</c:v>
                </c:pt>
                <c:pt idx="3">
                  <c:v>1971.0340188299999</c:v>
                </c:pt>
                <c:pt idx="4">
                  <c:v>259.95259699999997</c:v>
                </c:pt>
              </c:numCache>
            </c:numRef>
          </c:val>
        </c:ser>
        <c:ser>
          <c:idx val="3"/>
          <c:order val="3"/>
          <c:tx>
            <c:strRef>
              <c:f>'INVERSION '!$I$8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'INVERSION '!$J$4:$N$4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'INVERSION '!$J$8:$N$8</c:f>
              <c:numCache>
                <c:formatCode>#,##0.00</c:formatCode>
                <c:ptCount val="5"/>
                <c:pt idx="0">
                  <c:v>168666.75005500001</c:v>
                </c:pt>
                <c:pt idx="1">
                  <c:v>168489.03709407998</c:v>
                </c:pt>
                <c:pt idx="2">
                  <c:v>1981.36629728</c:v>
                </c:pt>
                <c:pt idx="3">
                  <c:v>1975.6968182799999</c:v>
                </c:pt>
                <c:pt idx="4">
                  <c:v>177.71296092003467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57379984"/>
        <c:axId val="-1657387600"/>
        <c:axId val="0"/>
      </c:bar3DChart>
      <c:catAx>
        <c:axId val="-165737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57387600"/>
        <c:crosses val="autoZero"/>
        <c:auto val="1"/>
        <c:lblAlgn val="ctr"/>
        <c:lblOffset val="100"/>
        <c:noMultiLvlLbl val="0"/>
      </c:catAx>
      <c:valAx>
        <c:axId val="-16573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57379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7/12/2021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30 DE 2021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 95,49%                  -         OBLIGADO  59,93%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</a:t>
            </a:r>
            <a:r>
              <a:rPr lang="es-CO" sz="1200" dirty="0" smtClean="0">
                <a:solidFill>
                  <a:schemeClr val="bg1"/>
                </a:solidFill>
              </a:rPr>
              <a:t>SECCIÓN 3501 MINCOMERCIO CON CORTE AL 30 DE NOVIEMBRE DE 2021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212397"/>
              </p:ext>
            </p:extLst>
          </p:nvPr>
        </p:nvGraphicFramePr>
        <p:xfrm>
          <a:off x="-1" y="0"/>
          <a:ext cx="9144001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NOVIEMBRE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52631"/>
              </p:ext>
            </p:extLst>
          </p:nvPr>
        </p:nvGraphicFramePr>
        <p:xfrm>
          <a:off x="0" y="0"/>
          <a:ext cx="9144000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</a:t>
            </a:r>
            <a:r>
              <a:rPr lang="es-CO" sz="1200" dirty="0">
                <a:solidFill>
                  <a:schemeClr val="bg1"/>
                </a:solidFill>
              </a:rPr>
              <a:t>UNIDAD EJECUTORA </a:t>
            </a:r>
            <a:r>
              <a:rPr lang="es-CO" sz="12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200" dirty="0">
                <a:solidFill>
                  <a:schemeClr val="bg1"/>
                </a:solidFill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</a:rPr>
              <a:t>30 DE NOVIEMBRE DE 2021</a:t>
            </a:r>
            <a:endParaRPr lang="es-CO" sz="12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825621"/>
              </p:ext>
            </p:extLst>
          </p:nvPr>
        </p:nvGraphicFramePr>
        <p:xfrm>
          <a:off x="0" y="55983"/>
          <a:ext cx="9144000" cy="400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30 DE NOVIEMBRE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389172"/>
              </p:ext>
            </p:extLst>
          </p:nvPr>
        </p:nvGraphicFramePr>
        <p:xfrm>
          <a:off x="13397" y="1"/>
          <a:ext cx="9054928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5399</TotalTime>
  <Words>108</Words>
  <Application>Microsoft Office PowerPoint</Application>
  <PresentationFormat>Presentación en pantalla (16:9)</PresentationFormat>
  <Paragraphs>12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 Light</vt:lpstr>
      <vt:lpstr>Calibri</vt:lpstr>
      <vt:lpstr>Montserrat</vt:lpstr>
      <vt:lpstr>Arial</vt:lpstr>
      <vt:lpstr>Office Theme</vt:lpstr>
      <vt:lpstr>1_Office Theme</vt:lpstr>
      <vt:lpstr>SECCIÓN 3501 - MINISTERIO DE COMERCIO INDUSTRIA Y TURISMO                          EJECUCIÓN  PRESUPUESTAL  ACUMULADA   NOVIEMBRE 30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797</cp:revision>
  <cp:lastPrinted>2021-10-22T16:14:42Z</cp:lastPrinted>
  <dcterms:modified xsi:type="dcterms:W3CDTF">2021-12-07T20:51:28Z</dcterms:modified>
</cp:coreProperties>
</file>