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9999FF"/>
    <a:srgbClr val="FF9933"/>
    <a:srgbClr val="CCFF33"/>
    <a:srgbClr val="008000"/>
    <a:srgbClr val="33CC33"/>
    <a:srgbClr val="CC3300"/>
    <a:srgbClr val="FF33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58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MAYO%20DE%202021\GRAFICA%20CONSOLIDADO%20SECCION%203501%20MAYO%2031%20D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TOTAL!$I$14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TOTAL!$J$14:$P$14</c:f>
              <c:numCache>
                <c:formatCode>#,##0.00</c:formatCode>
                <c:ptCount val="7"/>
                <c:pt idx="0">
                  <c:v>392301.04800000001</c:v>
                </c:pt>
                <c:pt idx="1">
                  <c:v>307.68299999999999</c:v>
                </c:pt>
                <c:pt idx="2">
                  <c:v>391993.36499999999</c:v>
                </c:pt>
                <c:pt idx="3">
                  <c:v>263533.99402749998</c:v>
                </c:pt>
                <c:pt idx="4">
                  <c:v>113070.4430445</c:v>
                </c:pt>
                <c:pt idx="5">
                  <c:v>112396.77425103</c:v>
                </c:pt>
                <c:pt idx="6">
                  <c:v>128459.37097249999</c:v>
                </c:pt>
              </c:numCache>
            </c:numRef>
          </c:val>
        </c:ser>
        <c:ser>
          <c:idx val="1"/>
          <c:order val="1"/>
          <c:tx>
            <c:strRef>
              <c:f>TOTAL!$I$15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TOTAL!$J$15:$P$15</c:f>
              <c:numCache>
                <c:formatCode>#,##0.00</c:formatCode>
                <c:ptCount val="7"/>
                <c:pt idx="0">
                  <c:v>281446.29165999999</c:v>
                </c:pt>
                <c:pt idx="1">
                  <c:v>0</c:v>
                </c:pt>
                <c:pt idx="2">
                  <c:v>281446.29165999999</c:v>
                </c:pt>
                <c:pt idx="3">
                  <c:v>236052.44333606001</c:v>
                </c:pt>
                <c:pt idx="4">
                  <c:v>20395.650904860002</c:v>
                </c:pt>
                <c:pt idx="5">
                  <c:v>20118.73636286</c:v>
                </c:pt>
                <c:pt idx="6">
                  <c:v>45393.848323940001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242392"/>
        <c:axId val="253241216"/>
        <c:axId val="0"/>
      </c:bar3DChart>
      <c:catAx>
        <c:axId val="25324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241216"/>
        <c:crosses val="autoZero"/>
        <c:auto val="1"/>
        <c:lblAlgn val="ctr"/>
        <c:lblOffset val="100"/>
        <c:noMultiLvlLbl val="0"/>
      </c:catAx>
      <c:valAx>
        <c:axId val="2532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242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GESTION!$I$14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GESTION!$J$13:$N$13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APR.SIN COMPROMETER ($)</c:v>
                </c:pt>
              </c:strCache>
            </c:strRef>
          </c:cat>
          <c:val>
            <c:numRef>
              <c:f>GESTION!$J$14:$N$14</c:f>
              <c:numCache>
                <c:formatCode>#,##0.00</c:formatCode>
                <c:ptCount val="5"/>
                <c:pt idx="0">
                  <c:v>41107.300999999999</c:v>
                </c:pt>
                <c:pt idx="1">
                  <c:v>14051.717301999999</c:v>
                </c:pt>
                <c:pt idx="2">
                  <c:v>13810.544513999999</c:v>
                </c:pt>
                <c:pt idx="3">
                  <c:v>13810.544513999999</c:v>
                </c:pt>
                <c:pt idx="4">
                  <c:v>27055.583697999999</c:v>
                </c:pt>
              </c:numCache>
            </c:numRef>
          </c:val>
        </c:ser>
        <c:ser>
          <c:idx val="1"/>
          <c:order val="1"/>
          <c:tx>
            <c:strRef>
              <c:f>GESTION!$I$15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GESTION!$J$13:$N$13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APR.SIN COMPROMETER ($)</c:v>
                </c:pt>
              </c:strCache>
            </c:strRef>
          </c:cat>
          <c:val>
            <c:numRef>
              <c:f>GESTION!$J$15:$N$15</c:f>
              <c:numCache>
                <c:formatCode>#,##0.00</c:formatCode>
                <c:ptCount val="5"/>
                <c:pt idx="0">
                  <c:v>19428.254000000001</c:v>
                </c:pt>
                <c:pt idx="1">
                  <c:v>16166.38177346</c:v>
                </c:pt>
                <c:pt idx="2">
                  <c:v>6502.1805133600001</c:v>
                </c:pt>
                <c:pt idx="3">
                  <c:v>5828.6532648900002</c:v>
                </c:pt>
                <c:pt idx="4">
                  <c:v>3261.8722265400011</c:v>
                </c:pt>
              </c:numCache>
            </c:numRef>
          </c:val>
        </c:ser>
        <c:ser>
          <c:idx val="2"/>
          <c:order val="2"/>
          <c:tx>
            <c:strRef>
              <c:f>GESTION!$I$16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GESTION!$J$13:$N$13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APR.SIN COMPROMETER ($)</c:v>
                </c:pt>
              </c:strCache>
            </c:strRef>
          </c:cat>
          <c:val>
            <c:numRef>
              <c:f>GESTION!$J$16:$N$16</c:f>
              <c:numCache>
                <c:formatCode>#,##0.00</c:formatCode>
                <c:ptCount val="5"/>
                <c:pt idx="0">
                  <c:v>303631.86099999998</c:v>
                </c:pt>
                <c:pt idx="1">
                  <c:v>216953.67591974</c:v>
                </c:pt>
                <c:pt idx="2">
                  <c:v>77533.044287860001</c:v>
                </c:pt>
                <c:pt idx="3">
                  <c:v>77532.902742859995</c:v>
                </c:pt>
                <c:pt idx="4">
                  <c:v>86678.185080260009</c:v>
                </c:pt>
              </c:numCache>
            </c:numRef>
          </c:val>
        </c:ser>
        <c:ser>
          <c:idx val="3"/>
          <c:order val="3"/>
          <c:tx>
            <c:strRef>
              <c:f>GESTION!$I$17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GESTION!$J$13:$N$13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APR.SIN COMPROMETER ($)</c:v>
                </c:pt>
              </c:strCache>
            </c:strRef>
          </c:cat>
          <c:val>
            <c:numRef>
              <c:f>GESTION!$J$17:$N$17</c:f>
              <c:numCache>
                <c:formatCode>#,##0.00</c:formatCode>
                <c:ptCount val="5"/>
                <c:pt idx="0">
                  <c:v>12830.78</c:v>
                </c:pt>
                <c:pt idx="1">
                  <c:v>10099.330766999999</c:v>
                </c:pt>
                <c:pt idx="2">
                  <c:v>10099.330766999999</c:v>
                </c:pt>
                <c:pt idx="3">
                  <c:v>10099.330766999999</c:v>
                </c:pt>
                <c:pt idx="4">
                  <c:v>2731.4492329999998</c:v>
                </c:pt>
              </c:numCache>
            </c:numRef>
          </c:val>
        </c:ser>
        <c:ser>
          <c:idx val="4"/>
          <c:order val="4"/>
          <c:tx>
            <c:strRef>
              <c:f>GESTION!$I$18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rgbClr val="1D6FA9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GESTION!$J$13:$N$13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APR.SIN COMPROMETER ($)</c:v>
                </c:pt>
              </c:strCache>
            </c:strRef>
          </c:cat>
          <c:val>
            <c:numRef>
              <c:f>GESTION!$J$18:$N$18</c:f>
              <c:numCache>
                <c:formatCode>#,##0.00</c:formatCode>
                <c:ptCount val="5"/>
                <c:pt idx="0">
                  <c:v>271952.33065999998</c:v>
                </c:pt>
                <c:pt idx="1">
                  <c:v>230551.47894874</c:v>
                </c:pt>
                <c:pt idx="2">
                  <c:v>19477.933522200001</c:v>
                </c:pt>
                <c:pt idx="3">
                  <c:v>19241.479078200002</c:v>
                </c:pt>
                <c:pt idx="4">
                  <c:v>41400.851711260009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740248"/>
        <c:axId val="253740640"/>
        <c:axId val="0"/>
      </c:bar3DChart>
      <c:catAx>
        <c:axId val="25374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740640"/>
        <c:crosses val="autoZero"/>
        <c:auto val="1"/>
        <c:lblAlgn val="ctr"/>
        <c:lblOffset val="100"/>
        <c:noMultiLvlLbl val="0"/>
      </c:catAx>
      <c:valAx>
        <c:axId val="2537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740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370073137314539"/>
          <c:y val="3.6507432934251606E-2"/>
          <c:w val="0.65629926862685461"/>
          <c:h val="0.55170884577451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DCE!$I$14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DCE!$J$14:$P$14</c:f>
              <c:numCache>
                <c:formatCode>#,##0.00</c:formatCode>
                <c:ptCount val="7"/>
                <c:pt idx="0">
                  <c:v>13248.697</c:v>
                </c:pt>
                <c:pt idx="1">
                  <c:v>307.68299999999999</c:v>
                </c:pt>
                <c:pt idx="2">
                  <c:v>12941.013999999999</c:v>
                </c:pt>
                <c:pt idx="3">
                  <c:v>4586.9230930000003</c:v>
                </c:pt>
                <c:pt idx="4">
                  <c:v>4578.9031720000003</c:v>
                </c:pt>
                <c:pt idx="5">
                  <c:v>4578.9031720000003</c:v>
                </c:pt>
                <c:pt idx="6">
                  <c:v>8354.0909069999998</c:v>
                </c:pt>
              </c:numCache>
            </c:numRef>
          </c:val>
        </c:ser>
        <c:ser>
          <c:idx val="1"/>
          <c:order val="1"/>
          <c:tx>
            <c:strRef>
              <c:f>DCE!$I$15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DCE!$J$15:$P$15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1653.9651603</c:v>
                </c:pt>
                <c:pt idx="4">
                  <c:v>524.43977827999993</c:v>
                </c:pt>
                <c:pt idx="5">
                  <c:v>524.43977827999993</c:v>
                </c:pt>
                <c:pt idx="6">
                  <c:v>262.87983970000005</c:v>
                </c:pt>
              </c:numCache>
            </c:numRef>
          </c:val>
        </c:ser>
        <c:ser>
          <c:idx val="2"/>
          <c:order val="2"/>
          <c:tx>
            <c:strRef>
              <c:f>DCE!$I$16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DCE!$J$16:$P$16</c:f>
              <c:numCache>
                <c:formatCode>#,##0.00</c:formatCode>
                <c:ptCount val="7"/>
                <c:pt idx="0">
                  <c:v>133.375</c:v>
                </c:pt>
                <c:pt idx="1">
                  <c:v>0</c:v>
                </c:pt>
                <c:pt idx="2">
                  <c:v>133.375</c:v>
                </c:pt>
                <c:pt idx="3">
                  <c:v>22.000012000000002</c:v>
                </c:pt>
                <c:pt idx="4">
                  <c:v>22.000012000000002</c:v>
                </c:pt>
                <c:pt idx="5">
                  <c:v>22.000012000000002</c:v>
                </c:pt>
                <c:pt idx="6">
                  <c:v>111.374988</c:v>
                </c:pt>
              </c:numCache>
            </c:numRef>
          </c:val>
        </c:ser>
        <c:ser>
          <c:idx val="3"/>
          <c:order val="3"/>
          <c:tx>
            <c:strRef>
              <c:f>DCE!$I$17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#,##0.00</c:formatCode>
                <c:ptCount val="7"/>
                <c:pt idx="0">
                  <c:v>3.9350000000000001</c:v>
                </c:pt>
                <c:pt idx="1">
                  <c:v>0</c:v>
                </c:pt>
                <c:pt idx="2">
                  <c:v>3.9350000000000001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3.9350000000000001</c:v>
                </c:pt>
              </c:numCache>
            </c:numRef>
          </c:val>
        </c:ser>
        <c:ser>
          <c:idx val="4"/>
          <c:order val="4"/>
          <c:tx>
            <c:strRef>
              <c:f>DCE!$I$18</c:f>
              <c:strCache>
                <c:ptCount val="1"/>
                <c:pt idx="0">
                  <c:v>Gastos de Inversiòn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DCE!$J$13:$P$13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DCE!$J$18:$P$18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5500.9643873199993</c:v>
                </c:pt>
                <c:pt idx="4">
                  <c:v>917.71738266</c:v>
                </c:pt>
                <c:pt idx="5">
                  <c:v>877.25728465999998</c:v>
                </c:pt>
                <c:pt idx="6">
                  <c:v>3992.9966126800005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742992"/>
        <c:axId val="253743776"/>
        <c:axId val="0"/>
      </c:bar3DChart>
      <c:catAx>
        <c:axId val="25374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743776"/>
        <c:crosses val="autoZero"/>
        <c:auto val="1"/>
        <c:lblAlgn val="ctr"/>
        <c:lblOffset val="100"/>
        <c:noMultiLvlLbl val="0"/>
      </c:catAx>
      <c:valAx>
        <c:axId val="25374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742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INVERSION!$G$4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INVERSION!$H$3:$L$3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INVERSION!$H$4:$L$4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30458.814822140001</c:v>
                </c:pt>
                <c:pt idx="2">
                  <c:v>1556.01844609</c:v>
                </c:pt>
                <c:pt idx="3">
                  <c:v>1493.5845940899999</c:v>
                </c:pt>
                <c:pt idx="4">
                  <c:v>4508.8795598600009</c:v>
                </c:pt>
              </c:numCache>
            </c:numRef>
          </c:val>
        </c:ser>
        <c:ser>
          <c:idx val="1"/>
          <c:order val="1"/>
          <c:tx>
            <c:strRef>
              <c:f>INVERSION!$G$5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INVERSION!$H$3:$L$3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INVERSION!$H$5:$L$5</c:f>
              <c:numCache>
                <c:formatCode>#,##0.00</c:formatCode>
                <c:ptCount val="5"/>
                <c:pt idx="0">
                  <c:v>74504.626504999993</c:v>
                </c:pt>
                <c:pt idx="1">
                  <c:v>66449.384818699997</c:v>
                </c:pt>
                <c:pt idx="2">
                  <c:v>17505.417309500001</c:v>
                </c:pt>
                <c:pt idx="3">
                  <c:v>17345.3137265</c:v>
                </c:pt>
                <c:pt idx="4">
                  <c:v>8055.2416863000035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241608"/>
        <c:axId val="253243568"/>
      </c:barChart>
      <c:lineChart>
        <c:grouping val="standard"/>
        <c:varyColors val="0"/>
        <c:ser>
          <c:idx val="2"/>
          <c:order val="2"/>
          <c:tx>
            <c:strRef>
              <c:f>INVERSION!$G$6</c:f>
              <c:strCache>
                <c:ptCount val="1"/>
                <c:pt idx="0">
                  <c:v>SECRETARIA GENERAL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INVERSION!$H$3:$L$3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INVERSION!$H$6:$L$6</c:f>
              <c:numCache>
                <c:formatCode>#,##0.00</c:formatCode>
                <c:ptCount val="5"/>
                <c:pt idx="0">
                  <c:v>3307.220718</c:v>
                </c:pt>
                <c:pt idx="1">
                  <c:v>2129.4285298</c:v>
                </c:pt>
                <c:pt idx="2">
                  <c:v>748.03880000000004</c:v>
                </c:pt>
                <c:pt idx="3">
                  <c:v>748.03880000000004</c:v>
                </c:pt>
                <c:pt idx="4">
                  <c:v>1177.7921882000001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INVERSION!$G$7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INVERSION!$H$3:$L$3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INVERSION!$H$7:$L$7</c:f>
              <c:numCache>
                <c:formatCode>#,##0.00</c:formatCode>
                <c:ptCount val="5"/>
                <c:pt idx="0">
                  <c:v>168666.75005500001</c:v>
                </c:pt>
                <c:pt idx="1">
                  <c:v>137014.81516542</c:v>
                </c:pt>
                <c:pt idx="2">
                  <c:v>586.17634926999995</c:v>
                </c:pt>
                <c:pt idx="3">
                  <c:v>531.79924227000004</c:v>
                </c:pt>
                <c:pt idx="4">
                  <c:v>31651.934889580003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241608"/>
        <c:axId val="253243568"/>
      </c:lineChart>
      <c:catAx>
        <c:axId val="25324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243568"/>
        <c:crosses val="autoZero"/>
        <c:auto val="1"/>
        <c:lblAlgn val="ctr"/>
        <c:lblOffset val="100"/>
        <c:noMultiLvlLbl val="0"/>
      </c:catAx>
      <c:valAx>
        <c:axId val="25324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241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1/06/2021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1/06/2021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98060"/>
            <a:ext cx="7548664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 </a:t>
            </a:r>
            <a:b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31 DE 2021</a:t>
            </a:r>
            <a:b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74,18 %        -             OBLIGADO  19,82 %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</a:t>
            </a:r>
            <a:r>
              <a:rPr lang="es-CO" sz="1200" dirty="0" smtClean="0">
                <a:solidFill>
                  <a:schemeClr val="bg1"/>
                </a:solidFill>
              </a:rPr>
              <a:t>SECCIÓN 3501 MINCOMERCIO CON CORTE AL 31 DE MAYO 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564067"/>
              </p:ext>
            </p:extLst>
          </p:nvPr>
        </p:nvGraphicFramePr>
        <p:xfrm>
          <a:off x="136187" y="77821"/>
          <a:ext cx="8920264" cy="399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MAYO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560919"/>
              </p:ext>
            </p:extLst>
          </p:nvPr>
        </p:nvGraphicFramePr>
        <p:xfrm>
          <a:off x="0" y="77821"/>
          <a:ext cx="9143999" cy="386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</a:t>
            </a:r>
            <a:r>
              <a:rPr lang="es-CO" sz="1200" dirty="0">
                <a:solidFill>
                  <a:schemeClr val="bg1"/>
                </a:solidFill>
              </a:rPr>
              <a:t>UNIDAD EJECUTORA </a:t>
            </a:r>
            <a:r>
              <a:rPr lang="es-CO" sz="12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200" dirty="0">
                <a:solidFill>
                  <a:schemeClr val="bg1"/>
                </a:solidFill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</a:rPr>
              <a:t>31 DE MAYO DE 2021</a:t>
            </a:r>
            <a:endParaRPr lang="es-CO" sz="12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033017"/>
              </p:ext>
            </p:extLst>
          </p:nvPr>
        </p:nvGraphicFramePr>
        <p:xfrm>
          <a:off x="1" y="0"/>
          <a:ext cx="9036996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31 DE MAYO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84897"/>
              </p:ext>
            </p:extLst>
          </p:nvPr>
        </p:nvGraphicFramePr>
        <p:xfrm>
          <a:off x="13396" y="1"/>
          <a:ext cx="9130603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4784</TotalTime>
  <Words>106</Words>
  <Application>Microsoft Office PowerPoint</Application>
  <PresentationFormat>Presentación en pantalla (16:9)</PresentationFormat>
  <Paragraphs>11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Arial</vt:lpstr>
      <vt:lpstr>Calibri Light</vt:lpstr>
      <vt:lpstr>Montserrat</vt:lpstr>
      <vt:lpstr>Office Theme</vt:lpstr>
      <vt:lpstr>1_Office Theme</vt:lpstr>
      <vt:lpstr>SECCIÓN 3501 - MINISTERIO DE COMERCIO INDUSTRIA Y TURISMO                          EJECUCIÓN  PRESUPUESTAL  ACUMULADA   MAYO 31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720</cp:revision>
  <cp:lastPrinted>2020-06-02T23:07:20Z</cp:lastPrinted>
  <dcterms:modified xsi:type="dcterms:W3CDTF">2021-06-02T03:56:05Z</dcterms:modified>
</cp:coreProperties>
</file>