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8000"/>
    <a:srgbClr val="FF9900"/>
    <a:srgbClr val="33CC33"/>
    <a:srgbClr val="CC3300"/>
    <a:srgbClr val="FF3300"/>
    <a:srgbClr val="CC66FF"/>
    <a:srgbClr val="A50021"/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MARZO%20DE%202021\GRAFICA%20CONSOLIDADO%20SECCION%203501%20MARZO%2031%20D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MARZO%20DE%202021\GRAFICA%20CONSOLIDADO%20SECCION%203501%20MARZO%2031%20DE%20202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MARZO%20DE%202021\GRAFICA%20CONSOLIDADO%20SECCION%203501%20MARZO%2031%20DE%2020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MARZO%20DE%202021\GRAFICA%20CONSOLIDADO%20SECCION%203501%20MARZO%2031%20DE%20202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TOTAL!$I$16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TOTAL!$J$16:$P$16</c:f>
              <c:numCache>
                <c:formatCode>#,##0.00</c:formatCode>
                <c:ptCount val="7"/>
                <c:pt idx="0">
                  <c:v>438463.554</c:v>
                </c:pt>
                <c:pt idx="1">
                  <c:v>307.68299999999999</c:v>
                </c:pt>
                <c:pt idx="2">
                  <c:v>438155.87099999998</c:v>
                </c:pt>
                <c:pt idx="3">
                  <c:v>227155.74166514003</c:v>
                </c:pt>
                <c:pt idx="4">
                  <c:v>75215.001204600005</c:v>
                </c:pt>
                <c:pt idx="5">
                  <c:v>60468.935240840001</c:v>
                </c:pt>
                <c:pt idx="6">
                  <c:v>211000.12933485999</c:v>
                </c:pt>
              </c:numCache>
            </c:numRef>
          </c:val>
        </c:ser>
        <c:ser>
          <c:idx val="1"/>
          <c:order val="1"/>
          <c:tx>
            <c:strRef>
              <c:f>TOTAL!$I$17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TOTAL!$J$15:$P$15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TOTAL!$J$17:$P$17</c:f>
              <c:numCache>
                <c:formatCode>#,##0.00</c:formatCode>
                <c:ptCount val="7"/>
                <c:pt idx="0">
                  <c:v>251446.29165999999</c:v>
                </c:pt>
                <c:pt idx="1">
                  <c:v>0</c:v>
                </c:pt>
                <c:pt idx="2">
                  <c:v>251446.29165999999</c:v>
                </c:pt>
                <c:pt idx="3">
                  <c:v>225656.66413649003</c:v>
                </c:pt>
                <c:pt idx="4">
                  <c:v>11489.523777079999</c:v>
                </c:pt>
                <c:pt idx="5">
                  <c:v>11485.608677079999</c:v>
                </c:pt>
                <c:pt idx="6">
                  <c:v>25789.627523509978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003336"/>
        <c:axId val="299006864"/>
        <c:axId val="0"/>
      </c:bar3DChart>
      <c:catAx>
        <c:axId val="2990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9006864"/>
        <c:crosses val="autoZero"/>
        <c:auto val="1"/>
        <c:lblAlgn val="ctr"/>
        <c:lblOffset val="100"/>
        <c:noMultiLvlLbl val="0"/>
      </c:catAx>
      <c:valAx>
        <c:axId val="29900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9003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713121295312949"/>
          <c:y val="1.8104474144900681E-2"/>
          <c:w val="0.63743840133693197"/>
          <c:h val="0.627186428976502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GG!$I$19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GG!$J$18:$N$18</c:f>
              <c:strCache>
                <c:ptCount val="5"/>
                <c:pt idx="0">
                  <c:v>APR.  VIGENTE($)</c:v>
                </c:pt>
                <c:pt idx="1">
                  <c:v>COMPROMISOS  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GG!$J$19:$N$19</c:f>
              <c:numCache>
                <c:formatCode>#,##0.00</c:formatCode>
                <c:ptCount val="5"/>
                <c:pt idx="0">
                  <c:v>41107.300999999999</c:v>
                </c:pt>
                <c:pt idx="1">
                  <c:v>8400.37853</c:v>
                </c:pt>
                <c:pt idx="2">
                  <c:v>8093.983303</c:v>
                </c:pt>
                <c:pt idx="3">
                  <c:v>8073.5092860000004</c:v>
                </c:pt>
                <c:pt idx="4">
                  <c:v>32706.922470000001</c:v>
                </c:pt>
              </c:numCache>
            </c:numRef>
          </c:val>
        </c:ser>
        <c:ser>
          <c:idx val="1"/>
          <c:order val="1"/>
          <c:tx>
            <c:strRef>
              <c:f>GG!$I$20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GG!$J$18:$N$18</c:f>
              <c:strCache>
                <c:ptCount val="5"/>
                <c:pt idx="0">
                  <c:v>APR.  VIGENTE($)</c:v>
                </c:pt>
                <c:pt idx="1">
                  <c:v>COMPROMISOS  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GG!$J$20:$N$20</c:f>
              <c:numCache>
                <c:formatCode>#,##0.00</c:formatCode>
                <c:ptCount val="5"/>
                <c:pt idx="0">
                  <c:v>19428.254000000001</c:v>
                </c:pt>
                <c:pt idx="1">
                  <c:v>15433.07298762</c:v>
                </c:pt>
                <c:pt idx="2">
                  <c:v>3565.32846002</c:v>
                </c:pt>
                <c:pt idx="3">
                  <c:v>3278.4416176199998</c:v>
                </c:pt>
                <c:pt idx="4">
                  <c:v>3995.1810123799992</c:v>
                </c:pt>
              </c:numCache>
            </c:numRef>
          </c:val>
        </c:ser>
        <c:ser>
          <c:idx val="2"/>
          <c:order val="2"/>
          <c:tx>
            <c:strRef>
              <c:f>GG!$I$21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GG!$J$18:$N$18</c:f>
              <c:strCache>
                <c:ptCount val="5"/>
                <c:pt idx="0">
                  <c:v>APR.  VIGENTE($)</c:v>
                </c:pt>
                <c:pt idx="1">
                  <c:v>COMPROMISOS  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GG!$J$21:$N$21</c:f>
              <c:numCache>
                <c:formatCode>#,##0.00</c:formatCode>
                <c:ptCount val="5"/>
                <c:pt idx="0">
                  <c:v>349794.36700000003</c:v>
                </c:pt>
                <c:pt idx="1">
                  <c:v>189218.18960047001</c:v>
                </c:pt>
                <c:pt idx="2">
                  <c:v>50758.643090550002</c:v>
                </c:pt>
                <c:pt idx="3">
                  <c:v>36329.164841190002</c:v>
                </c:pt>
                <c:pt idx="4">
                  <c:v>160576.17739952999</c:v>
                </c:pt>
              </c:numCache>
            </c:numRef>
          </c:val>
        </c:ser>
        <c:ser>
          <c:idx val="3"/>
          <c:order val="3"/>
          <c:tx>
            <c:strRef>
              <c:f>GG!$I$22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GG!$J$18:$N$18</c:f>
              <c:strCache>
                <c:ptCount val="5"/>
                <c:pt idx="0">
                  <c:v>APR.  VIGENTE($)</c:v>
                </c:pt>
                <c:pt idx="1">
                  <c:v>COMPROMISOS  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GG!$J$22:$N$22</c:f>
              <c:numCache>
                <c:formatCode>#,##0.00</c:formatCode>
                <c:ptCount val="5"/>
                <c:pt idx="0">
                  <c:v>12830.78</c:v>
                </c:pt>
                <c:pt idx="1">
                  <c:v>9787.0105060000005</c:v>
                </c:pt>
                <c:pt idx="2">
                  <c:v>9787.0105060000005</c:v>
                </c:pt>
                <c:pt idx="3">
                  <c:v>9787.0105060000005</c:v>
                </c:pt>
                <c:pt idx="4">
                  <c:v>3043.7694940000001</c:v>
                </c:pt>
              </c:numCache>
            </c:numRef>
          </c:val>
        </c:ser>
        <c:ser>
          <c:idx val="4"/>
          <c:order val="4"/>
          <c:tx>
            <c:strRef>
              <c:f>GG!$I$23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GG!$J$18:$N$18</c:f>
              <c:strCache>
                <c:ptCount val="5"/>
                <c:pt idx="0">
                  <c:v>APR.  VIGENTE($)</c:v>
                </c:pt>
                <c:pt idx="1">
                  <c:v>COMPROMISOS  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GG!$J$23:$N$23</c:f>
              <c:numCache>
                <c:formatCode>#,##0.00</c:formatCode>
                <c:ptCount val="5"/>
                <c:pt idx="0">
                  <c:v>241952.33066000001</c:v>
                </c:pt>
                <c:pt idx="1">
                  <c:v>221718.97505117001</c:v>
                </c:pt>
                <c:pt idx="2">
                  <c:v>11168.32214808</c:v>
                </c:pt>
                <c:pt idx="3">
                  <c:v>11168.32214808</c:v>
                </c:pt>
                <c:pt idx="4">
                  <c:v>20233.355608829988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786360"/>
        <c:axId val="299787144"/>
        <c:axId val="0"/>
      </c:bar3DChart>
      <c:catAx>
        <c:axId val="29978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9787144"/>
        <c:crosses val="autoZero"/>
        <c:auto val="1"/>
        <c:lblAlgn val="ctr"/>
        <c:lblOffset val="100"/>
        <c:noMultiLvlLbl val="0"/>
      </c:catAx>
      <c:valAx>
        <c:axId val="29978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9786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145376765679872"/>
          <c:y val="3.542673107890499E-2"/>
          <c:w val="0.74160178713930314"/>
          <c:h val="0.71104314859193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DCE!$I$18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  <a:sp3d/>
          </c:spPr>
          <c:invertIfNegative val="0"/>
          <c:cat>
            <c:strRef>
              <c:f>DCE!$J$17:$P$17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DCE!$J$18:$P$18</c:f>
              <c:numCache>
                <c:formatCode>#,##0.00</c:formatCode>
                <c:ptCount val="7"/>
                <c:pt idx="0">
                  <c:v>13248.697</c:v>
                </c:pt>
                <c:pt idx="1">
                  <c:v>307.68299999999999</c:v>
                </c:pt>
                <c:pt idx="2">
                  <c:v>12941.013999999999</c:v>
                </c:pt>
                <c:pt idx="3">
                  <c:v>2687.8932770000001</c:v>
                </c:pt>
                <c:pt idx="4">
                  <c:v>2685.1528010000002</c:v>
                </c:pt>
                <c:pt idx="5">
                  <c:v>2676.3127290000002</c:v>
                </c:pt>
                <c:pt idx="6">
                  <c:v>10253.120723</c:v>
                </c:pt>
              </c:numCache>
            </c:numRef>
          </c:val>
        </c:ser>
        <c:ser>
          <c:idx val="1"/>
          <c:order val="1"/>
          <c:tx>
            <c:strRef>
              <c:f>DCE!$I$19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  <a:sp3d/>
          </c:spPr>
          <c:invertIfNegative val="0"/>
          <c:cat>
            <c:strRef>
              <c:f>DCE!$J$17:$P$17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DCE!$J$19:$P$19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1615.2793700499999</c:v>
                </c:pt>
                <c:pt idx="4">
                  <c:v>310.96565002999995</c:v>
                </c:pt>
                <c:pt idx="5">
                  <c:v>310.57886702999997</c:v>
                </c:pt>
                <c:pt idx="6">
                  <c:v>301.56562995000007</c:v>
                </c:pt>
              </c:numCache>
            </c:numRef>
          </c:val>
        </c:ser>
        <c:ser>
          <c:idx val="2"/>
          <c:order val="2"/>
          <c:tx>
            <c:strRef>
              <c:f>DCE!$I$20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DCE!$J$17:$P$17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DCE!$J$20:$P$20</c:f>
              <c:numCache>
                <c:formatCode>#,##0.00</c:formatCode>
                <c:ptCount val="7"/>
                <c:pt idx="0">
                  <c:v>133.375</c:v>
                </c:pt>
                <c:pt idx="1">
                  <c:v>0</c:v>
                </c:pt>
                <c:pt idx="2">
                  <c:v>133.375</c:v>
                </c:pt>
                <c:pt idx="3">
                  <c:v>13.917394</c:v>
                </c:pt>
                <c:pt idx="4">
                  <c:v>13.917394</c:v>
                </c:pt>
                <c:pt idx="5">
                  <c:v>13.917394</c:v>
                </c:pt>
                <c:pt idx="6">
                  <c:v>119.457606</c:v>
                </c:pt>
              </c:numCache>
            </c:numRef>
          </c:val>
        </c:ser>
        <c:ser>
          <c:idx val="3"/>
          <c:order val="3"/>
          <c:tx>
            <c:strRef>
              <c:f>DCE!$I$21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p3d>
              <a:contourClr>
                <a:schemeClr val="accent4">
                  <a:lumMod val="50000"/>
                </a:schemeClr>
              </a:contourClr>
            </a:sp3d>
          </c:spPr>
          <c:invertIfNegative val="0"/>
          <c:cat>
            <c:strRef>
              <c:f>DCE!$J$17:$P$17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DCE!$J$21:$P$21</c:f>
              <c:numCache>
                <c:formatCode>#,##0.00</c:formatCode>
                <c:ptCount val="7"/>
                <c:pt idx="0">
                  <c:v>3.9350000000000001</c:v>
                </c:pt>
                <c:pt idx="1">
                  <c:v>0</c:v>
                </c:pt>
                <c:pt idx="2">
                  <c:v>3.9350000000000001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3.9350000000000001</c:v>
                </c:pt>
              </c:numCache>
            </c:numRef>
          </c:val>
        </c:ser>
        <c:ser>
          <c:idx val="4"/>
          <c:order val="4"/>
          <c:tx>
            <c:strRef>
              <c:f>DCE!$I$22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DCE!$J$17:$P$17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DCE!$J$22:$P$22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3937.6890853200002</c:v>
                </c:pt>
                <c:pt idx="4">
                  <c:v>321.20162900000003</c:v>
                </c:pt>
                <c:pt idx="5">
                  <c:v>317.28652899999997</c:v>
                </c:pt>
                <c:pt idx="6">
                  <c:v>5556.27191468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08224"/>
        <c:axId val="172909008"/>
        <c:axId val="0"/>
      </c:bar3DChart>
      <c:catAx>
        <c:axId val="1729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2909008"/>
        <c:crosses val="autoZero"/>
        <c:auto val="1"/>
        <c:lblAlgn val="ctr"/>
        <c:lblOffset val="100"/>
        <c:noMultiLvlLbl val="0"/>
      </c:catAx>
      <c:valAx>
        <c:axId val="17290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2908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Hoja1!$I$11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Hoja1!$J$10:$N$10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Hoja1!$J$11:$N$11</c:f>
              <c:numCache>
                <c:formatCode>#,##0.00</c:formatCode>
                <c:ptCount val="5"/>
                <c:pt idx="0">
                  <c:v>34967.694382000001</c:v>
                </c:pt>
                <c:pt idx="1">
                  <c:v>28588.290237790003</c:v>
                </c:pt>
                <c:pt idx="2">
                  <c:v>517.05197108000004</c:v>
                </c:pt>
                <c:pt idx="3">
                  <c:v>513.13687107999999</c:v>
                </c:pt>
                <c:pt idx="4">
                  <c:v>6379.4041442099988</c:v>
                </c:pt>
              </c:numCache>
            </c:numRef>
          </c:val>
        </c:ser>
        <c:ser>
          <c:idx val="1"/>
          <c:order val="1"/>
          <c:tx>
            <c:strRef>
              <c:f>Hoja1!$I$12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Hoja1!$J$10:$N$10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Hoja1!$J$12:$N$12</c:f>
              <c:numCache>
                <c:formatCode>#,##0.00</c:formatCode>
                <c:ptCount val="5"/>
                <c:pt idx="0">
                  <c:v>74504.626504999993</c:v>
                </c:pt>
                <c:pt idx="1">
                  <c:v>58659.8040692</c:v>
                </c:pt>
                <c:pt idx="2">
                  <c:v>10254.488864999999</c:v>
                </c:pt>
                <c:pt idx="3">
                  <c:v>10254.488864999999</c:v>
                </c:pt>
                <c:pt idx="4">
                  <c:v>15844.822435800002</c:v>
                </c:pt>
              </c:numCache>
            </c:numRef>
          </c:val>
        </c:ser>
        <c:ser>
          <c:idx val="2"/>
          <c:order val="2"/>
          <c:tx>
            <c:strRef>
              <c:f>Hoja1!$I$13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Hoja1!$J$10:$N$10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Hoja1!$J$13:$N$13</c:f>
              <c:numCache>
                <c:formatCode>#,##0.00</c:formatCode>
                <c:ptCount val="5"/>
                <c:pt idx="0">
                  <c:v>3307.220718</c:v>
                </c:pt>
                <c:pt idx="1">
                  <c:v>1670.228476</c:v>
                </c:pt>
                <c:pt idx="2">
                  <c:v>559.50492799999995</c:v>
                </c:pt>
                <c:pt idx="3">
                  <c:v>559.50492799999995</c:v>
                </c:pt>
                <c:pt idx="4">
                  <c:v>1636.992242</c:v>
                </c:pt>
              </c:numCache>
            </c:numRef>
          </c:val>
        </c:ser>
        <c:ser>
          <c:idx val="3"/>
          <c:order val="3"/>
          <c:tx>
            <c:strRef>
              <c:f>Hoja1!$I$14</c:f>
              <c:strCache>
                <c:ptCount val="1"/>
                <c:pt idx="0">
                  <c:v>VICEMINSTERIO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Hoja1!$J$10:$N$10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Hoja1!$J$14:$N$14</c:f>
              <c:numCache>
                <c:formatCode>#,##0.00</c:formatCode>
                <c:ptCount val="5"/>
                <c:pt idx="0">
                  <c:v>138666.75005500001</c:v>
                </c:pt>
                <c:pt idx="1">
                  <c:v>136738.3413535</c:v>
                </c:pt>
                <c:pt idx="2">
                  <c:v>158.478013</c:v>
                </c:pt>
                <c:pt idx="3">
                  <c:v>158.478013</c:v>
                </c:pt>
                <c:pt idx="4">
                  <c:v>1928.4087015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782440"/>
        <c:axId val="384922792"/>
        <c:axId val="0"/>
      </c:bar3DChart>
      <c:catAx>
        <c:axId val="29978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4922792"/>
        <c:crosses val="autoZero"/>
        <c:auto val="1"/>
        <c:lblAlgn val="ctr"/>
        <c:lblOffset val="100"/>
        <c:noMultiLvlLbl val="0"/>
      </c:catAx>
      <c:valAx>
        <c:axId val="38492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9782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6/04/2021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6/04/2021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306" y="1780162"/>
            <a:ext cx="7548664" cy="1449422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b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  65,66%        -             OBLIGADO  12,57 %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045" cy="70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MARZO DE 2021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996083"/>
              </p:ext>
            </p:extLst>
          </p:nvPr>
        </p:nvGraphicFramePr>
        <p:xfrm>
          <a:off x="110533" y="130629"/>
          <a:ext cx="8963130" cy="410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MARZO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155900"/>
              </p:ext>
            </p:extLst>
          </p:nvPr>
        </p:nvGraphicFramePr>
        <p:xfrm>
          <a:off x="0" y="1"/>
          <a:ext cx="9143999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MARZO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616452"/>
              </p:ext>
            </p:extLst>
          </p:nvPr>
        </p:nvGraphicFramePr>
        <p:xfrm>
          <a:off x="0" y="0"/>
          <a:ext cx="9143999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31 DE MARZO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818725"/>
              </p:ext>
            </p:extLst>
          </p:nvPr>
        </p:nvGraphicFramePr>
        <p:xfrm>
          <a:off x="13397" y="0"/>
          <a:ext cx="9130603" cy="411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4581</TotalTime>
  <Words>114</Words>
  <Application>Microsoft Office PowerPoint</Application>
  <PresentationFormat>Presentación en pantalla (16:9)</PresentationFormat>
  <Paragraphs>11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Montserrat</vt:lpstr>
      <vt:lpstr>Arial</vt:lpstr>
      <vt:lpstr>Calibri Light</vt:lpstr>
      <vt:lpstr>Office Theme</vt:lpstr>
      <vt:lpstr>1_Office Theme</vt:lpstr>
      <vt:lpstr>SECCIÓN 3501 - MINISTERIO DE COMERCIO INDUSTRIA Y TURISMO                          EJECUCIÓN  PRESUPUESTAL  ACUMULADA CON CORTE AL 31 DE MARZO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698</cp:revision>
  <cp:lastPrinted>2020-06-02T23:07:20Z</cp:lastPrinted>
  <dcterms:modified xsi:type="dcterms:W3CDTF">2021-04-06T22:00:50Z</dcterms:modified>
</cp:coreProperties>
</file>