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  <p:sldMasterId id="2147483707" r:id="rId2"/>
  </p:sldMasterIdLst>
  <p:notesMasterIdLst>
    <p:notesMasterId r:id="rId8"/>
  </p:notesMasterIdLst>
  <p:sldIdLst>
    <p:sldId id="336" r:id="rId3"/>
    <p:sldId id="328" r:id="rId4"/>
    <p:sldId id="329" r:id="rId5"/>
    <p:sldId id="331" r:id="rId6"/>
    <p:sldId id="333" r:id="rId7"/>
  </p:sldIdLst>
  <p:sldSz cx="9144000" cy="5143500" type="screen16x9"/>
  <p:notesSz cx="7077075" cy="9028113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Montserrat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9966FF"/>
    <a:srgbClr val="FF9900"/>
    <a:srgbClr val="FF00FF"/>
    <a:srgbClr val="FF9933"/>
    <a:srgbClr val="CCFF33"/>
    <a:srgbClr val="008000"/>
    <a:srgbClr val="33CC33"/>
    <a:srgbClr val="CC33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98" d="100"/>
          <a:sy n="98" d="100"/>
        </p:scale>
        <p:origin x="918" y="84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2021\TRABAJO%20PAGINA%20WEB%20MES%20DE%20JULIO%20DE%202021\GRAFICA%20CONSOLIDADO%20SECCION%203501%20JULIO%2031%20DE%202021%20MINCOMERCIO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2021\TRABAJO%20PAGINA%20WEB%20MES%20DE%20JULIO%20DE%202021\GRAFICA%20CONSOLIDADO%20SECCION%203501%20JULIO%2031%20DE%202021%20MINCOMERCIO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2021\TRABAJO%20PAGINA%20WEB%20MES%20DE%20JULIO%20DE%202021\GRAFICA%20CONSOLIDADO%20SECCION%203501%20JULIO%2031%20DE%202021%20MINCOMERCIO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2021\TRABAJO%20PAGINA%20WEB%20MES%20DE%20JULIO%20DE%202021\GRAFICA%20CONSOLIDADO%20SECCION%203501%20JULIO%2031%20DE%202021%20MINCOMERCIO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TOTAL!$I$14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TOTAL!$J$13:$P$13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TOTAL!$J$14:$P$14</c:f>
              <c:numCache>
                <c:formatCode>#,##0.00</c:formatCode>
                <c:ptCount val="7"/>
                <c:pt idx="0">
                  <c:v>414301.04800000001</c:v>
                </c:pt>
                <c:pt idx="1">
                  <c:v>307.68299999999999</c:v>
                </c:pt>
                <c:pt idx="2">
                  <c:v>413993.36499999999</c:v>
                </c:pt>
                <c:pt idx="3">
                  <c:v>337614.56681581994</c:v>
                </c:pt>
                <c:pt idx="4">
                  <c:v>184884.14493337</c:v>
                </c:pt>
                <c:pt idx="5">
                  <c:v>168655.04549801</c:v>
                </c:pt>
                <c:pt idx="6">
                  <c:v>76378.79818418005</c:v>
                </c:pt>
              </c:numCache>
            </c:numRef>
          </c:val>
        </c:ser>
        <c:ser>
          <c:idx val="1"/>
          <c:order val="1"/>
          <c:tx>
            <c:strRef>
              <c:f>TOTAL!$I$15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TOTAL!$J$13:$P$13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TOTAL!$J$15:$P$15</c:f>
              <c:numCache>
                <c:formatCode>#,##0.00</c:formatCode>
                <c:ptCount val="7"/>
                <c:pt idx="0">
                  <c:v>307110.87166</c:v>
                </c:pt>
                <c:pt idx="1">
                  <c:v>0</c:v>
                </c:pt>
                <c:pt idx="2">
                  <c:v>307110.87166</c:v>
                </c:pt>
                <c:pt idx="3">
                  <c:v>283666.23943585006</c:v>
                </c:pt>
                <c:pt idx="4">
                  <c:v>29179.483108749999</c:v>
                </c:pt>
                <c:pt idx="5">
                  <c:v>28803.157743749998</c:v>
                </c:pt>
                <c:pt idx="6">
                  <c:v>23444.632224149962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49502952"/>
        <c:axId val="249507264"/>
        <c:axId val="0"/>
      </c:bar3DChart>
      <c:catAx>
        <c:axId val="249502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9507264"/>
        <c:crosses val="autoZero"/>
        <c:auto val="1"/>
        <c:lblAlgn val="ctr"/>
        <c:lblOffset val="100"/>
        <c:noMultiLvlLbl val="0"/>
      </c:catAx>
      <c:valAx>
        <c:axId val="249507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95029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3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3675360892388451"/>
          <c:y val="3.542673107890499E-2"/>
          <c:w val="0.66324639107611549"/>
          <c:h val="0.6357363662875473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GG!$G$13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GG!$H$12:$L$12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GG!$H$13:$L$13</c:f>
              <c:numCache>
                <c:formatCode>#,##0.00</c:formatCode>
                <c:ptCount val="5"/>
                <c:pt idx="0">
                  <c:v>41107.300999999999</c:v>
                </c:pt>
                <c:pt idx="1">
                  <c:v>21104.534391000001</c:v>
                </c:pt>
                <c:pt idx="2">
                  <c:v>20896.948281000001</c:v>
                </c:pt>
                <c:pt idx="3">
                  <c:v>20896.948281000001</c:v>
                </c:pt>
                <c:pt idx="4">
                  <c:v>20002.766608999998</c:v>
                </c:pt>
              </c:numCache>
            </c:numRef>
          </c:val>
        </c:ser>
        <c:ser>
          <c:idx val="1"/>
          <c:order val="1"/>
          <c:tx>
            <c:strRef>
              <c:f>GG!$G$14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GG!$H$12:$L$12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GG!$H$14:$L$14</c:f>
              <c:numCache>
                <c:formatCode>#,##0.00</c:formatCode>
                <c:ptCount val="5"/>
                <c:pt idx="0">
                  <c:v>19428.254000000001</c:v>
                </c:pt>
                <c:pt idx="1">
                  <c:v>16747.251296499999</c:v>
                </c:pt>
                <c:pt idx="2">
                  <c:v>9073.908156219999</c:v>
                </c:pt>
                <c:pt idx="3">
                  <c:v>8900.8525662199991</c:v>
                </c:pt>
                <c:pt idx="4">
                  <c:v>2681.0027034999998</c:v>
                </c:pt>
              </c:numCache>
            </c:numRef>
          </c:val>
        </c:ser>
        <c:ser>
          <c:idx val="2"/>
          <c:order val="2"/>
          <c:tx>
            <c:strRef>
              <c:f>GG!$G$15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GG!$H$12:$L$12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GG!$H$15:$L$15</c:f>
              <c:numCache>
                <c:formatCode>#,##0.00</c:formatCode>
                <c:ptCount val="5"/>
                <c:pt idx="0">
                  <c:v>325631.86099999998</c:v>
                </c:pt>
                <c:pt idx="1">
                  <c:v>280919.10278682993</c:v>
                </c:pt>
                <c:pt idx="2">
                  <c:v>137029.18440591</c:v>
                </c:pt>
                <c:pt idx="3">
                  <c:v>120980.02147455</c:v>
                </c:pt>
                <c:pt idx="4">
                  <c:v>44712.758213170047</c:v>
                </c:pt>
              </c:numCache>
            </c:numRef>
          </c:val>
        </c:ser>
        <c:ser>
          <c:idx val="3"/>
          <c:order val="3"/>
          <c:tx>
            <c:strRef>
              <c:f>GG!$G$16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GG!$H$12:$L$12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GG!$H$16:$L$16</c:f>
              <c:numCache>
                <c:formatCode>#,##0.00</c:formatCode>
                <c:ptCount val="5"/>
                <c:pt idx="0">
                  <c:v>12830.78</c:v>
                </c:pt>
                <c:pt idx="1">
                  <c:v>10240.631949000001</c:v>
                </c:pt>
                <c:pt idx="2">
                  <c:v>10240.631949000001</c:v>
                </c:pt>
                <c:pt idx="3">
                  <c:v>10240.631949000001</c:v>
                </c:pt>
                <c:pt idx="4">
                  <c:v>2590.1480510000001</c:v>
                </c:pt>
              </c:numCache>
            </c:numRef>
          </c:val>
        </c:ser>
        <c:ser>
          <c:idx val="4"/>
          <c:order val="4"/>
          <c:tx>
            <c:strRef>
              <c:f>GG!$G$17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GG!$H$12:$L$12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GG!$H$17:$L$17</c:f>
              <c:numCache>
                <c:formatCode>#,##0.00</c:formatCode>
                <c:ptCount val="5"/>
                <c:pt idx="0">
                  <c:v>297616.91065999999</c:v>
                </c:pt>
                <c:pt idx="1">
                  <c:v>275875.77713195002</c:v>
                </c:pt>
                <c:pt idx="2">
                  <c:v>26926.002554610001</c:v>
                </c:pt>
                <c:pt idx="3">
                  <c:v>26607.455587610002</c:v>
                </c:pt>
                <c:pt idx="4">
                  <c:v>21741.133528049988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49504912"/>
        <c:axId val="249505304"/>
        <c:axId val="0"/>
      </c:bar3DChart>
      <c:catAx>
        <c:axId val="249504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9505304"/>
        <c:crosses val="autoZero"/>
        <c:auto val="1"/>
        <c:lblAlgn val="ctr"/>
        <c:lblOffset val="100"/>
        <c:noMultiLvlLbl val="0"/>
      </c:catAx>
      <c:valAx>
        <c:axId val="249505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95049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DCE!$I$16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rgbClr val="FFC00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DCE!$J$15:$P$15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DCE!$J$16:$P$16</c:f>
              <c:numCache>
                <c:formatCode>#,##0.00</c:formatCode>
                <c:ptCount val="7"/>
                <c:pt idx="0">
                  <c:v>13248.697</c:v>
                </c:pt>
                <c:pt idx="1">
                  <c:v>307.68299999999999</c:v>
                </c:pt>
                <c:pt idx="2">
                  <c:v>12941.013999999999</c:v>
                </c:pt>
                <c:pt idx="3">
                  <c:v>6846.5479100000002</c:v>
                </c:pt>
                <c:pt idx="4">
                  <c:v>6821.9281650000003</c:v>
                </c:pt>
                <c:pt idx="5">
                  <c:v>6821.9281650000003</c:v>
                </c:pt>
                <c:pt idx="6">
                  <c:v>6094.4660899999999</c:v>
                </c:pt>
              </c:numCache>
            </c:numRef>
          </c:val>
        </c:ser>
        <c:ser>
          <c:idx val="1"/>
          <c:order val="1"/>
          <c:tx>
            <c:strRef>
              <c:f>DCE!$I$17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bg2">
                <a:lumMod val="1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bg1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DCE!$J$15:$P$15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DCE!$J$17:$P$17</c:f>
              <c:numCache>
                <c:formatCode>General</c:formatCode>
                <c:ptCount val="7"/>
                <c:pt idx="0" formatCode="#,##0.00">
                  <c:v>1916.845</c:v>
                </c:pt>
                <c:pt idx="2" formatCode="#,##0.00">
                  <c:v>1916.845</c:v>
                </c:pt>
                <c:pt idx="3" formatCode="#,##0.00">
                  <c:v>1721.0526194900001</c:v>
                </c:pt>
                <c:pt idx="4" formatCode="#,##0.00">
                  <c:v>786.09811323999998</c:v>
                </c:pt>
                <c:pt idx="5" formatCode="#,##0.00">
                  <c:v>779.21719924000001</c:v>
                </c:pt>
                <c:pt idx="6" formatCode="#,##0.00">
                  <c:v>195.79238050999999</c:v>
                </c:pt>
              </c:numCache>
            </c:numRef>
          </c:val>
        </c:ser>
        <c:ser>
          <c:idx val="2"/>
          <c:order val="2"/>
          <c:tx>
            <c:strRef>
              <c:f>DCE!$I$18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0138834208223967E-2"/>
                  <c:y val="6.4413522617450302E-3"/>
                </c:manualLayout>
              </c:layout>
              <c:spPr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8673556430446192E-2"/>
                      <c:h val="5.1481621332527247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5.0925337632079971E-17"/>
                  <c:y val="-3.22061273298408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2.0370135052831988E-16"/>
                  <c:y val="-5.1529803727745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DCE!$J$15:$P$15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DCE!$J$18:$P$18</c:f>
              <c:numCache>
                <c:formatCode>General</c:formatCode>
                <c:ptCount val="7"/>
                <c:pt idx="0" formatCode="#,##0.00">
                  <c:v>133.375</c:v>
                </c:pt>
                <c:pt idx="2" formatCode="#,##0.00">
                  <c:v>133.375</c:v>
                </c:pt>
                <c:pt idx="3" formatCode="#,##0.00">
                  <c:v>35.445863000000003</c:v>
                </c:pt>
                <c:pt idx="4" formatCode="#,##0.00">
                  <c:v>35.445863000000003</c:v>
                </c:pt>
                <c:pt idx="5" formatCode="#,##0.00">
                  <c:v>35.445863000000003</c:v>
                </c:pt>
                <c:pt idx="6" formatCode="#,##0.00">
                  <c:v>97.929136999999997</c:v>
                </c:pt>
              </c:numCache>
            </c:numRef>
          </c:val>
        </c:ser>
        <c:ser>
          <c:idx val="3"/>
          <c:order val="3"/>
          <c:tx>
            <c:strRef>
              <c:f>DCE!$I$19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4680664916885389E-8"/>
                  <c:y val="-5.1529676931968346E-2"/>
                </c:manualLayout>
              </c:layout>
              <c:spPr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0451334208223966E-2"/>
                      <c:h val="5.1481621332527247E-2"/>
                    </c:manualLayout>
                  </c15:layout>
                </c:ext>
              </c:extLst>
            </c:dLbl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DCE!$J$15:$P$15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DCE!$J$19:$P$19</c:f>
              <c:numCache>
                <c:formatCode>General</c:formatCode>
                <c:ptCount val="7"/>
                <c:pt idx="0" formatCode="#,##0.00">
                  <c:v>3.9350000000000001</c:v>
                </c:pt>
                <c:pt idx="2" formatCode="#,##0.00">
                  <c:v>3.9350000000000001</c:v>
                </c:pt>
                <c:pt idx="6" formatCode="#,##0.00">
                  <c:v>3.9350000000000001</c:v>
                </c:pt>
              </c:numCache>
            </c:numRef>
          </c:val>
        </c:ser>
        <c:ser>
          <c:idx val="4"/>
          <c:order val="4"/>
          <c:tx>
            <c:strRef>
              <c:f>DCE!$I$20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5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DCE!$J$15:$P$15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DCE!$J$20:$P$20</c:f>
              <c:numCache>
                <c:formatCode>General</c:formatCode>
                <c:ptCount val="7"/>
                <c:pt idx="0" formatCode="#,##0.00">
                  <c:v>9493.9609999999993</c:v>
                </c:pt>
                <c:pt idx="2" formatCode="#,##0.00">
                  <c:v>9493.9609999999993</c:v>
                </c:pt>
                <c:pt idx="3" formatCode="#,##0.00">
                  <c:v>7790.4623038999998</c:v>
                </c:pt>
                <c:pt idx="4" formatCode="#,##0.00">
                  <c:v>2253.4805541399996</c:v>
                </c:pt>
                <c:pt idx="5" formatCode="#,##0.00">
                  <c:v>2195.7021561399997</c:v>
                </c:pt>
                <c:pt idx="6" formatCode="#,##0.00">
                  <c:v>1703.4986961000004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49506872"/>
        <c:axId val="249507656"/>
        <c:axId val="0"/>
      </c:bar3DChart>
      <c:catAx>
        <c:axId val="249506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9507656"/>
        <c:crosses val="autoZero"/>
        <c:auto val="1"/>
        <c:lblAlgn val="ctr"/>
        <c:lblOffset val="100"/>
        <c:noMultiLvlLbl val="0"/>
      </c:catAx>
      <c:valAx>
        <c:axId val="249507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9506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INVERSION!$I$10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INVERSION!$J$9:$N$9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APROPIACION SIN COMPROMETER ($)</c:v>
                </c:pt>
              </c:strCache>
            </c:strRef>
          </c:cat>
          <c:val>
            <c:numRef>
              <c:f>INVERSION!$J$10:$N$10</c:f>
              <c:numCache>
                <c:formatCode>#,##0.00</c:formatCode>
                <c:ptCount val="5"/>
                <c:pt idx="0">
                  <c:v>34967.694382000001</c:v>
                </c:pt>
                <c:pt idx="1">
                  <c:v>32744.746377349999</c:v>
                </c:pt>
                <c:pt idx="2">
                  <c:v>3406.6708351999996</c:v>
                </c:pt>
                <c:pt idx="3">
                  <c:v>3297.8324551999999</c:v>
                </c:pt>
                <c:pt idx="4">
                  <c:v>2222.948004650003</c:v>
                </c:pt>
              </c:numCache>
            </c:numRef>
          </c:val>
        </c:ser>
        <c:ser>
          <c:idx val="1"/>
          <c:order val="1"/>
          <c:tx>
            <c:strRef>
              <c:f>INVERSION!$I$11</c:f>
              <c:strCache>
                <c:ptCount val="1"/>
                <c:pt idx="0">
                  <c:v>VICEMINISTERIO DE DE DESARROLLO EMPRESARIAL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INVERSION!$J$9:$N$9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APROPIACION SIN COMPROMETER ($)</c:v>
                </c:pt>
              </c:strCache>
            </c:strRef>
          </c:cat>
          <c:val>
            <c:numRef>
              <c:f>INVERSION!$J$11:$N$11</c:f>
              <c:numCache>
                <c:formatCode>#,##0.00</c:formatCode>
                <c:ptCount val="5"/>
                <c:pt idx="0">
                  <c:v>100169.20650499999</c:v>
                </c:pt>
                <c:pt idx="1">
                  <c:v>81492.794754200004</c:v>
                </c:pt>
                <c:pt idx="2">
                  <c:v>23706.551951000001</c:v>
                </c:pt>
                <c:pt idx="3">
                  <c:v>23488.603222999998</c:v>
                </c:pt>
                <c:pt idx="4">
                  <c:v>18676.411750799991</c:v>
                </c:pt>
              </c:numCache>
            </c:numRef>
          </c:val>
        </c:ser>
        <c:ser>
          <c:idx val="2"/>
          <c:order val="2"/>
          <c:tx>
            <c:strRef>
              <c:f>INVERSION!$I$12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INVERSION!$J$9:$N$9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APROPIACION SIN COMPROMETER ($)</c:v>
                </c:pt>
              </c:strCache>
            </c:strRef>
          </c:cat>
          <c:val>
            <c:numRef>
              <c:f>INVERSION!$J$12:$N$12</c:f>
              <c:numCache>
                <c:formatCode>#,##0.00</c:formatCode>
                <c:ptCount val="5"/>
                <c:pt idx="0">
                  <c:v>3307.220718</c:v>
                </c:pt>
                <c:pt idx="1">
                  <c:v>2445.7926258000002</c:v>
                </c:pt>
                <c:pt idx="2">
                  <c:v>1058.3314069999999</c:v>
                </c:pt>
                <c:pt idx="3">
                  <c:v>1051.5191609999999</c:v>
                </c:pt>
                <c:pt idx="4">
                  <c:v>861.42809219999981</c:v>
                </c:pt>
              </c:numCache>
            </c:numRef>
          </c:val>
        </c:ser>
        <c:ser>
          <c:idx val="3"/>
          <c:order val="3"/>
          <c:tx>
            <c:strRef>
              <c:f>INVERSION!$I$13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INVERSION!$J$9:$N$9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APROPIACION SIN COMPROMETER ($)</c:v>
                </c:pt>
              </c:strCache>
            </c:strRef>
          </c:cat>
          <c:val>
            <c:numRef>
              <c:f>INVERSION!$J$13:$N$13</c:f>
              <c:numCache>
                <c:formatCode>#,##0.00</c:formatCode>
                <c:ptCount val="5"/>
                <c:pt idx="0">
                  <c:v>168666.75005500001</c:v>
                </c:pt>
                <c:pt idx="1">
                  <c:v>166982.90567850001</c:v>
                </c:pt>
                <c:pt idx="2">
                  <c:v>1007.9289155499999</c:v>
                </c:pt>
                <c:pt idx="3">
                  <c:v>965.20290454999997</c:v>
                </c:pt>
                <c:pt idx="4">
                  <c:v>1683.8443764999975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8947592"/>
        <c:axId val="308952688"/>
        <c:axId val="0"/>
      </c:bar3DChart>
      <c:catAx>
        <c:axId val="308947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8952688"/>
        <c:crosses val="autoZero"/>
        <c:auto val="1"/>
        <c:lblAlgn val="ctr"/>
        <c:lblOffset val="100"/>
        <c:noMultiLvlLbl val="0"/>
      </c:catAx>
      <c:valAx>
        <c:axId val="308952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89475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76275"/>
            <a:ext cx="6019800" cy="33861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7708" y="4288354"/>
            <a:ext cx="5661660" cy="406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77167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95507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5873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56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363035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4/08/2021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02827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6359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98431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42047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330941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0134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4/08/2021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7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4137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2221" y="1498060"/>
            <a:ext cx="7266562" cy="1731524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JULIO 31 DE 2021</a:t>
            </a:r>
            <a:b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079770" y="2791839"/>
            <a:ext cx="703309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 smtClean="0"/>
              <a:t>        COMPROMETIDO 86,16 %                  -         OBLIGADO  29,69%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412460" cy="6128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232425"/>
            <a:ext cx="9144000" cy="5655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dirty="0" smtClean="0">
                <a:solidFill>
                  <a:schemeClr val="bg1"/>
                </a:solidFill>
              </a:rPr>
              <a:t>GRAFICA EJECUCIÓN PRESUPUESTAL ACUMULADA                                                                                                             </a:t>
            </a:r>
            <a:r>
              <a:rPr lang="es-CO" sz="1200" dirty="0" smtClean="0">
                <a:solidFill>
                  <a:schemeClr val="bg1"/>
                </a:solidFill>
              </a:rPr>
              <a:t>SECCIÓN 3501 MINCOMERCIO CON CORTE AL 31 DE JULIO  DE 2021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3653840"/>
              </p:ext>
            </p:extLst>
          </p:nvPr>
        </p:nvGraphicFramePr>
        <p:xfrm>
          <a:off x="0" y="1"/>
          <a:ext cx="9144000" cy="4232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GRÁFICA </a:t>
            </a:r>
            <a:r>
              <a:rPr lang="es-CO" dirty="0">
                <a:solidFill>
                  <a:schemeClr val="bg1"/>
                </a:solidFill>
              </a:rPr>
              <a:t>EJECUCIÓN PRESUPUESTAL ACUMULADA                                                                                                                           </a:t>
            </a:r>
            <a:r>
              <a:rPr lang="es-CO" sz="1400" dirty="0">
                <a:solidFill>
                  <a:schemeClr val="bg1"/>
                </a:solidFill>
              </a:rPr>
              <a:t>UNIDAD 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31 DE JULIO DE 2021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623885"/>
              </p:ext>
            </p:extLst>
          </p:nvPr>
        </p:nvGraphicFramePr>
        <p:xfrm>
          <a:off x="0" y="1"/>
          <a:ext cx="9144000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</a:t>
            </a:r>
            <a:r>
              <a:rPr lang="es-CO" sz="1200" dirty="0">
                <a:solidFill>
                  <a:schemeClr val="bg1"/>
                </a:solidFill>
              </a:rPr>
              <a:t>UNIDAD EJECUTORA </a:t>
            </a:r>
            <a:r>
              <a:rPr lang="es-CO" sz="12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200" dirty="0">
                <a:solidFill>
                  <a:schemeClr val="bg1"/>
                </a:solidFill>
              </a:rPr>
              <a:t>CON CORTE AL </a:t>
            </a:r>
            <a:r>
              <a:rPr lang="es-CO" sz="1200" dirty="0" smtClean="0">
                <a:solidFill>
                  <a:schemeClr val="bg1"/>
                </a:solidFill>
              </a:rPr>
              <a:t>31 DE JULIO DE 2021</a:t>
            </a:r>
            <a:endParaRPr lang="es-CO" sz="1200" dirty="0">
              <a:solidFill>
                <a:schemeClr val="bg1"/>
              </a:solidFill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6112801"/>
              </p:ext>
            </p:extLst>
          </p:nvPr>
        </p:nvGraphicFramePr>
        <p:xfrm>
          <a:off x="0" y="0"/>
          <a:ext cx="9144000" cy="3943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</a:t>
            </a:r>
            <a:r>
              <a:rPr lang="es-CO" sz="1400">
                <a:solidFill>
                  <a:schemeClr val="bg1"/>
                </a:solidFill>
              </a:rPr>
              <a:t>AL </a:t>
            </a:r>
            <a:r>
              <a:rPr lang="es-CO" sz="1400" smtClean="0">
                <a:solidFill>
                  <a:schemeClr val="bg1"/>
                </a:solidFill>
              </a:rPr>
              <a:t> 31 DE JULIO </a:t>
            </a:r>
            <a:r>
              <a:rPr lang="es-CO" sz="1400" dirty="0" smtClean="0">
                <a:solidFill>
                  <a:schemeClr val="bg1"/>
                </a:solidFill>
              </a:rPr>
              <a:t>DE 2021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2783276"/>
              </p:ext>
            </p:extLst>
          </p:nvPr>
        </p:nvGraphicFramePr>
        <p:xfrm>
          <a:off x="-27577" y="1"/>
          <a:ext cx="9171578" cy="4200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5038</TotalTime>
  <Words>111</Words>
  <Application>Microsoft Office PowerPoint</Application>
  <PresentationFormat>Presentación en pantalla (16:9)</PresentationFormat>
  <Paragraphs>15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Calibri</vt:lpstr>
      <vt:lpstr>Arial</vt:lpstr>
      <vt:lpstr>Calibri Light</vt:lpstr>
      <vt:lpstr>Montserrat</vt:lpstr>
      <vt:lpstr>Office Theme</vt:lpstr>
      <vt:lpstr>1_Office Theme</vt:lpstr>
      <vt:lpstr>SECCIÓN 3501 - MINISTERIO DE COMERCIO INDUSTRIA Y TURISMO                          EJECUCIÓN  PRESUPUESTAL  ACUMULADA   JULIO 31 DE 2021 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Alterno</cp:lastModifiedBy>
  <cp:revision>755</cp:revision>
  <cp:lastPrinted>2020-06-02T23:07:20Z</cp:lastPrinted>
  <dcterms:modified xsi:type="dcterms:W3CDTF">2021-08-04T20:55:21Z</dcterms:modified>
</cp:coreProperties>
</file>