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93" r:id="rId1"/>
    <p:sldMasterId id="2147483707" r:id="rId2"/>
  </p:sldMasterIdLst>
  <p:notesMasterIdLst>
    <p:notesMasterId r:id="rId8"/>
  </p:notesMasterIdLst>
  <p:sldIdLst>
    <p:sldId id="336" r:id="rId3"/>
    <p:sldId id="328" r:id="rId4"/>
    <p:sldId id="329" r:id="rId5"/>
    <p:sldId id="331" r:id="rId6"/>
    <p:sldId id="333" r:id="rId7"/>
  </p:sldIdLst>
  <p:sldSz cx="9144000" cy="5143500" type="screen16x9"/>
  <p:notesSz cx="7077075" cy="9028113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alibri Light" panose="020F0302020204030204" pitchFamily="34" charset="0"/>
      <p:regular r:id="rId13"/>
      <p:italic r:id="rId14"/>
    </p:embeddedFont>
    <p:embeddedFont>
      <p:font typeface="Montserrat" panose="020B060402020202020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43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FF"/>
    <a:srgbClr val="9966FF"/>
    <a:srgbClr val="FF9900"/>
    <a:srgbClr val="FF00FF"/>
    <a:srgbClr val="FF9933"/>
    <a:srgbClr val="CCFF33"/>
    <a:srgbClr val="008000"/>
    <a:srgbClr val="33CC33"/>
    <a:srgbClr val="CC33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132" autoAdjust="0"/>
    <p:restoredTop sz="94249" autoAdjust="0"/>
  </p:normalViewPr>
  <p:slideViewPr>
    <p:cSldViewPr snapToGrid="0" snapToObjects="1" showGuides="1">
      <p:cViewPr varScale="1">
        <p:scale>
          <a:sx n="98" d="100"/>
          <a:sy n="98" d="100"/>
        </p:scale>
        <p:origin x="918" y="84"/>
      </p:cViewPr>
      <p:guideLst>
        <p:guide orient="horz" pos="164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8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3.fntdata"/><Relationship Id="rId5" Type="http://schemas.openxmlformats.org/officeDocument/2006/relationships/slide" Target="slides/slide3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terno\Documents\TRABAJO%20PAGINA%20WEB%202021\TRABAJO%20PAGINA%20WEB%20MES%20DE%20JULIO%20DE%202021\GRAFICA%20CONSOLIDADO%20SECCION%203501%20JULIO%2031%20DE%202021%20MINCOMERCIO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terno\Documents\TRABAJO%20PAGINA%20WEB%202021\TRABAJO%20PAGINA%20WEB%20MES%20DE%20JULIO%20DE%202021\GRAFICA%20CONSOLIDADO%20SECCION%203501%20JULIO%2031%20DE%202021%20MINCOMERCIO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terno\Documents\TRABAJO%20PAGINA%20WEB%202021\TRABAJO%20PAGINA%20WEB%20MES%20DE%20JULIO%20DE%202021\GRAFICA%20CONSOLIDADO%20SECCION%203501%20JULIO%2031%20DE%202021%20MINCOMERCIO.xls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terno\Documents\TRABAJO%20PAGINA%20WEB%202021\TRABAJO%20PAGINA%20WEB%20MES%20DE%20JULIO%20DE%202021\GRAFICA%20CONSOLIDADO%20SECCION%203501%20JULIO%2031%20DE%202021%20MINCOMERCIO.xls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TOTAL!$I$14</c:f>
              <c:strCache>
                <c:ptCount val="1"/>
                <c:pt idx="0">
                  <c:v>GASTOS DE FUNCIONAMIENTO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TOTAL!$J$13:$P$13</c:f>
              <c:strCache>
                <c:ptCount val="7"/>
                <c:pt idx="0">
                  <c:v>APROPIACIÓN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     ($)</c:v>
                </c:pt>
                <c:pt idx="4">
                  <c:v>OBLIGACIONES       ($)</c:v>
                </c:pt>
                <c:pt idx="5">
                  <c:v>   PAGOS                 ($)</c:v>
                </c:pt>
                <c:pt idx="6">
                  <c:v>APROPIACIÓN SIN COMPROMETER ($)</c:v>
                </c:pt>
              </c:strCache>
            </c:strRef>
          </c:cat>
          <c:val>
            <c:numRef>
              <c:f>TOTAL!$J$14:$P$14</c:f>
              <c:numCache>
                <c:formatCode>#,##0.00</c:formatCode>
                <c:ptCount val="7"/>
                <c:pt idx="0">
                  <c:v>414301.04800000001</c:v>
                </c:pt>
                <c:pt idx="1">
                  <c:v>307.68299999999999</c:v>
                </c:pt>
                <c:pt idx="2">
                  <c:v>413993.36499999999</c:v>
                </c:pt>
                <c:pt idx="3">
                  <c:v>337614.56681581994</c:v>
                </c:pt>
                <c:pt idx="4">
                  <c:v>184884.14493337</c:v>
                </c:pt>
                <c:pt idx="5">
                  <c:v>168655.04549801</c:v>
                </c:pt>
                <c:pt idx="6">
                  <c:v>76378.79818418005</c:v>
                </c:pt>
              </c:numCache>
            </c:numRef>
          </c:val>
        </c:ser>
        <c:ser>
          <c:idx val="1"/>
          <c:order val="1"/>
          <c:tx>
            <c:strRef>
              <c:f>TOTAL!$I$15</c:f>
              <c:strCache>
                <c:ptCount val="1"/>
                <c:pt idx="0">
                  <c:v>GASTOS DE INVERSION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chemeClr val="accent2">
                  <a:lumMod val="5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TOTAL!$J$13:$P$13</c:f>
              <c:strCache>
                <c:ptCount val="7"/>
                <c:pt idx="0">
                  <c:v>APROPIACIÓN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     ($)</c:v>
                </c:pt>
                <c:pt idx="4">
                  <c:v>OBLIGACIONES       ($)</c:v>
                </c:pt>
                <c:pt idx="5">
                  <c:v>   PAGOS                 ($)</c:v>
                </c:pt>
                <c:pt idx="6">
                  <c:v>APROPIACIÓN SIN COMPROMETER ($)</c:v>
                </c:pt>
              </c:strCache>
            </c:strRef>
          </c:cat>
          <c:val>
            <c:numRef>
              <c:f>TOTAL!$J$15:$P$15</c:f>
              <c:numCache>
                <c:formatCode>#,##0.00</c:formatCode>
                <c:ptCount val="7"/>
                <c:pt idx="0">
                  <c:v>307110.87166</c:v>
                </c:pt>
                <c:pt idx="1">
                  <c:v>0</c:v>
                </c:pt>
                <c:pt idx="2">
                  <c:v>307110.87166</c:v>
                </c:pt>
                <c:pt idx="3">
                  <c:v>283666.23943585006</c:v>
                </c:pt>
                <c:pt idx="4">
                  <c:v>29179.483108749999</c:v>
                </c:pt>
                <c:pt idx="5">
                  <c:v>28803.157743749998</c:v>
                </c:pt>
                <c:pt idx="6">
                  <c:v>23444.632224149962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49502952"/>
        <c:axId val="249507264"/>
        <c:axId val="0"/>
      </c:bar3DChart>
      <c:catAx>
        <c:axId val="249502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49507264"/>
        <c:crosses val="autoZero"/>
        <c:auto val="1"/>
        <c:lblAlgn val="ctr"/>
        <c:lblOffset val="100"/>
        <c:noMultiLvlLbl val="0"/>
      </c:catAx>
      <c:valAx>
        <c:axId val="249507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4950295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3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3675360892388451"/>
          <c:y val="3.542673107890499E-2"/>
          <c:w val="0.66324639107611549"/>
          <c:h val="0.6357363662875473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GG!$G$13</c:f>
              <c:strCache>
                <c:ptCount val="1"/>
                <c:pt idx="0">
                  <c:v>Gastos de Personal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GG!$H$12:$L$12</c:f>
              <c:strCache>
                <c:ptCount val="5"/>
                <c:pt idx="0">
                  <c:v>APROPIACIÓN  VIGENTE($)</c:v>
                </c:pt>
                <c:pt idx="1">
                  <c:v>COMPROMISOS ($)</c:v>
                </c:pt>
                <c:pt idx="2">
                  <c:v>OBLIGACIONES      ($)</c:v>
                </c:pt>
                <c:pt idx="3">
                  <c:v>   PAGOS   ($)</c:v>
                </c:pt>
                <c:pt idx="4">
                  <c:v>APROPIACIÓN SIN COMPROMETER ($)</c:v>
                </c:pt>
              </c:strCache>
            </c:strRef>
          </c:cat>
          <c:val>
            <c:numRef>
              <c:f>GG!$H$13:$L$13</c:f>
              <c:numCache>
                <c:formatCode>#,##0.00</c:formatCode>
                <c:ptCount val="5"/>
                <c:pt idx="0">
                  <c:v>41107.300999999999</c:v>
                </c:pt>
                <c:pt idx="1">
                  <c:v>21104.534391000001</c:v>
                </c:pt>
                <c:pt idx="2">
                  <c:v>20896.948281000001</c:v>
                </c:pt>
                <c:pt idx="3">
                  <c:v>20896.948281000001</c:v>
                </c:pt>
                <c:pt idx="4">
                  <c:v>20002.766608999998</c:v>
                </c:pt>
              </c:numCache>
            </c:numRef>
          </c:val>
        </c:ser>
        <c:ser>
          <c:idx val="1"/>
          <c:order val="1"/>
          <c:tx>
            <c:strRef>
              <c:f>GG!$G$14</c:f>
              <c:strCache>
                <c:ptCount val="1"/>
                <c:pt idx="0">
                  <c:v>Adquisición de Bienes y Servicios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GG!$H$12:$L$12</c:f>
              <c:strCache>
                <c:ptCount val="5"/>
                <c:pt idx="0">
                  <c:v>APROPIACIÓN  VIGENTE($)</c:v>
                </c:pt>
                <c:pt idx="1">
                  <c:v>COMPROMISOS ($)</c:v>
                </c:pt>
                <c:pt idx="2">
                  <c:v>OBLIGACIONES      ($)</c:v>
                </c:pt>
                <c:pt idx="3">
                  <c:v>   PAGOS   ($)</c:v>
                </c:pt>
                <c:pt idx="4">
                  <c:v>APROPIACIÓN SIN COMPROMETER ($)</c:v>
                </c:pt>
              </c:strCache>
            </c:strRef>
          </c:cat>
          <c:val>
            <c:numRef>
              <c:f>GG!$H$14:$L$14</c:f>
              <c:numCache>
                <c:formatCode>#,##0.00</c:formatCode>
                <c:ptCount val="5"/>
                <c:pt idx="0">
                  <c:v>19428.254000000001</c:v>
                </c:pt>
                <c:pt idx="1">
                  <c:v>16747.251296499999</c:v>
                </c:pt>
                <c:pt idx="2">
                  <c:v>9073.908156219999</c:v>
                </c:pt>
                <c:pt idx="3">
                  <c:v>8900.8525662199991</c:v>
                </c:pt>
                <c:pt idx="4">
                  <c:v>2681.0027034999998</c:v>
                </c:pt>
              </c:numCache>
            </c:numRef>
          </c:val>
        </c:ser>
        <c:ser>
          <c:idx val="2"/>
          <c:order val="2"/>
          <c:tx>
            <c:strRef>
              <c:f>GG!$G$15</c:f>
              <c:strCache>
                <c:ptCount val="1"/>
                <c:pt idx="0">
                  <c:v>Transferencias Corrientes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GG!$H$12:$L$12</c:f>
              <c:strCache>
                <c:ptCount val="5"/>
                <c:pt idx="0">
                  <c:v>APROPIACIÓN  VIGENTE($)</c:v>
                </c:pt>
                <c:pt idx="1">
                  <c:v>COMPROMISOS ($)</c:v>
                </c:pt>
                <c:pt idx="2">
                  <c:v>OBLIGACIONES      ($)</c:v>
                </c:pt>
                <c:pt idx="3">
                  <c:v>   PAGOS   ($)</c:v>
                </c:pt>
                <c:pt idx="4">
                  <c:v>APROPIACIÓN SIN COMPROMETER ($)</c:v>
                </c:pt>
              </c:strCache>
            </c:strRef>
          </c:cat>
          <c:val>
            <c:numRef>
              <c:f>GG!$H$15:$L$15</c:f>
              <c:numCache>
                <c:formatCode>#,##0.00</c:formatCode>
                <c:ptCount val="5"/>
                <c:pt idx="0">
                  <c:v>325631.86099999998</c:v>
                </c:pt>
                <c:pt idx="1">
                  <c:v>280919.10278682993</c:v>
                </c:pt>
                <c:pt idx="2">
                  <c:v>137029.18440591</c:v>
                </c:pt>
                <c:pt idx="3">
                  <c:v>120980.02147455</c:v>
                </c:pt>
                <c:pt idx="4">
                  <c:v>44712.758213170047</c:v>
                </c:pt>
              </c:numCache>
            </c:numRef>
          </c:val>
        </c:ser>
        <c:ser>
          <c:idx val="3"/>
          <c:order val="3"/>
          <c:tx>
            <c:strRef>
              <c:f>GG!$G$16</c:f>
              <c:strCache>
                <c:ptCount val="1"/>
                <c:pt idx="0">
                  <c:v>Gastos por Tributos, Multas, Sanciones e Intereses de Mora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GG!$H$12:$L$12</c:f>
              <c:strCache>
                <c:ptCount val="5"/>
                <c:pt idx="0">
                  <c:v>APROPIACIÓN  VIGENTE($)</c:v>
                </c:pt>
                <c:pt idx="1">
                  <c:v>COMPROMISOS ($)</c:v>
                </c:pt>
                <c:pt idx="2">
                  <c:v>OBLIGACIONES      ($)</c:v>
                </c:pt>
                <c:pt idx="3">
                  <c:v>   PAGOS   ($)</c:v>
                </c:pt>
                <c:pt idx="4">
                  <c:v>APROPIACIÓN SIN COMPROMETER ($)</c:v>
                </c:pt>
              </c:strCache>
            </c:strRef>
          </c:cat>
          <c:val>
            <c:numRef>
              <c:f>GG!$H$16:$L$16</c:f>
              <c:numCache>
                <c:formatCode>#,##0.00</c:formatCode>
                <c:ptCount val="5"/>
                <c:pt idx="0">
                  <c:v>12830.78</c:v>
                </c:pt>
                <c:pt idx="1">
                  <c:v>10240.631949000001</c:v>
                </c:pt>
                <c:pt idx="2">
                  <c:v>10240.631949000001</c:v>
                </c:pt>
                <c:pt idx="3">
                  <c:v>10240.631949000001</c:v>
                </c:pt>
                <c:pt idx="4">
                  <c:v>2590.1480510000001</c:v>
                </c:pt>
              </c:numCache>
            </c:numRef>
          </c:val>
        </c:ser>
        <c:ser>
          <c:idx val="4"/>
          <c:order val="4"/>
          <c:tx>
            <c:strRef>
              <c:f>GG!$G$17</c:f>
              <c:strCache>
                <c:ptCount val="1"/>
                <c:pt idx="0">
                  <c:v>Gastos de Inversion 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GG!$H$12:$L$12</c:f>
              <c:strCache>
                <c:ptCount val="5"/>
                <c:pt idx="0">
                  <c:v>APROPIACIÓN  VIGENTE($)</c:v>
                </c:pt>
                <c:pt idx="1">
                  <c:v>COMPROMISOS ($)</c:v>
                </c:pt>
                <c:pt idx="2">
                  <c:v>OBLIGACIONES      ($)</c:v>
                </c:pt>
                <c:pt idx="3">
                  <c:v>   PAGOS   ($)</c:v>
                </c:pt>
                <c:pt idx="4">
                  <c:v>APROPIACIÓN SIN COMPROMETER ($)</c:v>
                </c:pt>
              </c:strCache>
            </c:strRef>
          </c:cat>
          <c:val>
            <c:numRef>
              <c:f>GG!$H$17:$L$17</c:f>
              <c:numCache>
                <c:formatCode>#,##0.00</c:formatCode>
                <c:ptCount val="5"/>
                <c:pt idx="0">
                  <c:v>297616.91065999999</c:v>
                </c:pt>
                <c:pt idx="1">
                  <c:v>275875.77713195002</c:v>
                </c:pt>
                <c:pt idx="2">
                  <c:v>26926.002554610001</c:v>
                </c:pt>
                <c:pt idx="3">
                  <c:v>26607.455587610002</c:v>
                </c:pt>
                <c:pt idx="4">
                  <c:v>21741.133528049988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49504912"/>
        <c:axId val="249505304"/>
        <c:axId val="0"/>
      </c:bar3DChart>
      <c:catAx>
        <c:axId val="249504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49505304"/>
        <c:crosses val="autoZero"/>
        <c:auto val="1"/>
        <c:lblAlgn val="ctr"/>
        <c:lblOffset val="100"/>
        <c:noMultiLvlLbl val="0"/>
      </c:catAx>
      <c:valAx>
        <c:axId val="249505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4950491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DCE!$I$16</c:f>
              <c:strCache>
                <c:ptCount val="1"/>
                <c:pt idx="0">
                  <c:v>Gastos de Personal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rgbClr val="FFC0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DCE!$J$15:$P$15</c:f>
              <c:strCache>
                <c:ptCount val="7"/>
                <c:pt idx="0">
                  <c:v>APR.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($)</c:v>
                </c:pt>
                <c:pt idx="4">
                  <c:v>OBLIGACIONES ($)</c:v>
                </c:pt>
                <c:pt idx="5">
                  <c:v>   PAGOS   ($)</c:v>
                </c:pt>
                <c:pt idx="6">
                  <c:v>APR. SIN COMPROMETER ($)</c:v>
                </c:pt>
              </c:strCache>
            </c:strRef>
          </c:cat>
          <c:val>
            <c:numRef>
              <c:f>DCE!$J$16:$P$16</c:f>
              <c:numCache>
                <c:formatCode>#,##0.00</c:formatCode>
                <c:ptCount val="7"/>
                <c:pt idx="0">
                  <c:v>13248.697</c:v>
                </c:pt>
                <c:pt idx="1">
                  <c:v>307.68299999999999</c:v>
                </c:pt>
                <c:pt idx="2">
                  <c:v>12941.013999999999</c:v>
                </c:pt>
                <c:pt idx="3">
                  <c:v>6846.5479100000002</c:v>
                </c:pt>
                <c:pt idx="4">
                  <c:v>6821.9281650000003</c:v>
                </c:pt>
                <c:pt idx="5">
                  <c:v>6821.9281650000003</c:v>
                </c:pt>
                <c:pt idx="6">
                  <c:v>6094.4660899999999</c:v>
                </c:pt>
              </c:numCache>
            </c:numRef>
          </c:val>
        </c:ser>
        <c:ser>
          <c:idx val="1"/>
          <c:order val="1"/>
          <c:tx>
            <c:strRef>
              <c:f>DCE!$I$17</c:f>
              <c:strCache>
                <c:ptCount val="1"/>
                <c:pt idx="0">
                  <c:v>Adquisición de Bienes y Servicios </c:v>
                </c:pt>
              </c:strCache>
            </c:strRef>
          </c:tx>
          <c:spPr>
            <a:solidFill>
              <a:schemeClr val="bg2">
                <a:lumMod val="1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chemeClr val="bg1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DCE!$J$15:$P$15</c:f>
              <c:strCache>
                <c:ptCount val="7"/>
                <c:pt idx="0">
                  <c:v>APR.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($)</c:v>
                </c:pt>
                <c:pt idx="4">
                  <c:v>OBLIGACIONES ($)</c:v>
                </c:pt>
                <c:pt idx="5">
                  <c:v>   PAGOS   ($)</c:v>
                </c:pt>
                <c:pt idx="6">
                  <c:v>APR. SIN COMPROMETER ($)</c:v>
                </c:pt>
              </c:strCache>
            </c:strRef>
          </c:cat>
          <c:val>
            <c:numRef>
              <c:f>DCE!$J$17:$P$17</c:f>
              <c:numCache>
                <c:formatCode>General</c:formatCode>
                <c:ptCount val="7"/>
                <c:pt idx="0" formatCode="#,##0.00">
                  <c:v>1916.845</c:v>
                </c:pt>
                <c:pt idx="2" formatCode="#,##0.00">
                  <c:v>1916.845</c:v>
                </c:pt>
                <c:pt idx="3" formatCode="#,##0.00">
                  <c:v>1721.0526194900001</c:v>
                </c:pt>
                <c:pt idx="4" formatCode="#,##0.00">
                  <c:v>786.09811323999998</c:v>
                </c:pt>
                <c:pt idx="5" formatCode="#,##0.00">
                  <c:v>779.21719924000001</c:v>
                </c:pt>
                <c:pt idx="6" formatCode="#,##0.00">
                  <c:v>195.79238050999999</c:v>
                </c:pt>
              </c:numCache>
            </c:numRef>
          </c:val>
        </c:ser>
        <c:ser>
          <c:idx val="2"/>
          <c:order val="2"/>
          <c:tx>
            <c:strRef>
              <c:f>DCE!$I$18</c:f>
              <c:strCache>
                <c:ptCount val="1"/>
                <c:pt idx="0">
                  <c:v>Transferencias Corrientes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2.0138834208223967E-2"/>
                  <c:y val="6.4413522617450302E-3"/>
                </c:manualLayout>
              </c:layout>
              <c:spPr>
                <a:solidFill>
                  <a:schemeClr val="accent4">
                    <a:lumMod val="40000"/>
                    <a:lumOff val="6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8673556430446192E-2"/>
                      <c:h val="5.1481621332527247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5.0925337632079971E-17"/>
                  <c:y val="-3.22061273298408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2.0370135052831988E-16"/>
                  <c:y val="-5.15298037277452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DCE!$J$15:$P$15</c:f>
              <c:strCache>
                <c:ptCount val="7"/>
                <c:pt idx="0">
                  <c:v>APR.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($)</c:v>
                </c:pt>
                <c:pt idx="4">
                  <c:v>OBLIGACIONES ($)</c:v>
                </c:pt>
                <c:pt idx="5">
                  <c:v>   PAGOS   ($)</c:v>
                </c:pt>
                <c:pt idx="6">
                  <c:v>APR. SIN COMPROMETER ($)</c:v>
                </c:pt>
              </c:strCache>
            </c:strRef>
          </c:cat>
          <c:val>
            <c:numRef>
              <c:f>DCE!$J$18:$P$18</c:f>
              <c:numCache>
                <c:formatCode>General</c:formatCode>
                <c:ptCount val="7"/>
                <c:pt idx="0" formatCode="#,##0.00">
                  <c:v>133.375</c:v>
                </c:pt>
                <c:pt idx="2" formatCode="#,##0.00">
                  <c:v>133.375</c:v>
                </c:pt>
                <c:pt idx="3" formatCode="#,##0.00">
                  <c:v>35.445863000000003</c:v>
                </c:pt>
                <c:pt idx="4" formatCode="#,##0.00">
                  <c:v>35.445863000000003</c:v>
                </c:pt>
                <c:pt idx="5" formatCode="#,##0.00">
                  <c:v>35.445863000000003</c:v>
                </c:pt>
                <c:pt idx="6" formatCode="#,##0.00">
                  <c:v>97.929136999999997</c:v>
                </c:pt>
              </c:numCache>
            </c:numRef>
          </c:val>
        </c:ser>
        <c:ser>
          <c:idx val="3"/>
          <c:order val="3"/>
          <c:tx>
            <c:strRef>
              <c:f>DCE!$I$19</c:f>
              <c:strCache>
                <c:ptCount val="1"/>
                <c:pt idx="0">
                  <c:v>Gastos por Tributos, Multas, Sanciones e Intereses de Mora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5.4680664916885389E-8"/>
                  <c:y val="-5.1529676931968346E-2"/>
                </c:manualLayout>
              </c:layout>
              <c:spPr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0451334208223966E-2"/>
                      <c:h val="5.1481621332527247E-2"/>
                    </c:manualLayout>
                  </c15:layout>
                </c:ext>
              </c:extLst>
            </c:dLbl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DCE!$J$15:$P$15</c:f>
              <c:strCache>
                <c:ptCount val="7"/>
                <c:pt idx="0">
                  <c:v>APR.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($)</c:v>
                </c:pt>
                <c:pt idx="4">
                  <c:v>OBLIGACIONES ($)</c:v>
                </c:pt>
                <c:pt idx="5">
                  <c:v>   PAGOS   ($)</c:v>
                </c:pt>
                <c:pt idx="6">
                  <c:v>APR. SIN COMPROMETER ($)</c:v>
                </c:pt>
              </c:strCache>
            </c:strRef>
          </c:cat>
          <c:val>
            <c:numRef>
              <c:f>DCE!$J$19:$P$19</c:f>
              <c:numCache>
                <c:formatCode>General</c:formatCode>
                <c:ptCount val="7"/>
                <c:pt idx="0" formatCode="#,##0.00">
                  <c:v>3.9350000000000001</c:v>
                </c:pt>
                <c:pt idx="2" formatCode="#,##0.00">
                  <c:v>3.9350000000000001</c:v>
                </c:pt>
                <c:pt idx="6" formatCode="#,##0.00">
                  <c:v>3.9350000000000001</c:v>
                </c:pt>
              </c:numCache>
            </c:numRef>
          </c:val>
        </c:ser>
        <c:ser>
          <c:idx val="4"/>
          <c:order val="4"/>
          <c:tx>
            <c:strRef>
              <c:f>DCE!$I$20</c:f>
              <c:strCache>
                <c:ptCount val="1"/>
                <c:pt idx="0">
                  <c:v>Gastos de Inversion 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chemeClr val="accent5">
                  <a:lumMod val="75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DCE!$J$15:$P$15</c:f>
              <c:strCache>
                <c:ptCount val="7"/>
                <c:pt idx="0">
                  <c:v>APR.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($)</c:v>
                </c:pt>
                <c:pt idx="4">
                  <c:v>OBLIGACIONES ($)</c:v>
                </c:pt>
                <c:pt idx="5">
                  <c:v>   PAGOS   ($)</c:v>
                </c:pt>
                <c:pt idx="6">
                  <c:v>APR. SIN COMPROMETER ($)</c:v>
                </c:pt>
              </c:strCache>
            </c:strRef>
          </c:cat>
          <c:val>
            <c:numRef>
              <c:f>DCE!$J$20:$P$20</c:f>
              <c:numCache>
                <c:formatCode>General</c:formatCode>
                <c:ptCount val="7"/>
                <c:pt idx="0" formatCode="#,##0.00">
                  <c:v>9493.9609999999993</c:v>
                </c:pt>
                <c:pt idx="2" formatCode="#,##0.00">
                  <c:v>9493.9609999999993</c:v>
                </c:pt>
                <c:pt idx="3" formatCode="#,##0.00">
                  <c:v>7790.4623038999998</c:v>
                </c:pt>
                <c:pt idx="4" formatCode="#,##0.00">
                  <c:v>2253.4805541399996</c:v>
                </c:pt>
                <c:pt idx="5" formatCode="#,##0.00">
                  <c:v>2195.7021561399997</c:v>
                </c:pt>
                <c:pt idx="6" formatCode="#,##0.00">
                  <c:v>1703.4986961000004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49506872"/>
        <c:axId val="249507656"/>
        <c:axId val="0"/>
      </c:bar3DChart>
      <c:catAx>
        <c:axId val="249506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49507656"/>
        <c:crosses val="autoZero"/>
        <c:auto val="1"/>
        <c:lblAlgn val="ctr"/>
        <c:lblOffset val="100"/>
        <c:noMultiLvlLbl val="0"/>
      </c:catAx>
      <c:valAx>
        <c:axId val="249507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49506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INVERSION!$I$10</c:f>
              <c:strCache>
                <c:ptCount val="1"/>
                <c:pt idx="0">
                  <c:v>VICEMINISTERIO DE COMERCIO EXTERIOR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INVERSION!$J$9:$N$9</c:f>
              <c:strCache>
                <c:ptCount val="5"/>
                <c:pt idx="0">
                  <c:v>APR. VIGENTE ($)</c:v>
                </c:pt>
                <c:pt idx="1">
                  <c:v>COMPROMISO ($)</c:v>
                </c:pt>
                <c:pt idx="2">
                  <c:v>OBLIGACION ($)</c:v>
                </c:pt>
                <c:pt idx="3">
                  <c:v>PAGOS ($)</c:v>
                </c:pt>
                <c:pt idx="4">
                  <c:v>APROPIACION SIN COMPROMETER ($)</c:v>
                </c:pt>
              </c:strCache>
            </c:strRef>
          </c:cat>
          <c:val>
            <c:numRef>
              <c:f>INVERSION!$J$10:$N$10</c:f>
              <c:numCache>
                <c:formatCode>#,##0.00</c:formatCode>
                <c:ptCount val="5"/>
                <c:pt idx="0">
                  <c:v>34967.694382000001</c:v>
                </c:pt>
                <c:pt idx="1">
                  <c:v>32744.746377349999</c:v>
                </c:pt>
                <c:pt idx="2">
                  <c:v>3406.6708351999996</c:v>
                </c:pt>
                <c:pt idx="3">
                  <c:v>3297.8324551999999</c:v>
                </c:pt>
                <c:pt idx="4">
                  <c:v>2222.948004650003</c:v>
                </c:pt>
              </c:numCache>
            </c:numRef>
          </c:val>
        </c:ser>
        <c:ser>
          <c:idx val="1"/>
          <c:order val="1"/>
          <c:tx>
            <c:strRef>
              <c:f>INVERSION!$I$11</c:f>
              <c:strCache>
                <c:ptCount val="1"/>
                <c:pt idx="0">
                  <c:v>VICEMINISTERIO DE DE DESARROLLO EMPRESARIAL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INVERSION!$J$9:$N$9</c:f>
              <c:strCache>
                <c:ptCount val="5"/>
                <c:pt idx="0">
                  <c:v>APR. VIGENTE ($)</c:v>
                </c:pt>
                <c:pt idx="1">
                  <c:v>COMPROMISO ($)</c:v>
                </c:pt>
                <c:pt idx="2">
                  <c:v>OBLIGACION ($)</c:v>
                </c:pt>
                <c:pt idx="3">
                  <c:v>PAGOS ($)</c:v>
                </c:pt>
                <c:pt idx="4">
                  <c:v>APROPIACION SIN COMPROMETER ($)</c:v>
                </c:pt>
              </c:strCache>
            </c:strRef>
          </c:cat>
          <c:val>
            <c:numRef>
              <c:f>INVERSION!$J$11:$N$11</c:f>
              <c:numCache>
                <c:formatCode>#,##0.00</c:formatCode>
                <c:ptCount val="5"/>
                <c:pt idx="0">
                  <c:v>100169.20650499999</c:v>
                </c:pt>
                <c:pt idx="1">
                  <c:v>81492.794754200004</c:v>
                </c:pt>
                <c:pt idx="2">
                  <c:v>23706.551951000001</c:v>
                </c:pt>
                <c:pt idx="3">
                  <c:v>23488.603222999998</c:v>
                </c:pt>
                <c:pt idx="4">
                  <c:v>18676.411750799991</c:v>
                </c:pt>
              </c:numCache>
            </c:numRef>
          </c:val>
        </c:ser>
        <c:ser>
          <c:idx val="2"/>
          <c:order val="2"/>
          <c:tx>
            <c:strRef>
              <c:f>INVERSION!$I$12</c:f>
              <c:strCache>
                <c:ptCount val="1"/>
                <c:pt idx="0">
                  <c:v>SECRETARIA GENERAL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cat>
            <c:strRef>
              <c:f>INVERSION!$J$9:$N$9</c:f>
              <c:strCache>
                <c:ptCount val="5"/>
                <c:pt idx="0">
                  <c:v>APR. VIGENTE ($)</c:v>
                </c:pt>
                <c:pt idx="1">
                  <c:v>COMPROMISO ($)</c:v>
                </c:pt>
                <c:pt idx="2">
                  <c:v>OBLIGACION ($)</c:v>
                </c:pt>
                <c:pt idx="3">
                  <c:v>PAGOS ($)</c:v>
                </c:pt>
                <c:pt idx="4">
                  <c:v>APROPIACION SIN COMPROMETER ($)</c:v>
                </c:pt>
              </c:strCache>
            </c:strRef>
          </c:cat>
          <c:val>
            <c:numRef>
              <c:f>INVERSION!$J$12:$N$12</c:f>
              <c:numCache>
                <c:formatCode>#,##0.00</c:formatCode>
                <c:ptCount val="5"/>
                <c:pt idx="0">
                  <c:v>3307.220718</c:v>
                </c:pt>
                <c:pt idx="1">
                  <c:v>2445.7926258000002</c:v>
                </c:pt>
                <c:pt idx="2">
                  <c:v>1058.3314069999999</c:v>
                </c:pt>
                <c:pt idx="3">
                  <c:v>1051.5191609999999</c:v>
                </c:pt>
                <c:pt idx="4">
                  <c:v>861.42809219999981</c:v>
                </c:pt>
              </c:numCache>
            </c:numRef>
          </c:val>
        </c:ser>
        <c:ser>
          <c:idx val="3"/>
          <c:order val="3"/>
          <c:tx>
            <c:strRef>
              <c:f>INVERSION!$I$13</c:f>
              <c:strCache>
                <c:ptCount val="1"/>
                <c:pt idx="0">
                  <c:v>VICEMINISTERIO DE TURISMO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INVERSION!$J$9:$N$9</c:f>
              <c:strCache>
                <c:ptCount val="5"/>
                <c:pt idx="0">
                  <c:v>APR. VIGENTE ($)</c:v>
                </c:pt>
                <c:pt idx="1">
                  <c:v>COMPROMISO ($)</c:v>
                </c:pt>
                <c:pt idx="2">
                  <c:v>OBLIGACION ($)</c:v>
                </c:pt>
                <c:pt idx="3">
                  <c:v>PAGOS ($)</c:v>
                </c:pt>
                <c:pt idx="4">
                  <c:v>APROPIACION SIN COMPROMETER ($)</c:v>
                </c:pt>
              </c:strCache>
            </c:strRef>
          </c:cat>
          <c:val>
            <c:numRef>
              <c:f>INVERSION!$J$13:$N$13</c:f>
              <c:numCache>
                <c:formatCode>#,##0.00</c:formatCode>
                <c:ptCount val="5"/>
                <c:pt idx="0">
                  <c:v>168666.75005500001</c:v>
                </c:pt>
                <c:pt idx="1">
                  <c:v>166982.90567850001</c:v>
                </c:pt>
                <c:pt idx="2">
                  <c:v>1007.9289155499999</c:v>
                </c:pt>
                <c:pt idx="3">
                  <c:v>965.20290454999997</c:v>
                </c:pt>
                <c:pt idx="4">
                  <c:v>1683.8443764999975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08947592"/>
        <c:axId val="308952688"/>
        <c:axId val="0"/>
      </c:bar3DChart>
      <c:catAx>
        <c:axId val="308947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08952688"/>
        <c:crosses val="autoZero"/>
        <c:auto val="1"/>
        <c:lblAlgn val="ctr"/>
        <c:lblOffset val="100"/>
        <c:noMultiLvlLbl val="0"/>
      </c:catAx>
      <c:valAx>
        <c:axId val="308952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0894759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528638" y="676275"/>
            <a:ext cx="6019800" cy="33861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7708" y="4288354"/>
            <a:ext cx="5661660" cy="4062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/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437693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01650" y="666750"/>
            <a:ext cx="5919788" cy="3328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5f391192_00:notes"/>
          <p:cNvSpPr txBox="1">
            <a:spLocks noGrp="1"/>
          </p:cNvSpPr>
          <p:nvPr>
            <p:ph type="body" idx="1"/>
          </p:nvPr>
        </p:nvSpPr>
        <p:spPr>
          <a:xfrm>
            <a:off x="692323" y="4218053"/>
            <a:ext cx="5538580" cy="39960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60977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01650" y="666750"/>
            <a:ext cx="5919788" cy="3328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92323" y="4218053"/>
            <a:ext cx="5538580" cy="39960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03016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01650" y="666750"/>
            <a:ext cx="5919788" cy="3328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92323" y="4218053"/>
            <a:ext cx="5538580" cy="39960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83719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01650" y="666750"/>
            <a:ext cx="5919788" cy="3328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92323" y="4218053"/>
            <a:ext cx="5538580" cy="39960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91904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6771673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1955076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2587346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9"/>
          <p:cNvSpPr txBox="1">
            <a:spLocks noGrp="1"/>
          </p:cNvSpPr>
          <p:nvPr>
            <p:ph type="body" idx="1"/>
          </p:nvPr>
        </p:nvSpPr>
        <p:spPr>
          <a:xfrm>
            <a:off x="282000" y="4232425"/>
            <a:ext cx="8580000" cy="565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>
            <a:endParaRPr/>
          </a:p>
        </p:txBody>
      </p:sp>
      <p:sp>
        <p:nvSpPr>
          <p:cNvPr id="107" name="Google Shape;107;p9"/>
          <p:cNvSpPr txBox="1">
            <a:spLocks noGrp="1"/>
          </p:cNvSpPr>
          <p:nvPr>
            <p:ph type="sldNum" idx="12"/>
          </p:nvPr>
        </p:nvSpPr>
        <p:spPr>
          <a:xfrm>
            <a:off x="4327150" y="4797925"/>
            <a:ext cx="485400" cy="34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buNone/>
              <a:defRPr>
                <a:solidFill>
                  <a:schemeClr val="accent2"/>
                </a:solidFill>
              </a:defRPr>
            </a:lvl1pPr>
            <a:lvl2pPr lvl="1" algn="ctr">
              <a:buNone/>
              <a:defRPr>
                <a:solidFill>
                  <a:schemeClr val="accent2"/>
                </a:solidFill>
              </a:defRPr>
            </a:lvl2pPr>
            <a:lvl3pPr lvl="2" algn="ctr">
              <a:buNone/>
              <a:defRPr>
                <a:solidFill>
                  <a:schemeClr val="accent2"/>
                </a:solidFill>
              </a:defRPr>
            </a:lvl3pPr>
            <a:lvl4pPr lvl="3" algn="ctr">
              <a:buNone/>
              <a:defRPr>
                <a:solidFill>
                  <a:schemeClr val="accent2"/>
                </a:solidFill>
              </a:defRPr>
            </a:lvl4pPr>
            <a:lvl5pPr lvl="4" algn="ctr">
              <a:buNone/>
              <a:defRPr>
                <a:solidFill>
                  <a:schemeClr val="accent2"/>
                </a:solidFill>
              </a:defRPr>
            </a:lvl5pPr>
            <a:lvl6pPr lvl="5" algn="ctr">
              <a:buNone/>
              <a:defRPr>
                <a:solidFill>
                  <a:schemeClr val="accent2"/>
                </a:solidFill>
              </a:defRPr>
            </a:lvl6pPr>
            <a:lvl7pPr lvl="6" algn="ctr">
              <a:buNone/>
              <a:defRPr>
                <a:solidFill>
                  <a:schemeClr val="accent2"/>
                </a:solidFill>
              </a:defRPr>
            </a:lvl7pPr>
            <a:lvl8pPr lvl="7" algn="ctr">
              <a:buNone/>
              <a:defRPr>
                <a:solidFill>
                  <a:schemeClr val="accent2"/>
                </a:solidFill>
              </a:defRPr>
            </a:lvl8pPr>
            <a:lvl9pPr lvl="8" algn="ctr">
              <a:buNone/>
              <a:defRPr>
                <a:solidFill>
                  <a:schemeClr val="accent2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655690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6924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03173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78332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014422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143412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579773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220656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113630356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51389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8EB8-E814-485E-BB82-2F87DC10C226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4/08/2021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56056-2B0F-4D01-8C0D-25C02B6CF5CE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01D9FA8A-2A82-4357-B9D5-0976E85B47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31950" y="4860857"/>
            <a:ext cx="1375954" cy="24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4446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850731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12345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9"/>
          <p:cNvSpPr/>
          <p:nvPr/>
        </p:nvSpPr>
        <p:spPr>
          <a:xfrm rot="5400000">
            <a:off x="8234561" y="4139455"/>
            <a:ext cx="617100" cy="1201800"/>
          </a:xfrm>
          <a:prstGeom prst="parallelogram">
            <a:avLst>
              <a:gd name="adj" fmla="val 10943"/>
            </a:avLst>
          </a:prstGeom>
          <a:gradFill>
            <a:gsLst>
              <a:gs pos="0">
                <a:schemeClr val="accent1"/>
              </a:gs>
              <a:gs pos="29000">
                <a:schemeClr val="accent2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02" name="Google Shape;102;p9"/>
          <p:cNvSpPr/>
          <p:nvPr/>
        </p:nvSpPr>
        <p:spPr>
          <a:xfrm rot="10800000" flipH="1">
            <a:off x="7937900" y="4795467"/>
            <a:ext cx="927900" cy="188100"/>
          </a:xfrm>
          <a:prstGeom prst="rtTriangle">
            <a:avLst/>
          </a:prstGeom>
          <a:gradFill>
            <a:gsLst>
              <a:gs pos="0">
                <a:schemeClr val="accent1"/>
              </a:gs>
              <a:gs pos="47000">
                <a:schemeClr val="accent1"/>
              </a:gs>
              <a:gs pos="100000">
                <a:schemeClr val="accent2"/>
              </a:gs>
            </a:gsLst>
            <a:lin ang="59999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03" name="Google Shape;103;p9"/>
          <p:cNvSpPr/>
          <p:nvPr/>
        </p:nvSpPr>
        <p:spPr>
          <a:xfrm rot="-5400000" flipH="1">
            <a:off x="292350" y="4139455"/>
            <a:ext cx="617100" cy="1201800"/>
          </a:xfrm>
          <a:prstGeom prst="parallelogram">
            <a:avLst>
              <a:gd name="adj" fmla="val 10943"/>
            </a:avLst>
          </a:prstGeom>
          <a:gradFill>
            <a:gsLst>
              <a:gs pos="0">
                <a:schemeClr val="accent1"/>
              </a:gs>
              <a:gs pos="29000">
                <a:schemeClr val="accent2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04" name="Google Shape;104;p9"/>
          <p:cNvSpPr/>
          <p:nvPr/>
        </p:nvSpPr>
        <p:spPr>
          <a:xfrm rot="10800000">
            <a:off x="278211" y="4795467"/>
            <a:ext cx="927900" cy="188100"/>
          </a:xfrm>
          <a:prstGeom prst="rtTriangle">
            <a:avLst/>
          </a:prstGeom>
          <a:gradFill>
            <a:gsLst>
              <a:gs pos="0">
                <a:schemeClr val="accent1"/>
              </a:gs>
              <a:gs pos="47000">
                <a:schemeClr val="accent1"/>
              </a:gs>
              <a:gs pos="100000">
                <a:schemeClr val="accent2"/>
              </a:gs>
            </a:gsLst>
            <a:lin ang="59999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05" name="Google Shape;105;p9"/>
          <p:cNvSpPr/>
          <p:nvPr/>
        </p:nvSpPr>
        <p:spPr>
          <a:xfrm rot="10800000" flipH="1">
            <a:off x="281975" y="4232425"/>
            <a:ext cx="8580000" cy="5655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06" name="Google Shape;106;p9"/>
          <p:cNvSpPr txBox="1">
            <a:spLocks noGrp="1"/>
          </p:cNvSpPr>
          <p:nvPr>
            <p:ph type="body" idx="1"/>
          </p:nvPr>
        </p:nvSpPr>
        <p:spPr>
          <a:xfrm>
            <a:off x="282000" y="4232425"/>
            <a:ext cx="8580000" cy="565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>
            <a:endParaRPr/>
          </a:p>
        </p:txBody>
      </p:sp>
      <p:sp>
        <p:nvSpPr>
          <p:cNvPr id="107" name="Google Shape;107;p9"/>
          <p:cNvSpPr txBox="1">
            <a:spLocks noGrp="1"/>
          </p:cNvSpPr>
          <p:nvPr>
            <p:ph type="sldNum" idx="12"/>
          </p:nvPr>
        </p:nvSpPr>
        <p:spPr>
          <a:xfrm>
            <a:off x="4327150" y="4797925"/>
            <a:ext cx="485400" cy="34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buNone/>
              <a:defRPr>
                <a:solidFill>
                  <a:schemeClr val="accent2"/>
                </a:solidFill>
              </a:defRPr>
            </a:lvl1pPr>
            <a:lvl2pPr lvl="1" algn="ctr">
              <a:buNone/>
              <a:defRPr>
                <a:solidFill>
                  <a:schemeClr val="accent2"/>
                </a:solidFill>
              </a:defRPr>
            </a:lvl2pPr>
            <a:lvl3pPr lvl="2" algn="ctr">
              <a:buNone/>
              <a:defRPr>
                <a:solidFill>
                  <a:schemeClr val="accent2"/>
                </a:solidFill>
              </a:defRPr>
            </a:lvl3pPr>
            <a:lvl4pPr lvl="3" algn="ctr">
              <a:buNone/>
              <a:defRPr>
                <a:solidFill>
                  <a:schemeClr val="accent2"/>
                </a:solidFill>
              </a:defRPr>
            </a:lvl4pPr>
            <a:lvl5pPr lvl="4" algn="ctr">
              <a:buNone/>
              <a:defRPr>
                <a:solidFill>
                  <a:schemeClr val="accent2"/>
                </a:solidFill>
              </a:defRPr>
            </a:lvl5pPr>
            <a:lvl6pPr lvl="5" algn="ctr">
              <a:buNone/>
              <a:defRPr>
                <a:solidFill>
                  <a:schemeClr val="accent2"/>
                </a:solidFill>
              </a:defRPr>
            </a:lvl6pPr>
            <a:lvl7pPr lvl="6" algn="ctr">
              <a:buNone/>
              <a:defRPr>
                <a:solidFill>
                  <a:schemeClr val="accent2"/>
                </a:solidFill>
              </a:defRPr>
            </a:lvl7pPr>
            <a:lvl8pPr lvl="7" algn="ctr">
              <a:buNone/>
              <a:defRPr>
                <a:solidFill>
                  <a:schemeClr val="accent2"/>
                </a:solidFill>
              </a:defRPr>
            </a:lvl8pPr>
            <a:lvl9pPr lvl="8" algn="ctr">
              <a:buNone/>
              <a:defRPr>
                <a:solidFill>
                  <a:schemeClr val="accent2"/>
                </a:solidFill>
              </a:defRPr>
            </a:lvl9pPr>
          </a:lstStyle>
          <a:p>
            <a:fld id="{00000000-1234-1234-1234-123412341234}" type="slidenum">
              <a:rPr lang="en">
                <a:solidFill>
                  <a:srgbClr val="8BC145"/>
                </a:solidFill>
              </a:rPr>
              <a:pPr/>
              <a:t>‹Nº›</a:t>
            </a:fld>
            <a:endParaRPr dirty="0">
              <a:solidFill>
                <a:srgbClr val="8BC1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418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gradFill>
          <a:gsLst>
            <a:gs pos="0">
              <a:srgbClr val="4F5876"/>
            </a:gs>
            <a:gs pos="100000">
              <a:srgbClr val="1D1F2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 rot="10800000">
            <a:off x="6904227" y="249339"/>
            <a:ext cx="2034302" cy="2271600"/>
            <a:chOff x="208025" y="2621275"/>
            <a:chExt cx="2034302" cy="2271600"/>
          </a:xfrm>
        </p:grpSpPr>
        <p:sp>
          <p:nvSpPr>
            <p:cNvPr id="11" name="Google Shape;11;p2"/>
            <p:cNvSpPr/>
            <p:nvPr/>
          </p:nvSpPr>
          <p:spPr>
            <a:xfrm rot="-5400000" flipH="1">
              <a:off x="89375" y="2739925"/>
              <a:ext cx="2271600" cy="2034300"/>
            </a:xfrm>
            <a:prstGeom prst="parallelogram">
              <a:avLst>
                <a:gd name="adj" fmla="val 22770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12" name="Google Shape;12;p2"/>
            <p:cNvSpPr/>
            <p:nvPr/>
          </p:nvSpPr>
          <p:spPr>
            <a:xfrm rot="10800000">
              <a:off x="617527" y="4047646"/>
              <a:ext cx="1624800" cy="380700"/>
            </a:xfrm>
            <a:prstGeom prst="rtTriangl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9999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</p:grpSp>
      <p:grpSp>
        <p:nvGrpSpPr>
          <p:cNvPr id="13" name="Google Shape;13;p2"/>
          <p:cNvGrpSpPr/>
          <p:nvPr/>
        </p:nvGrpSpPr>
        <p:grpSpPr>
          <a:xfrm>
            <a:off x="208025" y="2621275"/>
            <a:ext cx="2034302" cy="2271600"/>
            <a:chOff x="208025" y="2621275"/>
            <a:chExt cx="2034302" cy="2271600"/>
          </a:xfrm>
        </p:grpSpPr>
        <p:sp>
          <p:nvSpPr>
            <p:cNvPr id="14" name="Google Shape;14;p2"/>
            <p:cNvSpPr/>
            <p:nvPr/>
          </p:nvSpPr>
          <p:spPr>
            <a:xfrm rot="-5400000" flipH="1">
              <a:off x="89375" y="2739925"/>
              <a:ext cx="2271600" cy="2034300"/>
            </a:xfrm>
            <a:prstGeom prst="parallelogram">
              <a:avLst>
                <a:gd name="adj" fmla="val 22770"/>
              </a:avLst>
            </a:prstGeom>
            <a:gradFill>
              <a:gsLst>
                <a:gs pos="0">
                  <a:schemeClr val="accent1"/>
                </a:gs>
                <a:gs pos="29000">
                  <a:schemeClr val="accent2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617527" y="4047646"/>
              <a:ext cx="1624800" cy="380700"/>
            </a:xfrm>
            <a:prstGeom prst="rtTriangl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9999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</p:grpSp>
      <p:sp>
        <p:nvSpPr>
          <p:cNvPr id="16" name="Google Shape;16;p2"/>
          <p:cNvSpPr/>
          <p:nvPr/>
        </p:nvSpPr>
        <p:spPr>
          <a:xfrm rot="10800000" flipH="1">
            <a:off x="624300" y="1092075"/>
            <a:ext cx="7895400" cy="29592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1101000" y="1738825"/>
            <a:ext cx="6942000" cy="1665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57776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91028273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53463597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9984314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11420473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3309412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4501346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8EB8-E814-485E-BB82-2F87DC10C226}" type="datetimeFigureOut">
              <a:rPr lang="es-CO" smtClean="0"/>
              <a:t>4/08/2021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56056-2B0F-4D01-8C0D-25C02B6CF5CE}" type="slidenum">
              <a:rPr lang="es-CO" smtClean="0"/>
              <a:t>‹Nº›</a:t>
            </a:fld>
            <a:endParaRPr lang="es-CO" dirty="0"/>
          </a:p>
        </p:txBody>
      </p: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01D9FA8A-2A82-4357-B9D5-0976E85B47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31950" y="4860857"/>
            <a:ext cx="1375954" cy="24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876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41374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6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46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92221" y="1498060"/>
            <a:ext cx="7266562" cy="1731524"/>
          </a:xfrm>
          <a:solidFill>
            <a:schemeClr val="accent4">
              <a:lumMod val="50000"/>
            </a:schemeClr>
          </a:solidFill>
          <a:ln w="76200">
            <a:solidFill>
              <a:schemeClr val="bg1"/>
            </a:solidFill>
          </a:ln>
        </p:spPr>
        <p:txBody>
          <a:bodyPr/>
          <a:lstStyle/>
          <a:p>
            <a:r>
              <a:rPr lang="es-CO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SECCIÓN 3501 - MINISTERIO DE COMERCIO INDUSTRIA Y </a:t>
            </a:r>
            <a:r>
              <a:rPr lang="es-CO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TURISMO</a:t>
            </a:r>
            <a:r>
              <a:rPr lang="es-CO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</a:t>
            </a:r>
            <a:r>
              <a:rPr lang="es-CO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EJECUCIÓN  </a:t>
            </a:r>
            <a:r>
              <a:rPr lang="es-CO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PRESUPUESTAL </a:t>
            </a:r>
            <a:r>
              <a:rPr lang="es-CO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ACUMULADA</a:t>
            </a:r>
            <a:r>
              <a:rPr lang="es-CO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br>
              <a:rPr lang="es-CO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JULIO 31 DE 2021</a:t>
            </a:r>
            <a:br>
              <a:rPr lang="es-CO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O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1200" dirty="0"/>
              <a:t/>
            </a:r>
            <a:br>
              <a:rPr lang="es-CO" sz="1200" dirty="0"/>
            </a:br>
            <a:endParaRPr lang="es-CO" sz="1200" dirty="0"/>
          </a:p>
        </p:txBody>
      </p:sp>
      <p:sp>
        <p:nvSpPr>
          <p:cNvPr id="3" name="Rectángulo 2"/>
          <p:cNvSpPr/>
          <p:nvPr/>
        </p:nvSpPr>
        <p:spPr>
          <a:xfrm>
            <a:off x="1079770" y="2791839"/>
            <a:ext cx="7033098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CO" dirty="0" smtClean="0"/>
              <a:t>        COMPROMETIDO 86,16 %                  -         OBLIGADO  29,69%</a:t>
            </a:r>
            <a:endParaRPr lang="es-CO" dirty="0"/>
          </a:p>
        </p:txBody>
      </p:sp>
      <p:pic>
        <p:nvPicPr>
          <p:cNvPr id="5" name="Imagen 4" descr="cid:A1151BFF-0E8C-41C0-A184-8A0FA5990D6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2412460" cy="6128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677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xfrm>
            <a:off x="0" y="4232425"/>
            <a:ext cx="9144000" cy="565500"/>
          </a:xfrm>
          <a:solidFill>
            <a:schemeClr val="accent4">
              <a:lumMod val="5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txBody>
          <a:bodyPr/>
          <a:lstStyle/>
          <a:p>
            <a:pPr lvl="0"/>
            <a:r>
              <a:rPr lang="es-CO" dirty="0" smtClean="0">
                <a:solidFill>
                  <a:schemeClr val="bg1"/>
                </a:solidFill>
              </a:rPr>
              <a:t>GRAFICA EJECUCIÓN PRESUPUESTAL ACUMULADA                                                                                                             </a:t>
            </a:r>
            <a:r>
              <a:rPr lang="es-CO" sz="1200" dirty="0" smtClean="0">
                <a:solidFill>
                  <a:schemeClr val="bg1"/>
                </a:solidFill>
              </a:rPr>
              <a:t>SECCIÓN 3501 MINCOMERCIO CON CORTE AL 31 DE JULIO  DE 2021</a:t>
            </a:r>
          </a:p>
        </p:txBody>
      </p:sp>
      <p:sp>
        <p:nvSpPr>
          <p:cNvPr id="3" name="Rectángulo 2"/>
          <p:cNvSpPr/>
          <p:nvPr/>
        </p:nvSpPr>
        <p:spPr>
          <a:xfrm flipH="1">
            <a:off x="1306286" y="4797925"/>
            <a:ext cx="1592424" cy="189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7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Cifras en millones de pesos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3653840"/>
              </p:ext>
            </p:extLst>
          </p:nvPr>
        </p:nvGraphicFramePr>
        <p:xfrm>
          <a:off x="0" y="1"/>
          <a:ext cx="9144000" cy="4232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1306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xfrm>
            <a:off x="0" y="4019342"/>
            <a:ext cx="9144000" cy="778584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r>
              <a:rPr lang="es-CO" dirty="0" smtClean="0">
                <a:solidFill>
                  <a:schemeClr val="bg1"/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GRÁFICA </a:t>
            </a:r>
            <a:r>
              <a:rPr lang="es-CO" dirty="0">
                <a:solidFill>
                  <a:schemeClr val="bg1"/>
                </a:solidFill>
              </a:rPr>
              <a:t>EJECUCIÓN PRESUPUESTAL ACUMULADA                                                                                                                           </a:t>
            </a:r>
            <a:r>
              <a:rPr lang="es-CO" sz="1400" dirty="0">
                <a:solidFill>
                  <a:schemeClr val="bg1"/>
                </a:solidFill>
              </a:rPr>
              <a:t>UNIDAD EJECUTORA 3501-01 GESTIÓN GENERAL CON CORTE </a:t>
            </a:r>
            <a:r>
              <a:rPr lang="es-CO" sz="1400" dirty="0" smtClean="0">
                <a:solidFill>
                  <a:schemeClr val="bg1"/>
                </a:solidFill>
              </a:rPr>
              <a:t>AL 31 DE JULIO DE 2021</a:t>
            </a:r>
            <a:endParaRPr lang="es-CO" sz="1400" dirty="0">
              <a:solidFill>
                <a:schemeClr val="bg1"/>
              </a:solidFill>
            </a:endParaRPr>
          </a:p>
          <a:p>
            <a:pPr marL="0" lvl="0" indent="0"/>
            <a:endParaRPr dirty="0"/>
          </a:p>
        </p:txBody>
      </p:sp>
      <p:sp>
        <p:nvSpPr>
          <p:cNvPr id="4" name="Rectángulo 3"/>
          <p:cNvSpPr/>
          <p:nvPr/>
        </p:nvSpPr>
        <p:spPr>
          <a:xfrm flipH="1">
            <a:off x="1206757" y="4771145"/>
            <a:ext cx="1648410" cy="203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800" b="1" dirty="0">
                <a:solidFill>
                  <a:schemeClr val="bg1">
                    <a:lumMod val="50000"/>
                  </a:schemeClr>
                </a:solidFill>
                <a:latin typeface="Montserrat" panose="020B0604020202020204" charset="0"/>
              </a:rPr>
              <a:t>Cifras en millones de pesos</a:t>
            </a: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623885"/>
              </p:ext>
            </p:extLst>
          </p:nvPr>
        </p:nvGraphicFramePr>
        <p:xfrm>
          <a:off x="0" y="1"/>
          <a:ext cx="9144000" cy="3943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0149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xfrm>
            <a:off x="282000" y="4018384"/>
            <a:ext cx="8580000" cy="779541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r>
              <a:rPr lang="es-CO" sz="1400" dirty="0">
                <a:solidFill>
                  <a:schemeClr val="bg1"/>
                </a:solidFill>
              </a:rPr>
              <a:t>GRÁFICA EJECUCIÓN PRESUPUESTAL ACUMULADA                                                                                                                           </a:t>
            </a:r>
            <a:r>
              <a:rPr lang="es-CO" sz="1200" dirty="0">
                <a:solidFill>
                  <a:schemeClr val="bg1"/>
                </a:solidFill>
              </a:rPr>
              <a:t>UNIDAD EJECUTORA </a:t>
            </a:r>
            <a:r>
              <a:rPr lang="es-CO" sz="1200" dirty="0" smtClean="0">
                <a:solidFill>
                  <a:schemeClr val="bg1"/>
                </a:solidFill>
              </a:rPr>
              <a:t>3501-02 DIRECCIÓN DE COMERCIO EXTERIOR  </a:t>
            </a:r>
            <a:r>
              <a:rPr lang="es-CO" sz="1200" dirty="0">
                <a:solidFill>
                  <a:schemeClr val="bg1"/>
                </a:solidFill>
              </a:rPr>
              <a:t>CON CORTE AL </a:t>
            </a:r>
            <a:r>
              <a:rPr lang="es-CO" sz="1200" dirty="0" smtClean="0">
                <a:solidFill>
                  <a:schemeClr val="bg1"/>
                </a:solidFill>
              </a:rPr>
              <a:t>31 DE JULIO DE 2021</a:t>
            </a:r>
            <a:endParaRPr lang="es-CO" sz="1200" dirty="0">
              <a:solidFill>
                <a:schemeClr val="bg1"/>
              </a:solidFill>
            </a:endParaRPr>
          </a:p>
          <a:p>
            <a:pPr marL="0" lvl="0" indent="0"/>
            <a:endParaRPr sz="1200" dirty="0"/>
          </a:p>
        </p:txBody>
      </p:sp>
      <p:sp>
        <p:nvSpPr>
          <p:cNvPr id="2" name="Rectángulo 1"/>
          <p:cNvSpPr/>
          <p:nvPr/>
        </p:nvSpPr>
        <p:spPr>
          <a:xfrm>
            <a:off x="1219199" y="4797925"/>
            <a:ext cx="1828801" cy="203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Cifras en millones de pesos</a:t>
            </a: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6112801"/>
              </p:ext>
            </p:extLst>
          </p:nvPr>
        </p:nvGraphicFramePr>
        <p:xfrm>
          <a:off x="0" y="0"/>
          <a:ext cx="9144000" cy="3943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089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-27578" y="4200211"/>
            <a:ext cx="9171578" cy="699279"/>
          </a:xfrm>
          <a:solidFill>
            <a:schemeClr val="accent4">
              <a:lumMod val="50000"/>
            </a:schemeClr>
          </a:solidFill>
          <a:ln w="38100">
            <a:solidFill>
              <a:schemeClr val="bg1">
                <a:lumMod val="95000"/>
              </a:schemeClr>
            </a:solidFill>
          </a:ln>
        </p:spPr>
        <p:txBody>
          <a:bodyPr/>
          <a:lstStyle/>
          <a:p>
            <a:pPr marL="0" indent="0"/>
            <a:r>
              <a:rPr lang="es-CO" sz="1400" dirty="0" smtClean="0">
                <a:solidFill>
                  <a:schemeClr val="bg1"/>
                </a:solidFill>
              </a:rPr>
              <a:t>GRÀFICA EJECUCIÒN PRESUPUESTAL ACUMULADA </a:t>
            </a:r>
          </a:p>
          <a:p>
            <a:pPr marL="0" indent="0"/>
            <a:r>
              <a:rPr lang="es-CO" sz="1400" dirty="0" smtClean="0">
                <a:solidFill>
                  <a:schemeClr val="bg1"/>
                </a:solidFill>
              </a:rPr>
              <a:t>GASTOS DE INVERSIÒN </a:t>
            </a:r>
            <a:r>
              <a:rPr lang="es-CO" sz="1400" dirty="0">
                <a:solidFill>
                  <a:schemeClr val="bg1"/>
                </a:solidFill>
              </a:rPr>
              <a:t>CON CORTE </a:t>
            </a:r>
            <a:r>
              <a:rPr lang="es-CO" sz="1400">
                <a:solidFill>
                  <a:schemeClr val="bg1"/>
                </a:solidFill>
              </a:rPr>
              <a:t>AL </a:t>
            </a:r>
            <a:r>
              <a:rPr lang="es-CO" sz="1400" smtClean="0">
                <a:solidFill>
                  <a:schemeClr val="bg1"/>
                </a:solidFill>
              </a:rPr>
              <a:t> 31 DE JULIO </a:t>
            </a:r>
            <a:r>
              <a:rPr lang="es-CO" sz="1400" dirty="0" smtClean="0">
                <a:solidFill>
                  <a:schemeClr val="bg1"/>
                </a:solidFill>
              </a:rPr>
              <a:t>DE 2021</a:t>
            </a:r>
            <a:endParaRPr lang="es-CO" sz="1400" dirty="0">
              <a:solidFill>
                <a:schemeClr val="bg1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3397" y="4899491"/>
            <a:ext cx="1828801" cy="203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Cifras en millones de pesos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2783276"/>
              </p:ext>
            </p:extLst>
          </p:nvPr>
        </p:nvGraphicFramePr>
        <p:xfrm>
          <a:off x="-27577" y="1"/>
          <a:ext cx="9171578" cy="42002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982735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1_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5038</TotalTime>
  <Words>111</Words>
  <Application>Microsoft Office PowerPoint</Application>
  <PresentationFormat>Presentación en pantalla (16:9)</PresentationFormat>
  <Paragraphs>15</Paragraphs>
  <Slides>5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5</vt:i4>
      </vt:variant>
    </vt:vector>
  </HeadingPairs>
  <TitlesOfParts>
    <vt:vector size="11" baseType="lpstr">
      <vt:lpstr>Calibri</vt:lpstr>
      <vt:lpstr>Arial</vt:lpstr>
      <vt:lpstr>Calibri Light</vt:lpstr>
      <vt:lpstr>Montserrat</vt:lpstr>
      <vt:lpstr>Office Theme</vt:lpstr>
      <vt:lpstr>1_Office Theme</vt:lpstr>
      <vt:lpstr>SECCIÓN 3501 - MINISTERIO DE COMERCIO INDUSTRIA Y TURISMO                          EJECUCIÓN  PRESUPUESTAL  ACUMULADA   JULIO 31 DE 2021    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Mario Alexander Reina Carrillo - Cont</dc:creator>
  <cp:lastModifiedBy>Alterno</cp:lastModifiedBy>
  <cp:revision>755</cp:revision>
  <cp:lastPrinted>2020-06-02T23:07:20Z</cp:lastPrinted>
  <dcterms:modified xsi:type="dcterms:W3CDTF">2021-08-04T20:55:21Z</dcterms:modified>
</cp:coreProperties>
</file>