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33"/>
    <a:srgbClr val="33CC33"/>
    <a:srgbClr val="CC3300"/>
    <a:srgbClr val="008000"/>
    <a:srgbClr val="FF3300"/>
    <a:srgbClr val="CC66FF"/>
    <a:srgbClr val="A50021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FEBRERO%2028%20DE%202021\GRAFICA%20CONSOLIDADO%20FEBRERO%2028%20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FEBRERO%2028%20DE%202021\GRAFICA%20CONSOLIDADO%20FEBRERO%2028%20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FEBRERO%2028%20DE%202021\GRAFICA%20CONSOLIDADO%20FEBRERO%2028%20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FEBRERO%2028%20DE%202021\GRAFICA%20CONSOLIDADO%20FEBRERO%2028%20%20DE%20202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781064"/>
        <c:axId val="316776360"/>
      </c:lineChart>
      <c:catAx>
        <c:axId val="31678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6776360"/>
        <c:crosses val="autoZero"/>
        <c:auto val="1"/>
        <c:lblAlgn val="ctr"/>
        <c:lblOffset val="100"/>
        <c:noMultiLvlLbl val="0"/>
      </c:catAx>
      <c:valAx>
        <c:axId val="31677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6781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6.9444444444444441E-3"/>
                  <c:y val="-4.500965758400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TOTAL!$J$14:$P$14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TOTAL!$J$15:$P$15</c:f>
              <c:numCache>
                <c:formatCode>#,##0</c:formatCode>
                <c:ptCount val="7"/>
                <c:pt idx="0">
                  <c:v>438463.554</c:v>
                </c:pt>
                <c:pt idx="1">
                  <c:v>307.68299999999999</c:v>
                </c:pt>
                <c:pt idx="2">
                  <c:v>438155.87099999998</c:v>
                </c:pt>
                <c:pt idx="3">
                  <c:v>207569.97482856998</c:v>
                </c:pt>
                <c:pt idx="4">
                  <c:v>42672.286901749998</c:v>
                </c:pt>
                <c:pt idx="5">
                  <c:v>28541.98274739</c:v>
                </c:pt>
                <c:pt idx="6">
                  <c:v>230585.89617143001</c:v>
                </c:pt>
              </c:numCache>
            </c:numRef>
          </c:val>
        </c:ser>
        <c:ser>
          <c:idx val="1"/>
          <c:order val="1"/>
          <c:tx>
            <c:strRef>
              <c:f>TOTAL!$I$16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TOTAL!$J$14:$P$14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TOTAL!$J$16:$P$16</c:f>
              <c:numCache>
                <c:formatCode>#,##0</c:formatCode>
                <c:ptCount val="7"/>
                <c:pt idx="0">
                  <c:v>251446.29165999999</c:v>
                </c:pt>
                <c:pt idx="1">
                  <c:v>0</c:v>
                </c:pt>
                <c:pt idx="2">
                  <c:v>251446.29165999999</c:v>
                </c:pt>
                <c:pt idx="3">
                  <c:v>206597.80837721002</c:v>
                </c:pt>
                <c:pt idx="4">
                  <c:v>9660.1267019999996</c:v>
                </c:pt>
                <c:pt idx="5">
                  <c:v>9660.1267019999996</c:v>
                </c:pt>
                <c:pt idx="6">
                  <c:v>44848.483282789981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6781848"/>
        <c:axId val="250531456"/>
        <c:axId val="0"/>
      </c:bar3DChart>
      <c:catAx>
        <c:axId val="31678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531456"/>
        <c:crosses val="autoZero"/>
        <c:auto val="1"/>
        <c:lblAlgn val="ctr"/>
        <c:lblOffset val="100"/>
        <c:noMultiLvlLbl val="0"/>
      </c:catAx>
      <c:valAx>
        <c:axId val="2505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6781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61433218666785"/>
          <c:y val="0"/>
          <c:w val="0.77253993463528348"/>
          <c:h val="0.794192754891145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'GESTION GRAL'!$G$14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GRAL'!$H$13:$L$13</c:f>
              <c:strCache>
                <c:ptCount val="5"/>
                <c:pt idx="0">
                  <c:v>APR. VIGENTE($)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GRAL'!$H$14:$L$14</c:f>
              <c:numCache>
                <c:formatCode>#,##0</c:formatCode>
                <c:ptCount val="5"/>
                <c:pt idx="0">
                  <c:v>423160.70199999999</c:v>
                </c:pt>
                <c:pt idx="1">
                  <c:v>204189.29865951999</c:v>
                </c:pt>
                <c:pt idx="2">
                  <c:v>40800.658009719999</c:v>
                </c:pt>
                <c:pt idx="3">
                  <c:v>26670.353855360001</c:v>
                </c:pt>
                <c:pt idx="4">
                  <c:v>218971.40334048</c:v>
                </c:pt>
              </c:numCache>
            </c:numRef>
          </c:val>
        </c:ser>
        <c:ser>
          <c:idx val="1"/>
          <c:order val="1"/>
          <c:tx>
            <c:strRef>
              <c:f>'GESTION GRAL'!$G$15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GRAL'!$H$13:$L$13</c:f>
              <c:strCache>
                <c:ptCount val="5"/>
                <c:pt idx="0">
                  <c:v>APR. VIGENTE($)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GRAL'!$H$15:$L$15</c:f>
              <c:numCache>
                <c:formatCode>#,##0</c:formatCode>
                <c:ptCount val="5"/>
                <c:pt idx="0">
                  <c:v>241952.33066000001</c:v>
                </c:pt>
                <c:pt idx="1">
                  <c:v>203297.62643089003</c:v>
                </c:pt>
                <c:pt idx="2">
                  <c:v>9653.7251090000009</c:v>
                </c:pt>
                <c:pt idx="3">
                  <c:v>9653.7251090000009</c:v>
                </c:pt>
                <c:pt idx="4">
                  <c:v>38654.704229109986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0527144"/>
        <c:axId val="250532240"/>
        <c:axId val="0"/>
      </c:bar3DChart>
      <c:catAx>
        <c:axId val="250527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532240"/>
        <c:crosses val="autoZero"/>
        <c:auto val="1"/>
        <c:lblAlgn val="ctr"/>
        <c:lblOffset val="100"/>
        <c:noMultiLvlLbl val="0"/>
      </c:catAx>
      <c:valAx>
        <c:axId val="25053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527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40288713910761"/>
          <c:y val="0"/>
          <c:w val="0.74785411198600171"/>
          <c:h val="0.723435657499334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DCE!$I$16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4722222222222168E-2"/>
                  <c:y val="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</c:formatCode>
                <c:ptCount val="7"/>
                <c:pt idx="0">
                  <c:v>15302.852000000001</c:v>
                </c:pt>
                <c:pt idx="1">
                  <c:v>307.68299999999999</c:v>
                </c:pt>
                <c:pt idx="2">
                  <c:v>14995.169</c:v>
                </c:pt>
                <c:pt idx="3">
                  <c:v>3380.6761690500002</c:v>
                </c:pt>
                <c:pt idx="4">
                  <c:v>1871.6288920299999</c:v>
                </c:pt>
                <c:pt idx="5">
                  <c:v>1871.6288920299999</c:v>
                </c:pt>
                <c:pt idx="6">
                  <c:v>11614.492830949999</c:v>
                </c:pt>
              </c:numCache>
            </c:numRef>
          </c:val>
        </c:ser>
        <c:ser>
          <c:idx val="1"/>
          <c:order val="1"/>
          <c:tx>
            <c:strRef>
              <c:f>DCE!$I$17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3300.18194632</c:v>
                </c:pt>
                <c:pt idx="4">
                  <c:v>6.4015930000000001</c:v>
                </c:pt>
                <c:pt idx="5">
                  <c:v>6.4015930000000001</c:v>
                </c:pt>
                <c:pt idx="6">
                  <c:v>6193.7790536799994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0527536"/>
        <c:axId val="250527928"/>
        <c:axId val="0"/>
      </c:bar3DChart>
      <c:catAx>
        <c:axId val="25052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527928"/>
        <c:crosses val="autoZero"/>
        <c:auto val="1"/>
        <c:lblAlgn val="ctr"/>
        <c:lblOffset val="100"/>
        <c:noMultiLvlLbl val="0"/>
      </c:catAx>
      <c:valAx>
        <c:axId val="25052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527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INVERSION!$G$3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INVERSION!$H$2:$L$2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INVERSION!$H$3:$L$3</c:f>
              <c:numCache>
                <c:formatCode>#,##0</c:formatCode>
                <c:ptCount val="5"/>
                <c:pt idx="0">
                  <c:v>34967.694382000001</c:v>
                </c:pt>
                <c:pt idx="1">
                  <c:v>27057.853577710001</c:v>
                </c:pt>
                <c:pt idx="2">
                  <c:v>113.020064</c:v>
                </c:pt>
                <c:pt idx="3">
                  <c:v>113.020064</c:v>
                </c:pt>
                <c:pt idx="4">
                  <c:v>7909.840804290001</c:v>
                </c:pt>
              </c:numCache>
            </c:numRef>
          </c:val>
        </c:ser>
        <c:ser>
          <c:idx val="1"/>
          <c:order val="1"/>
          <c:tx>
            <c:strRef>
              <c:f>INVERSION!$G$4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INVERSION!$H$2:$L$2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INVERSION!$H$4:$L$4</c:f>
              <c:numCache>
                <c:formatCode>#,##0</c:formatCode>
                <c:ptCount val="5"/>
                <c:pt idx="0">
                  <c:v>74504.626504999993</c:v>
                </c:pt>
                <c:pt idx="1">
                  <c:v>42764.301775</c:v>
                </c:pt>
                <c:pt idx="2">
                  <c:v>9536.8363370000006</c:v>
                </c:pt>
                <c:pt idx="3">
                  <c:v>9536.8363370000006</c:v>
                </c:pt>
                <c:pt idx="4">
                  <c:v>31740.32473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34336"/>
        <c:axId val="309236688"/>
      </c:barChart>
      <c:lineChart>
        <c:grouping val="standard"/>
        <c:varyColors val="0"/>
        <c:ser>
          <c:idx val="2"/>
          <c:order val="2"/>
          <c:tx>
            <c:strRef>
              <c:f>INVERSION!$G$5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INVERSION!$H$2:$L$2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INVERSION!$H$5:$L$5</c:f>
              <c:numCache>
                <c:formatCode>#,##0</c:formatCode>
                <c:ptCount val="5"/>
                <c:pt idx="0">
                  <c:v>3307.220718</c:v>
                </c:pt>
                <c:pt idx="1">
                  <c:v>592.47970299999997</c:v>
                </c:pt>
                <c:pt idx="2">
                  <c:v>8.8794229999999992</c:v>
                </c:pt>
                <c:pt idx="3">
                  <c:v>8.8794229999999992</c:v>
                </c:pt>
                <c:pt idx="4">
                  <c:v>2714.7410150000001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INVERSION!$G$6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INVERSION!$H$2:$L$2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INVERSION!$H$6:$L$6</c:f>
              <c:numCache>
                <c:formatCode>#,##0</c:formatCode>
                <c:ptCount val="5"/>
                <c:pt idx="0">
                  <c:v>138666.75005500001</c:v>
                </c:pt>
                <c:pt idx="1">
                  <c:v>136183.17332150001</c:v>
                </c:pt>
                <c:pt idx="2">
                  <c:v>1.3908780000000001</c:v>
                </c:pt>
                <c:pt idx="3">
                  <c:v>1.3908780000000001</c:v>
                </c:pt>
                <c:pt idx="4">
                  <c:v>2483.5767335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34336"/>
        <c:axId val="309236688"/>
      </c:lineChart>
      <c:catAx>
        <c:axId val="3092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36688"/>
        <c:crosses val="autoZero"/>
        <c:auto val="1"/>
        <c:lblAlgn val="ctr"/>
        <c:lblOffset val="100"/>
        <c:noMultiLvlLbl val="0"/>
      </c:catAx>
      <c:valAx>
        <c:axId val="309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34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6/04/2021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</a:t>
            </a:r>
            <a:r>
              <a:rPr lang="es-CO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</a:t>
            </a:r>
            <a:r>
              <a:rPr lang="es-CO" dirty="0"/>
              <a:t> </a:t>
            </a:r>
            <a:r>
              <a:rPr lang="es-CO" dirty="0" smtClean="0"/>
              <a:t>60,06 %        -             OBLIGADO  7,59 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28 DE FEBRERO DE 2021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1499"/>
              </p:ext>
            </p:extLst>
          </p:nvPr>
        </p:nvGraphicFramePr>
        <p:xfrm>
          <a:off x="155644" y="291829"/>
          <a:ext cx="3988339" cy="30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08668"/>
              </p:ext>
            </p:extLst>
          </p:nvPr>
        </p:nvGraphicFramePr>
        <p:xfrm>
          <a:off x="0" y="-1"/>
          <a:ext cx="9144000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28 DE FEBRERO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9677"/>
              </p:ext>
            </p:extLst>
          </p:nvPr>
        </p:nvGraphicFramePr>
        <p:xfrm>
          <a:off x="0" y="0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28 DE FEBRERO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38884"/>
              </p:ext>
            </p:extLst>
          </p:nvPr>
        </p:nvGraphicFramePr>
        <p:xfrm>
          <a:off x="0" y="1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>
                <a:solidFill>
                  <a:schemeClr val="bg1"/>
                </a:solidFill>
              </a:rPr>
              <a:t>AL  </a:t>
            </a:r>
            <a:r>
              <a:rPr lang="es-CO" sz="1400" smtClean="0">
                <a:solidFill>
                  <a:schemeClr val="bg1"/>
                </a:solidFill>
              </a:rPr>
              <a:t>28 DE FEBRERO DE </a:t>
            </a:r>
            <a:r>
              <a:rPr lang="es-CO" sz="1400" dirty="0" smtClean="0">
                <a:solidFill>
                  <a:schemeClr val="bg1"/>
                </a:solidFill>
              </a:rPr>
              <a:t>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654254"/>
              </p:ext>
            </p:extLst>
          </p:nvPr>
        </p:nvGraphicFramePr>
        <p:xfrm>
          <a:off x="13396" y="-1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</TotalTime>
  <Words>114</Words>
  <Application>Microsoft Office PowerPoint</Application>
  <PresentationFormat>Presentación en pantalla (16:9)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Montserrat</vt:lpstr>
      <vt:lpstr>Calibri</vt:lpstr>
      <vt:lpstr>Arial</vt:lpstr>
      <vt:lpstr>Office Theme</vt:lpstr>
      <vt:lpstr>1_Office Theme</vt:lpstr>
      <vt:lpstr>SECCIÓN 3501 - MINISTERIO DE COMERCIO INDUSTRIA Y TURISMO                          EJECUCIÓN  PRESUPUESTAL  ACUMULADA CON CORTE AL 28 DE FEBRERO DE 2021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680</cp:revision>
  <cp:lastPrinted>2020-06-02T23:07:20Z</cp:lastPrinted>
  <dcterms:modified xsi:type="dcterms:W3CDTF">2021-04-06T20:18:05Z</dcterms:modified>
</cp:coreProperties>
</file>