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33CC33"/>
    <a:srgbClr val="CC3300"/>
    <a:srgbClr val="008000"/>
    <a:srgbClr val="FF3300"/>
    <a:srgbClr val="CC66FF"/>
    <a:srgbClr val="A50021"/>
    <a:srgbClr val="FF9933"/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ENERO%2031%20DE%202021\GRAFICA%20SECCION%20350101%20ENERO%2031%20DE%20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ENERO%2031%20DE%202021\GRAFICA%20SECCION%20350101%20ENERO%2031%20DE%202021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ENERO%2031%20DE%202021\GRAFICA%20SECCION%20350101%20ENERO%2031%20DE%202021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ENERO%2031%20DE%202021\GRAFICA%20SECCION%20350101%20ENERO%2031%20DE%202021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2964224"/>
        <c:axId val="322962264"/>
      </c:lineChart>
      <c:catAx>
        <c:axId val="32296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62264"/>
        <c:crosses val="autoZero"/>
        <c:auto val="1"/>
        <c:lblAlgn val="ctr"/>
        <c:lblOffset val="100"/>
        <c:noMultiLvlLbl val="0"/>
      </c:catAx>
      <c:valAx>
        <c:axId val="322962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6422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Hoja3!$J$14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-2.2222222222222223E-2"/>
                  <c:y val="-7.5016113697493558E-2"/>
                </c:manualLayout>
              </c:layout>
              <c:spPr>
                <a:solidFill>
                  <a:schemeClr val="accent3">
                    <a:lumMod val="20000"/>
                    <a:lumOff val="8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437554680664914E-2"/>
                      <c:h val="4.4964776685889683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"/>
                  <c:y val="-6.00128909579947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Hoja3!$K$14:$Q$14</c:f>
              <c:numCache>
                <c:formatCode>#,##0.00</c:formatCode>
                <c:ptCount val="7"/>
                <c:pt idx="0">
                  <c:v>438463.554</c:v>
                </c:pt>
                <c:pt idx="1">
                  <c:v>307.68299999999999</c:v>
                </c:pt>
                <c:pt idx="2">
                  <c:v>438155.87099999998</c:v>
                </c:pt>
                <c:pt idx="3">
                  <c:v>182773.27799421002</c:v>
                </c:pt>
                <c:pt idx="4">
                  <c:v>13349.981974029999</c:v>
                </c:pt>
                <c:pt idx="5">
                  <c:v>13349.900950180001</c:v>
                </c:pt>
                <c:pt idx="6">
                  <c:v>255382.59300578997</c:v>
                </c:pt>
              </c:numCache>
            </c:numRef>
          </c:val>
        </c:ser>
        <c:ser>
          <c:idx val="1"/>
          <c:order val="1"/>
          <c:tx>
            <c:strRef>
              <c:f>Hoja3!$J$15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/>
              <c:spPr>
                <a:solidFill>
                  <a:schemeClr val="accent2"/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437554680664915E-2"/>
                      <c:h val="4.496477668588969E-2"/>
                    </c:manualLayout>
                  </c15:layout>
                </c:ext>
              </c:extLst>
            </c:dLbl>
            <c:dLbl>
              <c:idx val="5"/>
              <c:layout/>
              <c:spPr>
                <a:solidFill>
                  <a:schemeClr val="accent2"/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27088801399825E-2"/>
                      <c:h val="3.8963487590090218E-2"/>
                    </c:manualLayout>
                  </c15:layout>
                </c:ext>
              </c:extLst>
            </c:dLbl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Hoja3!$K$13:$Q$13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Hoja3!$K$15:$Q$15</c:f>
              <c:numCache>
                <c:formatCode>#,##0.00</c:formatCode>
                <c:ptCount val="7"/>
                <c:pt idx="0">
                  <c:v>251446.29165999999</c:v>
                </c:pt>
                <c:pt idx="1">
                  <c:v>37950</c:v>
                </c:pt>
                <c:pt idx="2">
                  <c:v>213496.29165999999</c:v>
                </c:pt>
                <c:pt idx="3">
                  <c:v>29797.903103320001</c:v>
                </c:pt>
                <c:pt idx="4">
                  <c:v>9216</c:v>
                </c:pt>
                <c:pt idx="5">
                  <c:v>9216</c:v>
                </c:pt>
                <c:pt idx="6">
                  <c:v>183698.38855668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2966968"/>
        <c:axId val="322959520"/>
        <c:axId val="0"/>
      </c:bar3DChart>
      <c:catAx>
        <c:axId val="322966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59520"/>
        <c:crosses val="autoZero"/>
        <c:auto val="1"/>
        <c:lblAlgn val="ctr"/>
        <c:lblOffset val="100"/>
        <c:noMultiLvlLbl val="0"/>
      </c:catAx>
      <c:valAx>
        <c:axId val="32295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669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GG!$M$15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-1.0185067526415994E-16"/>
                  <c:y val="-8.0515297906602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0185067526415994E-16"/>
                  <c:y val="-7.0853335362065242E-2"/>
                </c:manualLayout>
              </c:layout>
              <c:spPr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493110236220466E-2"/>
                      <c:h val="6.7584667858546651E-2"/>
                    </c:manualLayout>
                  </c15:layout>
                </c:ext>
              </c:extLst>
            </c:dLbl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GG!$N$14:$T$14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GG!$N$15:$T$15</c:f>
              <c:numCache>
                <c:formatCode>#,##0.00</c:formatCode>
                <c:ptCount val="7"/>
                <c:pt idx="0">
                  <c:v>423160.70199999999</c:v>
                </c:pt>
                <c:pt idx="1">
                  <c:v>0</c:v>
                </c:pt>
                <c:pt idx="2">
                  <c:v>423160.70199999999</c:v>
                </c:pt>
                <c:pt idx="3">
                  <c:v>180515.06408116</c:v>
                </c:pt>
                <c:pt idx="4">
                  <c:v>12470.359863</c:v>
                </c:pt>
                <c:pt idx="5">
                  <c:v>12470.27883915</c:v>
                </c:pt>
                <c:pt idx="6">
                  <c:v>242645.63791883999</c:v>
                </c:pt>
              </c:numCache>
            </c:numRef>
          </c:val>
        </c:ser>
        <c:ser>
          <c:idx val="1"/>
          <c:order val="1"/>
          <c:tx>
            <c:strRef>
              <c:f>GG!$M$16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3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GG!$N$14:$T$14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GG!$N$16:$T$16</c:f>
              <c:numCache>
                <c:formatCode>#,##0.00</c:formatCode>
                <c:ptCount val="7"/>
                <c:pt idx="0">
                  <c:v>241952.33066000001</c:v>
                </c:pt>
                <c:pt idx="1">
                  <c:v>37950</c:v>
                </c:pt>
                <c:pt idx="2">
                  <c:v>204002.33066000001</c:v>
                </c:pt>
                <c:pt idx="3">
                  <c:v>27354.376199999999</c:v>
                </c:pt>
                <c:pt idx="4">
                  <c:v>9216</c:v>
                </c:pt>
                <c:pt idx="5">
                  <c:v>9216</c:v>
                </c:pt>
                <c:pt idx="6">
                  <c:v>176647.95446000001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2960696"/>
        <c:axId val="322961088"/>
        <c:axId val="0"/>
      </c:bar3DChart>
      <c:catAx>
        <c:axId val="32296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61088"/>
        <c:crosses val="autoZero"/>
        <c:auto val="1"/>
        <c:lblAlgn val="ctr"/>
        <c:lblOffset val="100"/>
        <c:noMultiLvlLbl val="0"/>
      </c:catAx>
      <c:valAx>
        <c:axId val="32296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60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658039904125091"/>
          <c:y val="1.813668123303952E-2"/>
          <c:w val="0.80341960095874909"/>
          <c:h val="0.696228854730526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DCE!$J$17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15302.852000000001</c:v>
                </c:pt>
                <c:pt idx="1">
                  <c:v>307.68299999999999</c:v>
                </c:pt>
                <c:pt idx="2">
                  <c:v>14995.169</c:v>
                </c:pt>
                <c:pt idx="3">
                  <c:v>2258.21391305</c:v>
                </c:pt>
                <c:pt idx="4">
                  <c:v>879.62211102999993</c:v>
                </c:pt>
                <c:pt idx="5">
                  <c:v>879.62211102999993</c:v>
                </c:pt>
                <c:pt idx="6">
                  <c:v>12736.95508695</c:v>
                </c:pt>
              </c:numCache>
            </c:numRef>
          </c:val>
        </c:ser>
        <c:ser>
          <c:idx val="1"/>
          <c:order val="1"/>
          <c:tx>
            <c:strRef>
              <c:f>DCE!$J$18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2.1263120908244441E-2"/>
                  <c:y val="-3.3020694094989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DCE!$K$18:$Q$18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2443.5269033200002</c:v>
                </c:pt>
                <c:pt idx="4">
                  <c:v>0</c:v>
                </c:pt>
                <c:pt idx="5">
                  <c:v>0</c:v>
                </c:pt>
                <c:pt idx="6">
                  <c:v>7050.43409668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2961872"/>
        <c:axId val="252938248"/>
        <c:axId val="0"/>
      </c:bar3DChart>
      <c:catAx>
        <c:axId val="32296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938248"/>
        <c:crosses val="autoZero"/>
        <c:auto val="1"/>
        <c:lblAlgn val="ctr"/>
        <c:lblOffset val="100"/>
        <c:noMultiLvlLbl val="0"/>
      </c:catAx>
      <c:valAx>
        <c:axId val="252938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61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8925596774576179"/>
          <c:y val="3.3808344199436804E-2"/>
          <c:w val="0.71074403225423821"/>
          <c:h val="0.6304549533459370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INVERSION!$L$13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INVERSION!$M$12:$S$12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INVERSION!$M$13:$S$13</c:f>
              <c:numCache>
                <c:formatCode>#,##0.00</c:formatCode>
                <c:ptCount val="7"/>
                <c:pt idx="0">
                  <c:v>34967.694382000001</c:v>
                </c:pt>
                <c:pt idx="1">
                  <c:v>0</c:v>
                </c:pt>
                <c:pt idx="2">
                  <c:v>34967.694382000001</c:v>
                </c:pt>
                <c:pt idx="3">
                  <c:v>2862.6796473200002</c:v>
                </c:pt>
                <c:pt idx="4">
                  <c:v>0</c:v>
                </c:pt>
                <c:pt idx="5">
                  <c:v>0</c:v>
                </c:pt>
                <c:pt idx="6">
                  <c:v>32105.01473468</c:v>
                </c:pt>
              </c:numCache>
            </c:numRef>
          </c:val>
        </c:ser>
        <c:ser>
          <c:idx val="1"/>
          <c:order val="1"/>
          <c:tx>
            <c:strRef>
              <c:f>INVERSION!$L$14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INVERSION!$M$12:$S$12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INVERSION!$M$14:$S$14</c:f>
              <c:numCache>
                <c:formatCode>#,##0.00</c:formatCode>
                <c:ptCount val="7"/>
                <c:pt idx="0">
                  <c:v>74504.626504999993</c:v>
                </c:pt>
                <c:pt idx="1">
                  <c:v>7950</c:v>
                </c:pt>
                <c:pt idx="2">
                  <c:v>66554.626504999993</c:v>
                </c:pt>
                <c:pt idx="3">
                  <c:v>26547.128812999999</c:v>
                </c:pt>
                <c:pt idx="4">
                  <c:v>9216</c:v>
                </c:pt>
                <c:pt idx="5">
                  <c:v>9216</c:v>
                </c:pt>
                <c:pt idx="6">
                  <c:v>40007.497691999997</c:v>
                </c:pt>
              </c:numCache>
            </c:numRef>
          </c:val>
        </c:ser>
        <c:ser>
          <c:idx val="2"/>
          <c:order val="2"/>
          <c:tx>
            <c:strRef>
              <c:f>INVERSION!$L$15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INVERSION!$M$12:$S$12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INVERSION!$M$15:$S$15</c:f>
              <c:numCache>
                <c:formatCode>#,##0.00</c:formatCode>
                <c:ptCount val="7"/>
                <c:pt idx="0">
                  <c:v>3307.220718</c:v>
                </c:pt>
                <c:pt idx="1">
                  <c:v>0</c:v>
                </c:pt>
                <c:pt idx="2">
                  <c:v>3307.220718</c:v>
                </c:pt>
                <c:pt idx="3">
                  <c:v>144.279819</c:v>
                </c:pt>
                <c:pt idx="4">
                  <c:v>0</c:v>
                </c:pt>
                <c:pt idx="5">
                  <c:v>0</c:v>
                </c:pt>
                <c:pt idx="6">
                  <c:v>3162.9408990000002</c:v>
                </c:pt>
              </c:numCache>
            </c:numRef>
          </c:val>
        </c:ser>
        <c:ser>
          <c:idx val="3"/>
          <c:order val="3"/>
          <c:tx>
            <c:strRef>
              <c:f>INVERSION!$L$16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INVERSION!$M$12:$S$12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INVERSION!$M$16:$S$16</c:f>
              <c:numCache>
                <c:formatCode>#,##0.00</c:formatCode>
                <c:ptCount val="7"/>
                <c:pt idx="0">
                  <c:v>138666.75005500001</c:v>
                </c:pt>
                <c:pt idx="1">
                  <c:v>30000</c:v>
                </c:pt>
                <c:pt idx="2">
                  <c:v>108666.750055</c:v>
                </c:pt>
                <c:pt idx="3">
                  <c:v>243.81482399999999</c:v>
                </c:pt>
                <c:pt idx="4">
                  <c:v>0</c:v>
                </c:pt>
                <c:pt idx="5">
                  <c:v>0</c:v>
                </c:pt>
                <c:pt idx="6">
                  <c:v>108422.935231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2934328"/>
        <c:axId val="252939032"/>
        <c:axId val="0"/>
      </c:bar3DChart>
      <c:catAx>
        <c:axId val="252934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939032"/>
        <c:crosses val="autoZero"/>
        <c:auto val="1"/>
        <c:lblAlgn val="ctr"/>
        <c:lblOffset val="100"/>
        <c:noMultiLvlLbl val="0"/>
      </c:catAx>
      <c:valAx>
        <c:axId val="252939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9343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8/02/2021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8/02/2021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46306" y="1780162"/>
            <a:ext cx="7548664" cy="1449422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ENERO DE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b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/>
              <a:t>COMPROMETIDO </a:t>
            </a:r>
            <a:r>
              <a:rPr lang="es-CO" smtClean="0"/>
              <a:t> </a:t>
            </a:r>
            <a:r>
              <a:rPr lang="es-CO"/>
              <a:t> </a:t>
            </a:r>
            <a:r>
              <a:rPr lang="es-CO" smtClean="0"/>
              <a:t>32,62 </a:t>
            </a:r>
            <a:r>
              <a:rPr lang="es-CO" dirty="0" smtClean="0"/>
              <a:t>%        -             </a:t>
            </a:r>
            <a:r>
              <a:rPr lang="es-CO" smtClean="0"/>
              <a:t>OBLIGADO 3,46    </a:t>
            </a:r>
            <a:r>
              <a:rPr lang="es-CO" dirty="0" smtClean="0"/>
              <a:t>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31045" cy="7029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ENERO DE 2021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11499"/>
              </p:ext>
            </p:extLst>
          </p:nvPr>
        </p:nvGraphicFramePr>
        <p:xfrm>
          <a:off x="155644" y="291829"/>
          <a:ext cx="3988339" cy="3093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136128"/>
              </p:ext>
            </p:extLst>
          </p:nvPr>
        </p:nvGraphicFramePr>
        <p:xfrm>
          <a:off x="0" y="1"/>
          <a:ext cx="9144000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ENERO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9854706"/>
              </p:ext>
            </p:extLst>
          </p:nvPr>
        </p:nvGraphicFramePr>
        <p:xfrm>
          <a:off x="1" y="0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ENERO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791588"/>
              </p:ext>
            </p:extLst>
          </p:nvPr>
        </p:nvGraphicFramePr>
        <p:xfrm>
          <a:off x="0" y="1"/>
          <a:ext cx="9027268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</a:t>
            </a:r>
            <a:r>
              <a:rPr lang="es-CO" sz="1400" smtClean="0">
                <a:solidFill>
                  <a:schemeClr val="bg1"/>
                </a:solidFill>
              </a:rPr>
              <a:t>DE ENERO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995251"/>
              </p:ext>
            </p:extLst>
          </p:nvPr>
        </p:nvGraphicFramePr>
        <p:xfrm>
          <a:off x="97276" y="68095"/>
          <a:ext cx="8978629" cy="4132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3923</TotalTime>
  <Words>122</Words>
  <Application>Microsoft Office PowerPoint</Application>
  <PresentationFormat>Presentación en pantalla (16:9)</PresentationFormat>
  <Paragraphs>19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Montserrat</vt:lpstr>
      <vt:lpstr>Arial</vt:lpstr>
      <vt:lpstr>Calibri Light</vt:lpstr>
      <vt:lpstr>Office Theme</vt:lpstr>
      <vt:lpstr>1_Office Theme</vt:lpstr>
      <vt:lpstr>SECCIÓN 3501 - MINISTERIO DE COMERCIO INDUSTRIA Y TURISMO                          EJECUCIÓN  PRESUPUESTAL  ACUMULADA CON CORTE AL 31 DE ENERO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670</cp:revision>
  <cp:lastPrinted>2020-06-02T23:07:20Z</cp:lastPrinted>
  <dcterms:modified xsi:type="dcterms:W3CDTF">2021-02-08T16:10:50Z</dcterms:modified>
</cp:coreProperties>
</file>