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93" r:id="rId1"/>
    <p:sldMasterId id="2147483707" r:id="rId2"/>
  </p:sldMasterIdLst>
  <p:notesMasterIdLst>
    <p:notesMasterId r:id="rId8"/>
  </p:notesMasterIdLst>
  <p:sldIdLst>
    <p:sldId id="336" r:id="rId3"/>
    <p:sldId id="328" r:id="rId4"/>
    <p:sldId id="329" r:id="rId5"/>
    <p:sldId id="331" r:id="rId6"/>
    <p:sldId id="333" r:id="rId7"/>
  </p:sldIdLst>
  <p:sldSz cx="9144000" cy="5143500" type="screen16x9"/>
  <p:notesSz cx="7077075" cy="9028113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anose="020B060402020202020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33CC33"/>
    <a:srgbClr val="CC3300"/>
    <a:srgbClr val="008000"/>
    <a:srgbClr val="FF3300"/>
    <a:srgbClr val="CC66FF"/>
    <a:srgbClr val="A50021"/>
    <a:srgbClr val="FF9933"/>
    <a:srgbClr val="CC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32" autoAdjust="0"/>
    <p:restoredTop sz="94249" autoAdjust="0"/>
  </p:normalViewPr>
  <p:slideViewPr>
    <p:cSldViewPr snapToGrid="0" snapToObjects="1" showGuides="1">
      <p:cViewPr varScale="1">
        <p:scale>
          <a:sx n="98" d="100"/>
          <a:sy n="98" d="100"/>
        </p:scale>
        <p:origin x="918" y="84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MARZO%2031%20DE%202020\GRAFICA%20CONSOLIDADO%20MARZO%2031%20DE%202020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ENERO%2031%20DE%202021\GRAFICA%20SECCION%20350101%20ENERO%2031%20DE%202021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ENERO%2031%20DE%202021\GRAFICA%20SECCION%20350101%20ENERO%2031%20DE%202021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ENERO%2031%20DE%202021\GRAFICA%20SECCION%20350101%20ENERO%2031%20DE%202021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ENERO%2031%20DE%202021\GRAFICA%20SECCION%20350101%20ENERO%2031%20DE%202021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32130358705163E-2"/>
          <c:y val="0.1194203355671906"/>
          <c:w val="0.92294564741907259"/>
          <c:h val="0.79093156830712386"/>
        </c:manualLayout>
      </c:layout>
      <c:lineChart>
        <c:grouping val="standar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22964224"/>
        <c:axId val="322962264"/>
      </c:lineChart>
      <c:catAx>
        <c:axId val="32296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2962264"/>
        <c:crosses val="autoZero"/>
        <c:auto val="1"/>
        <c:lblAlgn val="ctr"/>
        <c:lblOffset val="100"/>
        <c:noMultiLvlLbl val="0"/>
      </c:catAx>
      <c:valAx>
        <c:axId val="322962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29642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Hoja3!$J$14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layout>
                <c:manualLayout>
                  <c:x val="-2.2222222222222223E-2"/>
                  <c:y val="-7.5016113697493558E-2"/>
                </c:manualLayout>
              </c:layout>
              <c:spPr>
                <a:solidFill>
                  <a:schemeClr val="accent3">
                    <a:lumMod val="20000"/>
                    <a:lumOff val="80000"/>
                  </a:schemeClr>
                </a:solidFill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437554680664914E-2"/>
                      <c:h val="4.4964776685889683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"/>
                  <c:y val="-6.0012890957994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Hoja3!$K$13:$Q$13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Hoja3!$K$14:$Q$14</c:f>
              <c:numCache>
                <c:formatCode>#,##0.00</c:formatCode>
                <c:ptCount val="7"/>
                <c:pt idx="0">
                  <c:v>438463.554</c:v>
                </c:pt>
                <c:pt idx="1">
                  <c:v>307.68299999999999</c:v>
                </c:pt>
                <c:pt idx="2">
                  <c:v>438155.87099999998</c:v>
                </c:pt>
                <c:pt idx="3">
                  <c:v>182773.27799421002</c:v>
                </c:pt>
                <c:pt idx="4">
                  <c:v>13349.981974029999</c:v>
                </c:pt>
                <c:pt idx="5">
                  <c:v>13349.900950180001</c:v>
                </c:pt>
                <c:pt idx="6">
                  <c:v>255382.59300578997</c:v>
                </c:pt>
              </c:numCache>
            </c:numRef>
          </c:val>
        </c:ser>
        <c:ser>
          <c:idx val="1"/>
          <c:order val="1"/>
          <c:tx>
            <c:strRef>
              <c:f>Hoja3!$J$15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layout/>
              <c:spPr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437554680664915E-2"/>
                      <c:h val="4.496477668588969E-2"/>
                    </c:manualLayout>
                  </c15:layout>
                </c:ext>
              </c:extLst>
            </c:dLbl>
            <c:dLbl>
              <c:idx val="5"/>
              <c:layout/>
              <c:spPr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27088801399825E-2"/>
                      <c:h val="3.8963487590090218E-2"/>
                    </c:manualLayout>
                  </c15:layout>
                </c:ext>
              </c:extLst>
            </c:dLbl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Hoja3!$K$13:$Q$13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Hoja3!$K$15:$Q$15</c:f>
              <c:numCache>
                <c:formatCode>#,##0.00</c:formatCode>
                <c:ptCount val="7"/>
                <c:pt idx="0">
                  <c:v>251446.29165999999</c:v>
                </c:pt>
                <c:pt idx="1">
                  <c:v>37950</c:v>
                </c:pt>
                <c:pt idx="2">
                  <c:v>213496.29165999999</c:v>
                </c:pt>
                <c:pt idx="3">
                  <c:v>29797.903103320001</c:v>
                </c:pt>
                <c:pt idx="4">
                  <c:v>9216</c:v>
                </c:pt>
                <c:pt idx="5">
                  <c:v>9216</c:v>
                </c:pt>
                <c:pt idx="6">
                  <c:v>183698.38855668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2966968"/>
        <c:axId val="322959520"/>
        <c:axId val="0"/>
      </c:bar3DChart>
      <c:catAx>
        <c:axId val="322966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2959520"/>
        <c:crosses val="autoZero"/>
        <c:auto val="1"/>
        <c:lblAlgn val="ctr"/>
        <c:lblOffset val="100"/>
        <c:noMultiLvlLbl val="0"/>
      </c:catAx>
      <c:valAx>
        <c:axId val="32295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29669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GG!$M$15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layout>
                <c:manualLayout>
                  <c:x val="-1.0185067526415994E-16"/>
                  <c:y val="-8.0515297906602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185067526415994E-16"/>
                  <c:y val="-7.0853335362065242E-2"/>
                </c:manualLayout>
              </c:layout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493110236220466E-2"/>
                      <c:h val="6.7584667858546651E-2"/>
                    </c:manualLayout>
                  </c15:layout>
                </c:ext>
              </c:extLst>
            </c:dLbl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GG!$N$14:$T$14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GG!$N$15:$T$15</c:f>
              <c:numCache>
                <c:formatCode>#,##0.00</c:formatCode>
                <c:ptCount val="7"/>
                <c:pt idx="0">
                  <c:v>423160.70199999999</c:v>
                </c:pt>
                <c:pt idx="1">
                  <c:v>0</c:v>
                </c:pt>
                <c:pt idx="2">
                  <c:v>423160.70199999999</c:v>
                </c:pt>
                <c:pt idx="3">
                  <c:v>180515.06408116</c:v>
                </c:pt>
                <c:pt idx="4">
                  <c:v>12470.359863</c:v>
                </c:pt>
                <c:pt idx="5">
                  <c:v>12470.27883915</c:v>
                </c:pt>
                <c:pt idx="6">
                  <c:v>242645.63791883999</c:v>
                </c:pt>
              </c:numCache>
            </c:numRef>
          </c:val>
        </c:ser>
        <c:ser>
          <c:idx val="1"/>
          <c:order val="1"/>
          <c:tx>
            <c:strRef>
              <c:f>GG!$M$16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GG!$N$14:$T$14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GG!$N$16:$T$16</c:f>
              <c:numCache>
                <c:formatCode>#,##0.00</c:formatCode>
                <c:ptCount val="7"/>
                <c:pt idx="0">
                  <c:v>241952.33066000001</c:v>
                </c:pt>
                <c:pt idx="1">
                  <c:v>37950</c:v>
                </c:pt>
                <c:pt idx="2">
                  <c:v>204002.33066000001</c:v>
                </c:pt>
                <c:pt idx="3">
                  <c:v>27354.376199999999</c:v>
                </c:pt>
                <c:pt idx="4">
                  <c:v>9216</c:v>
                </c:pt>
                <c:pt idx="5">
                  <c:v>9216</c:v>
                </c:pt>
                <c:pt idx="6">
                  <c:v>176647.95446000001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2960696"/>
        <c:axId val="322961088"/>
        <c:axId val="0"/>
      </c:bar3DChart>
      <c:catAx>
        <c:axId val="322960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2961088"/>
        <c:crosses val="autoZero"/>
        <c:auto val="1"/>
        <c:lblAlgn val="ctr"/>
        <c:lblOffset val="100"/>
        <c:noMultiLvlLbl val="0"/>
      </c:catAx>
      <c:valAx>
        <c:axId val="32296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29606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658039904125091"/>
          <c:y val="1.813668123303952E-2"/>
          <c:w val="0.80341960095874909"/>
          <c:h val="0.696228854730526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DCE!$J$17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DCE!$K$16:$Q$16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DCE!$K$17:$Q$17</c:f>
              <c:numCache>
                <c:formatCode>#,##0.00</c:formatCode>
                <c:ptCount val="7"/>
                <c:pt idx="0">
                  <c:v>15302.852000000001</c:v>
                </c:pt>
                <c:pt idx="1">
                  <c:v>307.68299999999999</c:v>
                </c:pt>
                <c:pt idx="2">
                  <c:v>14995.169</c:v>
                </c:pt>
                <c:pt idx="3">
                  <c:v>2258.21391305</c:v>
                </c:pt>
                <c:pt idx="4">
                  <c:v>879.62211102999993</c:v>
                </c:pt>
                <c:pt idx="5">
                  <c:v>879.62211102999993</c:v>
                </c:pt>
                <c:pt idx="6">
                  <c:v>12736.95508695</c:v>
                </c:pt>
              </c:numCache>
            </c:numRef>
          </c:val>
        </c:ser>
        <c:ser>
          <c:idx val="1"/>
          <c:order val="1"/>
          <c:tx>
            <c:strRef>
              <c:f>DCE!$J$18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layout>
                <c:manualLayout>
                  <c:x val="2.1263120908244441E-2"/>
                  <c:y val="-3.3020694094989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DCE!$K$16:$Q$16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DCE!$K$18:$Q$18</c:f>
              <c:numCache>
                <c:formatCode>#,##0.00</c:formatCode>
                <c:ptCount val="7"/>
                <c:pt idx="0">
                  <c:v>9493.9609999999993</c:v>
                </c:pt>
                <c:pt idx="1">
                  <c:v>0</c:v>
                </c:pt>
                <c:pt idx="2">
                  <c:v>9493.9609999999993</c:v>
                </c:pt>
                <c:pt idx="3">
                  <c:v>2443.5269033200002</c:v>
                </c:pt>
                <c:pt idx="4">
                  <c:v>0</c:v>
                </c:pt>
                <c:pt idx="5">
                  <c:v>0</c:v>
                </c:pt>
                <c:pt idx="6">
                  <c:v>7050.43409668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2961872"/>
        <c:axId val="252938248"/>
        <c:axId val="0"/>
      </c:bar3DChart>
      <c:catAx>
        <c:axId val="32296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2938248"/>
        <c:crosses val="autoZero"/>
        <c:auto val="1"/>
        <c:lblAlgn val="ctr"/>
        <c:lblOffset val="100"/>
        <c:noMultiLvlLbl val="0"/>
      </c:catAx>
      <c:valAx>
        <c:axId val="252938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29618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8925596774576179"/>
          <c:y val="3.3808344199436804E-2"/>
          <c:w val="0.71074403225423821"/>
          <c:h val="0.630454953345937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INVERSION!$L$13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INVERSION!$M$12:$S$12</c:f>
              <c:strCache>
                <c:ptCount val="7"/>
                <c:pt idx="0">
                  <c:v>APR. VIGENTE ($)</c:v>
                </c:pt>
                <c:pt idx="1">
                  <c:v>APR BLOQUEADA ($)</c:v>
                </c:pt>
                <c:pt idx="2">
                  <c:v>APR. VIGENTE DESPUES DE BLOQUEOS ($)</c:v>
                </c:pt>
                <c:pt idx="3">
                  <c:v>COMPROMISO ($)</c:v>
                </c:pt>
                <c:pt idx="4">
                  <c:v>OBLIGACION ($)</c:v>
                </c:pt>
                <c:pt idx="5">
                  <c:v>PAGOS ($)</c:v>
                </c:pt>
                <c:pt idx="6">
                  <c:v>APR. SIN COMPROMETER ($)</c:v>
                </c:pt>
              </c:strCache>
            </c:strRef>
          </c:cat>
          <c:val>
            <c:numRef>
              <c:f>INVERSION!$M$13:$S$13</c:f>
              <c:numCache>
                <c:formatCode>#,##0.00</c:formatCode>
                <c:ptCount val="7"/>
                <c:pt idx="0">
                  <c:v>34967.694382000001</c:v>
                </c:pt>
                <c:pt idx="1">
                  <c:v>0</c:v>
                </c:pt>
                <c:pt idx="2">
                  <c:v>34967.694382000001</c:v>
                </c:pt>
                <c:pt idx="3">
                  <c:v>2862.6796473200002</c:v>
                </c:pt>
                <c:pt idx="4">
                  <c:v>0</c:v>
                </c:pt>
                <c:pt idx="5">
                  <c:v>0</c:v>
                </c:pt>
                <c:pt idx="6">
                  <c:v>32105.01473468</c:v>
                </c:pt>
              </c:numCache>
            </c:numRef>
          </c:val>
        </c:ser>
        <c:ser>
          <c:idx val="1"/>
          <c:order val="1"/>
          <c:tx>
            <c:strRef>
              <c:f>INVERSION!$L$14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INVERSION!$M$12:$S$12</c:f>
              <c:strCache>
                <c:ptCount val="7"/>
                <c:pt idx="0">
                  <c:v>APR. VIGENTE ($)</c:v>
                </c:pt>
                <c:pt idx="1">
                  <c:v>APR BLOQUEADA ($)</c:v>
                </c:pt>
                <c:pt idx="2">
                  <c:v>APR. VIGENTE DESPUES DE BLOQUEOS ($)</c:v>
                </c:pt>
                <c:pt idx="3">
                  <c:v>COMPROMISO ($)</c:v>
                </c:pt>
                <c:pt idx="4">
                  <c:v>OBLIGACION ($)</c:v>
                </c:pt>
                <c:pt idx="5">
                  <c:v>PAGOS ($)</c:v>
                </c:pt>
                <c:pt idx="6">
                  <c:v>APR. SIN COMPROMETER ($)</c:v>
                </c:pt>
              </c:strCache>
            </c:strRef>
          </c:cat>
          <c:val>
            <c:numRef>
              <c:f>INVERSION!$M$14:$S$14</c:f>
              <c:numCache>
                <c:formatCode>#,##0.00</c:formatCode>
                <c:ptCount val="7"/>
                <c:pt idx="0">
                  <c:v>74504.626504999993</c:v>
                </c:pt>
                <c:pt idx="1">
                  <c:v>7950</c:v>
                </c:pt>
                <c:pt idx="2">
                  <c:v>66554.626504999993</c:v>
                </c:pt>
                <c:pt idx="3">
                  <c:v>26547.128812999999</c:v>
                </c:pt>
                <c:pt idx="4">
                  <c:v>9216</c:v>
                </c:pt>
                <c:pt idx="5">
                  <c:v>9216</c:v>
                </c:pt>
                <c:pt idx="6">
                  <c:v>40007.497691999997</c:v>
                </c:pt>
              </c:numCache>
            </c:numRef>
          </c:val>
        </c:ser>
        <c:ser>
          <c:idx val="2"/>
          <c:order val="2"/>
          <c:tx>
            <c:strRef>
              <c:f>INVERSION!$L$15</c:f>
              <c:strCache>
                <c:ptCount val="1"/>
                <c:pt idx="0">
                  <c:v>SECRETARIA GENERAL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INVERSION!$M$12:$S$12</c:f>
              <c:strCache>
                <c:ptCount val="7"/>
                <c:pt idx="0">
                  <c:v>APR. VIGENTE ($)</c:v>
                </c:pt>
                <c:pt idx="1">
                  <c:v>APR BLOQUEADA ($)</c:v>
                </c:pt>
                <c:pt idx="2">
                  <c:v>APR. VIGENTE DESPUES DE BLOQUEOS ($)</c:v>
                </c:pt>
                <c:pt idx="3">
                  <c:v>COMPROMISO ($)</c:v>
                </c:pt>
                <c:pt idx="4">
                  <c:v>OBLIGACION ($)</c:v>
                </c:pt>
                <c:pt idx="5">
                  <c:v>PAGOS ($)</c:v>
                </c:pt>
                <c:pt idx="6">
                  <c:v>APR. SIN COMPROMETER ($)</c:v>
                </c:pt>
              </c:strCache>
            </c:strRef>
          </c:cat>
          <c:val>
            <c:numRef>
              <c:f>INVERSION!$M$15:$S$15</c:f>
              <c:numCache>
                <c:formatCode>#,##0.00</c:formatCode>
                <c:ptCount val="7"/>
                <c:pt idx="0">
                  <c:v>3307.220718</c:v>
                </c:pt>
                <c:pt idx="1">
                  <c:v>0</c:v>
                </c:pt>
                <c:pt idx="2">
                  <c:v>3307.220718</c:v>
                </c:pt>
                <c:pt idx="3">
                  <c:v>144.279819</c:v>
                </c:pt>
                <c:pt idx="4">
                  <c:v>0</c:v>
                </c:pt>
                <c:pt idx="5">
                  <c:v>0</c:v>
                </c:pt>
                <c:pt idx="6">
                  <c:v>3162.9408990000002</c:v>
                </c:pt>
              </c:numCache>
            </c:numRef>
          </c:val>
        </c:ser>
        <c:ser>
          <c:idx val="3"/>
          <c:order val="3"/>
          <c:tx>
            <c:strRef>
              <c:f>INVERSION!$L$16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INVERSION!$M$12:$S$12</c:f>
              <c:strCache>
                <c:ptCount val="7"/>
                <c:pt idx="0">
                  <c:v>APR. VIGENTE ($)</c:v>
                </c:pt>
                <c:pt idx="1">
                  <c:v>APR BLOQUEADA ($)</c:v>
                </c:pt>
                <c:pt idx="2">
                  <c:v>APR. VIGENTE DESPUES DE BLOQUEOS ($)</c:v>
                </c:pt>
                <c:pt idx="3">
                  <c:v>COMPROMISO ($)</c:v>
                </c:pt>
                <c:pt idx="4">
                  <c:v>OBLIGACION ($)</c:v>
                </c:pt>
                <c:pt idx="5">
                  <c:v>PAGOS ($)</c:v>
                </c:pt>
                <c:pt idx="6">
                  <c:v>APR. SIN COMPROMETER ($)</c:v>
                </c:pt>
              </c:strCache>
            </c:strRef>
          </c:cat>
          <c:val>
            <c:numRef>
              <c:f>INVERSION!$M$16:$S$16</c:f>
              <c:numCache>
                <c:formatCode>#,##0.00</c:formatCode>
                <c:ptCount val="7"/>
                <c:pt idx="0">
                  <c:v>138666.75005500001</c:v>
                </c:pt>
                <c:pt idx="1">
                  <c:v>30000</c:v>
                </c:pt>
                <c:pt idx="2">
                  <c:v>108666.750055</c:v>
                </c:pt>
                <c:pt idx="3">
                  <c:v>243.81482399999999</c:v>
                </c:pt>
                <c:pt idx="4">
                  <c:v>0</c:v>
                </c:pt>
                <c:pt idx="5">
                  <c:v>0</c:v>
                </c:pt>
                <c:pt idx="6">
                  <c:v>108422.935231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2934328"/>
        <c:axId val="252939032"/>
        <c:axId val="0"/>
      </c:bar3DChart>
      <c:catAx>
        <c:axId val="252934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2939032"/>
        <c:crosses val="autoZero"/>
        <c:auto val="1"/>
        <c:lblAlgn val="ctr"/>
        <c:lblOffset val="100"/>
        <c:noMultiLvlLbl val="0"/>
      </c:catAx>
      <c:valAx>
        <c:axId val="252939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29343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528638" y="676275"/>
            <a:ext cx="6019800" cy="3386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7708" y="4288354"/>
            <a:ext cx="5661660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097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77167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95507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58734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556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363035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8/02/2021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292350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777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1028273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463597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9984314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420473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30941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50134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8/02/2021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7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4137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6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6306" y="1780162"/>
            <a:ext cx="7548664" cy="1449422"/>
          </a:xfrm>
          <a:solidFill>
            <a:schemeClr val="accent4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3501 - MINISTERIO DE COMERCIO INDUSTRIA Y 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                         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 </a:t>
            </a: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PRESUPUESTAL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ACUMULADA </a:t>
            </a: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CORTE AL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ENERO DE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b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dirty="0"/>
              <a:t/>
            </a:r>
            <a:br>
              <a:rPr lang="es-CO" sz="1200" dirty="0"/>
            </a:br>
            <a:endParaRPr lang="es-CO" sz="1200" dirty="0"/>
          </a:p>
        </p:txBody>
      </p:sp>
      <p:sp>
        <p:nvSpPr>
          <p:cNvPr id="3" name="Rectángulo 2"/>
          <p:cNvSpPr/>
          <p:nvPr/>
        </p:nvSpPr>
        <p:spPr>
          <a:xfrm>
            <a:off x="1770434" y="2791839"/>
            <a:ext cx="537939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/>
              <a:t>COMPROMETIDO </a:t>
            </a:r>
            <a:r>
              <a:rPr lang="es-CO" smtClean="0"/>
              <a:t> </a:t>
            </a:r>
            <a:r>
              <a:rPr lang="es-CO"/>
              <a:t> </a:t>
            </a:r>
            <a:r>
              <a:rPr lang="es-CO" smtClean="0"/>
              <a:t>32,62 </a:t>
            </a:r>
            <a:r>
              <a:rPr lang="es-CO" dirty="0" smtClean="0"/>
              <a:t>%        -             </a:t>
            </a:r>
            <a:r>
              <a:rPr lang="es-CO" smtClean="0"/>
              <a:t>OBLIGADO 3,46    </a:t>
            </a:r>
            <a:r>
              <a:rPr lang="es-CO" dirty="0" smtClean="0"/>
              <a:t>%</a:t>
            </a:r>
            <a:endParaRPr lang="es-CO" dirty="0"/>
          </a:p>
        </p:txBody>
      </p:sp>
      <p:pic>
        <p:nvPicPr>
          <p:cNvPr id="5" name="Imagen 4" descr="cid:A1151BFF-0E8C-41C0-A184-8A0FA5990D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31045" cy="702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7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dirty="0" smtClean="0">
                <a:solidFill>
                  <a:schemeClr val="bg1"/>
                </a:solidFill>
              </a:rPr>
              <a:t>GRAFICA EJECUCIÓN PRESUPUESTAL ACUMULADA                                                                                                             SECCIÓN 3501 MINCOMERCIO CON CORTE AL 31 DE ENERO DE 2021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 flipH="1">
            <a:off x="1306286" y="4797925"/>
            <a:ext cx="15924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11499"/>
              </p:ext>
            </p:extLst>
          </p:nvPr>
        </p:nvGraphicFramePr>
        <p:xfrm>
          <a:off x="155644" y="291829"/>
          <a:ext cx="3988339" cy="3093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7136128"/>
              </p:ext>
            </p:extLst>
          </p:nvPr>
        </p:nvGraphicFramePr>
        <p:xfrm>
          <a:off x="0" y="1"/>
          <a:ext cx="9144000" cy="4232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4019342"/>
            <a:ext cx="9144000" cy="77858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GRÁFICA </a:t>
            </a:r>
            <a:r>
              <a:rPr lang="es-CO" dirty="0">
                <a:solidFill>
                  <a:schemeClr val="bg1"/>
                </a:solidFill>
              </a:rPr>
              <a:t>EJECUCIÓN PRESUPUESTAL ACUMULADA                                                                                                                           </a:t>
            </a:r>
            <a:r>
              <a:rPr lang="es-CO" sz="1400" dirty="0">
                <a:solidFill>
                  <a:schemeClr val="bg1"/>
                </a:solidFill>
              </a:rPr>
              <a:t>UNIDAD EJECUTORA 3501-01 GESTIÓN GENERAL CON CORTE </a:t>
            </a:r>
            <a:r>
              <a:rPr lang="es-CO" sz="1400" dirty="0" smtClean="0">
                <a:solidFill>
                  <a:schemeClr val="bg1"/>
                </a:solidFill>
              </a:rPr>
              <a:t>AL 31 DE ENERO DE 2021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dirty="0"/>
          </a:p>
        </p:txBody>
      </p:sp>
      <p:sp>
        <p:nvSpPr>
          <p:cNvPr id="4" name="Rectángulo 3"/>
          <p:cNvSpPr/>
          <p:nvPr/>
        </p:nvSpPr>
        <p:spPr>
          <a:xfrm flipH="1">
            <a:off x="1206757" y="4771145"/>
            <a:ext cx="1648410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854706"/>
              </p:ext>
            </p:extLst>
          </p:nvPr>
        </p:nvGraphicFramePr>
        <p:xfrm>
          <a:off x="1" y="0"/>
          <a:ext cx="9144000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018384"/>
            <a:ext cx="8580000" cy="77954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400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UNIDAD EJECUTORA </a:t>
            </a:r>
            <a:r>
              <a:rPr lang="es-CO" sz="1400" dirty="0" smtClean="0">
                <a:solidFill>
                  <a:schemeClr val="bg1"/>
                </a:solidFill>
              </a:rPr>
              <a:t>3501-02 DIRECCIÓN DE COMERCIO EXTERIOR  </a:t>
            </a:r>
            <a:r>
              <a:rPr lang="es-CO" sz="1400" dirty="0">
                <a:solidFill>
                  <a:schemeClr val="bg1"/>
                </a:solidFill>
              </a:rPr>
              <a:t>CON CORTE AL </a:t>
            </a:r>
            <a:r>
              <a:rPr lang="es-CO" sz="1400" dirty="0" smtClean="0">
                <a:solidFill>
                  <a:schemeClr val="bg1"/>
                </a:solidFill>
              </a:rPr>
              <a:t>31 DE ENERO DE 2021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sz="1400" dirty="0"/>
          </a:p>
        </p:txBody>
      </p:sp>
      <p:sp>
        <p:nvSpPr>
          <p:cNvPr id="2" name="Rectángulo 1"/>
          <p:cNvSpPr/>
          <p:nvPr/>
        </p:nvSpPr>
        <p:spPr>
          <a:xfrm>
            <a:off x="1219199" y="4797925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0791588"/>
              </p:ext>
            </p:extLst>
          </p:nvPr>
        </p:nvGraphicFramePr>
        <p:xfrm>
          <a:off x="0" y="1"/>
          <a:ext cx="9027268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-27578" y="4200211"/>
            <a:ext cx="9171578" cy="699279"/>
          </a:xfr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GRÀFICA EJECUCIÒN PRESUPUESTAL ACUMULADA </a:t>
            </a: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GASTOS DE INVERSIÒN </a:t>
            </a:r>
            <a:r>
              <a:rPr lang="es-CO" sz="1400" dirty="0">
                <a:solidFill>
                  <a:schemeClr val="bg1"/>
                </a:solidFill>
              </a:rPr>
              <a:t>CON CORTE AL </a:t>
            </a:r>
            <a:r>
              <a:rPr lang="es-CO" sz="1400" dirty="0" smtClean="0">
                <a:solidFill>
                  <a:schemeClr val="bg1"/>
                </a:solidFill>
              </a:rPr>
              <a:t>31 </a:t>
            </a:r>
            <a:r>
              <a:rPr lang="es-CO" sz="1400" smtClean="0">
                <a:solidFill>
                  <a:schemeClr val="bg1"/>
                </a:solidFill>
              </a:rPr>
              <a:t>DE ENERO DE 2021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397" y="4899491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995251"/>
              </p:ext>
            </p:extLst>
          </p:nvPr>
        </p:nvGraphicFramePr>
        <p:xfrm>
          <a:off x="97276" y="68095"/>
          <a:ext cx="8978629" cy="4132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3923</TotalTime>
  <Words>122</Words>
  <Application>Microsoft Office PowerPoint</Application>
  <PresentationFormat>Presentación en pantalla (16:9)</PresentationFormat>
  <Paragraphs>19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Calibri</vt:lpstr>
      <vt:lpstr>Montserrat</vt:lpstr>
      <vt:lpstr>Arial</vt:lpstr>
      <vt:lpstr>Calibri Light</vt:lpstr>
      <vt:lpstr>Office Theme</vt:lpstr>
      <vt:lpstr>1_Office Theme</vt:lpstr>
      <vt:lpstr>SECCIÓN 3501 - MINISTERIO DE COMERCIO INDUSTRIA Y TURISMO                          EJECUCIÓN  PRESUPUESTAL  ACUMULADA CON CORTE AL 31 DE ENERO DE 2021   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Alterno</cp:lastModifiedBy>
  <cp:revision>670</cp:revision>
  <cp:lastPrinted>2020-06-02T23:07:20Z</cp:lastPrinted>
  <dcterms:modified xsi:type="dcterms:W3CDTF">2021-02-08T16:10:50Z</dcterms:modified>
</cp:coreProperties>
</file>