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99FF"/>
    <a:srgbClr val="9966FF"/>
    <a:srgbClr val="FF9900"/>
    <a:srgbClr val="FF00FF"/>
    <a:srgbClr val="FF9933"/>
    <a:srgbClr val="CCFF33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138" y="16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DICIEMBRE%2031%20DE%202021%20CIERRE%20DEFINITIVO%20GEN%20210122\GRAFICA%20SECCION%20350101%20DICIEMBRE%2031%20DE%202021%20DE%202021%20CIERRE%20DEF%20GEN2101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DICIEMBRE%2031%20DE%202021%20CIERRE%20DEFINITIVO%20GEN%20210122\GRAFICA%20SECCION%20350101%20DICIEMBRE%2031%20DE%202021%20DE%202021%20CIERRE%20DEF%20GEN2101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DICIEMBRE%2031%20DE%202021%20CIERRE%20DEFINITIVO%20GEN%20210122\GRAFICA%20SECCION%20350101%20DICIEMBRE%2031%20DE%202021%20DE%202021%20CIERRE%20DEF%20GEN2101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DICIEMBRE%2031%20DE%202021%20CIERRE%20DEFINITIVO%20GEN%20210122\GRAFICA%20SECCION%20350101%20DICIEMBRE%2031%20DE%202021%20DE%202021%20CIERRE%20DEF%20GEN2101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76512212702971"/>
          <c:y val="1.7629141125747327E-2"/>
          <c:w val="0.86223487787297015"/>
          <c:h val="0.825342404258174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TOTAL!$I$15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TOTAL!$J$14:$Q$14</c:f>
              <c:strCache>
                <c:ptCount val="8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  <c:pt idx="7">
                  <c:v>RESERVAS PRESUPUESTALES($)</c:v>
                </c:pt>
              </c:strCache>
            </c:strRef>
          </c:cat>
          <c:val>
            <c:numRef>
              <c:f>TOTAL!$J$15:$Q$15</c:f>
              <c:numCache>
                <c:formatCode>#,##0.00</c:formatCode>
                <c:ptCount val="8"/>
                <c:pt idx="0">
                  <c:v>415232.04800000001</c:v>
                </c:pt>
                <c:pt idx="1">
                  <c:v>41.683</c:v>
                </c:pt>
                <c:pt idx="2">
                  <c:v>415190.36499999999</c:v>
                </c:pt>
                <c:pt idx="3">
                  <c:v>407341.33565839002</c:v>
                </c:pt>
                <c:pt idx="4">
                  <c:v>394798.27404258004</c:v>
                </c:pt>
                <c:pt idx="5">
                  <c:v>394798.27404258004</c:v>
                </c:pt>
                <c:pt idx="6">
                  <c:v>7849.0293416099857</c:v>
                </c:pt>
                <c:pt idx="7">
                  <c:v>12543.061615809973</c:v>
                </c:pt>
              </c:numCache>
            </c:numRef>
          </c:val>
        </c:ser>
        <c:ser>
          <c:idx val="1"/>
          <c:order val="1"/>
          <c:tx>
            <c:strRef>
              <c:f>TOTAL!$I$16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TOTAL!$J$14:$Q$14</c:f>
              <c:strCache>
                <c:ptCount val="8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  <c:pt idx="7">
                  <c:v>RESERVAS PRESUPUESTALES($)</c:v>
                </c:pt>
              </c:strCache>
            </c:strRef>
          </c:cat>
          <c:val>
            <c:numRef>
              <c:f>TOTAL!$J$16:$Q$16</c:f>
              <c:numCache>
                <c:formatCode>#,##0.00</c:formatCode>
                <c:ptCount val="8"/>
                <c:pt idx="0">
                  <c:v>307110.87166</c:v>
                </c:pt>
                <c:pt idx="1">
                  <c:v>0</c:v>
                </c:pt>
                <c:pt idx="2">
                  <c:v>307110.87166</c:v>
                </c:pt>
                <c:pt idx="3">
                  <c:v>303821.20079347998</c:v>
                </c:pt>
                <c:pt idx="4">
                  <c:v>89287.322539180008</c:v>
                </c:pt>
                <c:pt idx="5">
                  <c:v>89287.322539180008</c:v>
                </c:pt>
                <c:pt idx="6">
                  <c:v>3289.6708665200194</c:v>
                </c:pt>
                <c:pt idx="7">
                  <c:v>214533.87825429998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45184"/>
        <c:axId val="200249536"/>
        <c:axId val="0"/>
      </c:bar3DChart>
      <c:catAx>
        <c:axId val="2002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49536"/>
        <c:crosses val="autoZero"/>
        <c:auto val="1"/>
        <c:lblAlgn val="ctr"/>
        <c:lblOffset val="100"/>
        <c:noMultiLvlLbl val="0"/>
      </c:catAx>
      <c:valAx>
        <c:axId val="2002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45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5596019247594"/>
          <c:y val="0.10300715888322019"/>
          <c:w val="0.74005150918635165"/>
          <c:h val="0.72010667417701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GG!$I$17</c:f>
              <c:strCache>
                <c:ptCount val="1"/>
                <c:pt idx="0">
                  <c:v>Gastos de  Funcionamiento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GG!$J$16:$O$16</c:f>
              <c:strCache>
                <c:ptCount val="6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  <c:pt idx="5">
                  <c:v>RESERVAS PRESUPUESTALES ($)</c:v>
                </c:pt>
              </c:strCache>
            </c:strRef>
          </c:cat>
          <c:val>
            <c:numRef>
              <c:f>GG!$J$17:$O$17</c:f>
              <c:numCache>
                <c:formatCode>#,##0.00</c:formatCode>
                <c:ptCount val="6"/>
                <c:pt idx="0">
                  <c:v>399929.196</c:v>
                </c:pt>
                <c:pt idx="1">
                  <c:v>392666.73388414003</c:v>
                </c:pt>
                <c:pt idx="2">
                  <c:v>380235.68133515003</c:v>
                </c:pt>
                <c:pt idx="3">
                  <c:v>380235.68133515003</c:v>
                </c:pt>
                <c:pt idx="4">
                  <c:v>7262.4621158599621</c:v>
                </c:pt>
                <c:pt idx="5">
                  <c:v>12431.052548990003</c:v>
                </c:pt>
              </c:numCache>
            </c:numRef>
          </c:val>
        </c:ser>
        <c:ser>
          <c:idx val="1"/>
          <c:order val="1"/>
          <c:tx>
            <c:strRef>
              <c:f>GG!$I$18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GG!$J$16:$O$16</c:f>
              <c:strCache>
                <c:ptCount val="6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  <c:pt idx="5">
                  <c:v>RESERVAS PRESUPUESTALES ($)</c:v>
                </c:pt>
              </c:strCache>
            </c:strRef>
          </c:cat>
          <c:val>
            <c:numRef>
              <c:f>GG!$J$18:$O$18</c:f>
              <c:numCache>
                <c:formatCode>#,##0.00</c:formatCode>
                <c:ptCount val="6"/>
                <c:pt idx="0">
                  <c:v>297616.91065999999</c:v>
                </c:pt>
                <c:pt idx="1">
                  <c:v>294556.17322872998</c:v>
                </c:pt>
                <c:pt idx="2">
                  <c:v>82354.409927080007</c:v>
                </c:pt>
                <c:pt idx="3">
                  <c:v>82354.409927080007</c:v>
                </c:pt>
                <c:pt idx="4">
                  <c:v>3060.7374312700122</c:v>
                </c:pt>
                <c:pt idx="5">
                  <c:v>212201.76330164997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55520"/>
        <c:axId val="200257696"/>
        <c:axId val="0"/>
      </c:bar3DChart>
      <c:catAx>
        <c:axId val="20025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57696"/>
        <c:crosses val="autoZero"/>
        <c:auto val="1"/>
        <c:lblAlgn val="ctr"/>
        <c:lblOffset val="100"/>
        <c:noMultiLvlLbl val="0"/>
      </c:catAx>
      <c:valAx>
        <c:axId val="20025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55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23829833770782"/>
          <c:y val="0.28766004277983448"/>
          <c:w val="0.15259765966754157"/>
          <c:h val="8.65907504380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97330952627374"/>
          <c:y val="3.5256419154153833E-2"/>
          <c:w val="0.80946304994547158"/>
          <c:h val="0.80654039036587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DCE!$I$15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DCE!$J$14:$Q$14</c:f>
              <c:strCache>
                <c:ptCount val="8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  <c:pt idx="7">
                  <c:v>RESERVAS PRESUPUESTALES ($)</c:v>
                </c:pt>
              </c:strCache>
            </c:strRef>
          </c:cat>
          <c:val>
            <c:numRef>
              <c:f>DCE!$J$15:$Q$15</c:f>
              <c:numCache>
                <c:formatCode>#,##0.00</c:formatCode>
                <c:ptCount val="8"/>
                <c:pt idx="0">
                  <c:v>15302.852000000001</c:v>
                </c:pt>
                <c:pt idx="1">
                  <c:v>41.683</c:v>
                </c:pt>
                <c:pt idx="2">
                  <c:v>15261.169</c:v>
                </c:pt>
                <c:pt idx="3">
                  <c:v>14674.601774250001</c:v>
                </c:pt>
                <c:pt idx="4">
                  <c:v>14562.59270743</c:v>
                </c:pt>
                <c:pt idx="5">
                  <c:v>14562.59270743</c:v>
                </c:pt>
                <c:pt idx="6">
                  <c:v>586.56722575000003</c:v>
                </c:pt>
                <c:pt idx="7">
                  <c:v>112.00906682000095</c:v>
                </c:pt>
              </c:numCache>
            </c:numRef>
          </c:val>
        </c:ser>
        <c:ser>
          <c:idx val="1"/>
          <c:order val="1"/>
          <c:tx>
            <c:strRef>
              <c:f>DCE!$I$16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DCE!$J$14:$Q$14</c:f>
              <c:strCache>
                <c:ptCount val="8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  <c:pt idx="7">
                  <c:v>RESERVAS PRESUPUESTALES ($)</c:v>
                </c:pt>
              </c:strCache>
            </c:strRef>
          </c:cat>
          <c:val>
            <c:numRef>
              <c:f>DCE!$J$16:$Q$16</c:f>
              <c:numCache>
                <c:formatCode>#,##0.00</c:formatCode>
                <c:ptCount val="8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9265.0275647500002</c:v>
                </c:pt>
                <c:pt idx="4">
                  <c:v>6932.9126120999999</c:v>
                </c:pt>
                <c:pt idx="5">
                  <c:v>6932.9126120999999</c:v>
                </c:pt>
                <c:pt idx="6">
                  <c:v>228.93343525</c:v>
                </c:pt>
                <c:pt idx="7">
                  <c:v>2332.1149526500003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50080"/>
        <c:axId val="200258784"/>
        <c:axId val="0"/>
      </c:bar3DChart>
      <c:catAx>
        <c:axId val="2002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58784"/>
        <c:crosses val="autoZero"/>
        <c:auto val="1"/>
        <c:lblAlgn val="ctr"/>
        <c:lblOffset val="100"/>
        <c:noMultiLvlLbl val="0"/>
      </c:catAx>
      <c:valAx>
        <c:axId val="2002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50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93295207337347"/>
          <c:y val="1.6607502958185423E-2"/>
          <c:w val="0.80406704792662642"/>
          <c:h val="0.781331409619995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'!$I$12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'!$J$11:$O$11</c:f>
              <c:strCache>
                <c:ptCount val="6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  <c:pt idx="5">
                  <c:v>RESERVAS PRESUPUESTALES($)</c:v>
                </c:pt>
              </c:strCache>
            </c:strRef>
          </c:cat>
          <c:val>
            <c:numRef>
              <c:f>'inversion '!$J$12:$O$12</c:f>
              <c:numCache>
                <c:formatCode>#,##0.00</c:formatCode>
                <c:ptCount val="6"/>
                <c:pt idx="0">
                  <c:v>34967.694382000001</c:v>
                </c:pt>
                <c:pt idx="1">
                  <c:v>34458.874303510005</c:v>
                </c:pt>
                <c:pt idx="2">
                  <c:v>24171.148264889998</c:v>
                </c:pt>
                <c:pt idx="3">
                  <c:v>24171.148264889998</c:v>
                </c:pt>
                <c:pt idx="4">
                  <c:v>508.82007848999785</c:v>
                </c:pt>
                <c:pt idx="5">
                  <c:v>10287.726038620007</c:v>
                </c:pt>
              </c:numCache>
            </c:numRef>
          </c:val>
        </c:ser>
        <c:ser>
          <c:idx val="1"/>
          <c:order val="1"/>
          <c:tx>
            <c:strRef>
              <c:f>'inversion '!$I$13</c:f>
              <c:strCache>
                <c:ptCount val="1"/>
                <c:pt idx="0">
                  <c:v>VICEMINISTERIO DE  DESARROLLO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'!$J$11:$O$11</c:f>
              <c:strCache>
                <c:ptCount val="6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  <c:pt idx="5">
                  <c:v>RESERVAS PRESUPUESTALES($)</c:v>
                </c:pt>
              </c:strCache>
            </c:strRef>
          </c:cat>
          <c:val>
            <c:numRef>
              <c:f>'inversion '!$J$13:$O$13</c:f>
              <c:numCache>
                <c:formatCode>#,##0.00</c:formatCode>
                <c:ptCount val="6"/>
                <c:pt idx="0">
                  <c:v>100169.20650499999</c:v>
                </c:pt>
                <c:pt idx="1">
                  <c:v>97826.984047379985</c:v>
                </c:pt>
                <c:pt idx="2">
                  <c:v>60068.709291179992</c:v>
                </c:pt>
                <c:pt idx="3">
                  <c:v>60068.709291179992</c:v>
                </c:pt>
                <c:pt idx="4">
                  <c:v>2342.2224576200106</c:v>
                </c:pt>
                <c:pt idx="5">
                  <c:v>37758.274756199993</c:v>
                </c:pt>
              </c:numCache>
            </c:numRef>
          </c:val>
        </c:ser>
        <c:ser>
          <c:idx val="2"/>
          <c:order val="2"/>
          <c:tx>
            <c:strRef>
              <c:f>'inversion '!$I$14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'!$J$11:$O$11</c:f>
              <c:strCache>
                <c:ptCount val="6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  <c:pt idx="5">
                  <c:v>RESERVAS PRESUPUESTALES($)</c:v>
                </c:pt>
              </c:strCache>
            </c:strRef>
          </c:cat>
          <c:val>
            <c:numRef>
              <c:f>'inversion '!$J$14:$O$14</c:f>
              <c:numCache>
                <c:formatCode>#,##0.00</c:formatCode>
                <c:ptCount val="6"/>
                <c:pt idx="0">
                  <c:v>3307.220718</c:v>
                </c:pt>
                <c:pt idx="1">
                  <c:v>3084.6718423299999</c:v>
                </c:pt>
                <c:pt idx="2">
                  <c:v>2466.4902793299998</c:v>
                </c:pt>
                <c:pt idx="3">
                  <c:v>2466.4902793299998</c:v>
                </c:pt>
                <c:pt idx="4">
                  <c:v>222.54887567000009</c:v>
                </c:pt>
                <c:pt idx="5">
                  <c:v>618.1815630000001</c:v>
                </c:pt>
              </c:numCache>
            </c:numRef>
          </c:val>
        </c:ser>
        <c:ser>
          <c:idx val="3"/>
          <c:order val="3"/>
          <c:tx>
            <c:strRef>
              <c:f>'inversion '!$I$15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'!$J$11:$O$11</c:f>
              <c:strCache>
                <c:ptCount val="6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  <c:pt idx="5">
                  <c:v>RESERVAS PRESUPUESTALES($)</c:v>
                </c:pt>
              </c:strCache>
            </c:strRef>
          </c:cat>
          <c:val>
            <c:numRef>
              <c:f>'inversion '!$J$15:$O$15</c:f>
              <c:numCache>
                <c:formatCode>#,##0.00</c:formatCode>
                <c:ptCount val="6"/>
                <c:pt idx="0">
                  <c:v>168666.75005500001</c:v>
                </c:pt>
                <c:pt idx="1">
                  <c:v>168450.67060026</c:v>
                </c:pt>
                <c:pt idx="2">
                  <c:v>2580.9747037800003</c:v>
                </c:pt>
                <c:pt idx="3">
                  <c:v>2580.9747037800003</c:v>
                </c:pt>
                <c:pt idx="4">
                  <c:v>216.07945473999024</c:v>
                </c:pt>
                <c:pt idx="5">
                  <c:v>165869.69589648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52800"/>
        <c:axId val="200258240"/>
        <c:axId val="0"/>
      </c:bar3DChart>
      <c:catAx>
        <c:axId val="2002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58240"/>
        <c:crosses val="autoZero"/>
        <c:auto val="1"/>
        <c:lblAlgn val="ctr"/>
        <c:lblOffset val="100"/>
        <c:noMultiLvlLbl val="0"/>
      </c:catAx>
      <c:valAx>
        <c:axId val="2002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252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27/01/2022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27/01/2022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31 DE 2021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98,46 %                  -         OBLIGADO  67,02%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  <a:endParaRPr lang="es-CO" sz="1400" dirty="0" smtClean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</a:t>
            </a:r>
            <a:r>
              <a:rPr lang="es-CO" sz="1400" dirty="0" smtClean="0">
                <a:solidFill>
                  <a:schemeClr val="bg1"/>
                </a:solidFill>
              </a:rPr>
              <a:t>MINCOMERCIO CON CORTE AL 31 DE DICIEMBRE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749419"/>
              </p:ext>
            </p:extLst>
          </p:nvPr>
        </p:nvGraphicFramePr>
        <p:xfrm>
          <a:off x="0" y="1"/>
          <a:ext cx="9144000" cy="42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DICIEMBRE 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008536"/>
              </p:ext>
            </p:extLst>
          </p:nvPr>
        </p:nvGraphicFramePr>
        <p:xfrm>
          <a:off x="1" y="25226"/>
          <a:ext cx="9144000" cy="39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DICIEMBRE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790256"/>
              </p:ext>
            </p:extLst>
          </p:nvPr>
        </p:nvGraphicFramePr>
        <p:xfrm>
          <a:off x="0" y="0"/>
          <a:ext cx="9144000" cy="40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31 DE DICIEMBRE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98380"/>
              </p:ext>
            </p:extLst>
          </p:nvPr>
        </p:nvGraphicFramePr>
        <p:xfrm>
          <a:off x="13398" y="0"/>
          <a:ext cx="9130602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5565</TotalTime>
  <Words>107</Words>
  <Application>Microsoft Office PowerPoint</Application>
  <PresentationFormat>Presentación en pantalla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Montserrat</vt:lpstr>
      <vt:lpstr>Arial</vt:lpstr>
      <vt:lpstr>Calibri Light</vt:lpstr>
      <vt:lpstr>Office Theme</vt:lpstr>
      <vt:lpstr>1_Office Theme</vt:lpstr>
      <vt:lpstr>SECCIÓN 3501 - MINISTERIO DE COMERCIO INDUSTRIA Y TURISMO                          EJECUCIÓN  PRESUPUESTAL  ACUMULADA   DICIEMBRE 31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812</cp:revision>
  <cp:lastPrinted>2022-01-27T00:11:14Z</cp:lastPrinted>
  <dcterms:modified xsi:type="dcterms:W3CDTF">2022-01-27T18:15:03Z</dcterms:modified>
</cp:coreProperties>
</file>