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77075" cy="9028113"/>
  <p:embeddedFontLst>
    <p:embeddedFont>
      <p:font typeface="Calibri Light" panose="020F0302020204030204" pitchFamily="34" charset="0"/>
      <p:regular r:id="rId8"/>
      <p: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399FF"/>
    <a:srgbClr val="008080"/>
    <a:srgbClr val="CCFF33"/>
    <a:srgbClr val="FF9933"/>
    <a:srgbClr val="FF9900"/>
    <a:srgbClr val="777777"/>
    <a:srgbClr val="38AA71"/>
    <a:srgbClr val="CFDBF3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98" d="100"/>
          <a:sy n="98" d="100"/>
        </p:scale>
        <p:origin x="918" y="8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FEBRERO%202020\GRAFICA%20CONSOLIDADO%20EJECUCI&#211;N%20FEBRERO%2029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RZO%2031%20DE%202020\GRAFICA%20CONSOLIDADO%20MARZ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YO%20DE%202020\GRAFICA%20CONSOLIDADO%20MAYO%2031%20DE%202020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YO%20DE%202020\GRAFICA%20CONSOLIDADO%20MAYO%2031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YO%20DE%202020\GRAFICA%20CONSOLIDADO%20MAYO%2031%20DE%20202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terno\Documents\TRABAJO%20PAGINA%20WEB%20MAYO%20DE%202020\GRAFICA%20CONSOLIDADO%20MAYO%2031%20DE%202020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GRAFICO!$C$3:$I$3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GRAFICO!$B$3</c15:sqref>
                        </c15:formulaRef>
                      </c:ext>
                    </c:extLst>
                    <c:strCache>
                      <c:ptCount val="1"/>
                      <c:pt idx="0">
                        <c:v>Gastos de Funcionamiento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GRAFICO!$C$4:$I$4</c:f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GRAFICO!$B$4</c15:sqref>
                        </c15:formulaRef>
                      </c:ext>
                    </c:extLst>
                    <c:strCache>
                      <c:ptCount val="1"/>
                      <c:pt idx="0">
                        <c:v>Gastos de Inversión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GRAFICO!$C$2:$I$2</c15:sqref>
                        </c15:formulaRef>
                      </c:ext>
                    </c:extLst>
                    <c:strCache>
                      <c:ptCount val="7"/>
                      <c:pt idx="0">
                        <c:v>APR.  VIGENTE($)</c:v>
                      </c:pt>
                      <c:pt idx="1">
                        <c:v>BLOQUEOS ($)</c:v>
                      </c:pt>
                      <c:pt idx="2">
                        <c:v>APR. VIGENTE DESPUES DE BLOQUEOS ($)</c:v>
                      </c:pt>
                      <c:pt idx="3">
                        <c:v>COMPROMISOS ($)</c:v>
                      </c:pt>
                      <c:pt idx="4">
                        <c:v>OBLIGACIONES       ($)</c:v>
                      </c:pt>
                      <c:pt idx="5">
                        <c:v>   PAGOS  ($)</c:v>
                      </c:pt>
                      <c:pt idx="6">
                        <c:v>APR. SIN COMPROMETER ($)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3107304"/>
        <c:axId val="243113576"/>
        <c:axId val="0"/>
      </c:bar3DChart>
      <c:catAx>
        <c:axId val="24310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13576"/>
        <c:crosses val="autoZero"/>
        <c:auto val="1"/>
        <c:lblAlgn val="ctr"/>
        <c:lblOffset val="100"/>
        <c:noMultiLvlLbl val="0"/>
      </c:catAx>
      <c:valAx>
        <c:axId val="24311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310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2130358705163E-2"/>
          <c:y val="0.1194203355671906"/>
          <c:w val="0.92294564741907259"/>
          <c:h val="0.79093156830712386"/>
        </c:manualLayout>
      </c:layou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208464"/>
        <c:axId val="240208856"/>
      </c:lineChart>
      <c:catAx>
        <c:axId val="2402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208856"/>
        <c:crosses val="autoZero"/>
        <c:auto val="1"/>
        <c:lblAlgn val="ctr"/>
        <c:lblOffset val="100"/>
        <c:noMultiLvlLbl val="0"/>
      </c:catAx>
      <c:valAx>
        <c:axId val="24020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208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Hoja4!$J$16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Hoja4!$K$15:$Q$15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Hoja4!$K$16:$Q$16</c:f>
              <c:numCache>
                <c:formatCode>#,##0</c:formatCode>
                <c:ptCount val="7"/>
                <c:pt idx="0">
                  <c:v>52247.396000000001</c:v>
                </c:pt>
                <c:pt idx="1">
                  <c:v>554.55499999999995</c:v>
                </c:pt>
                <c:pt idx="2">
                  <c:v>51692.841</c:v>
                </c:pt>
                <c:pt idx="3">
                  <c:v>19059.476092180001</c:v>
                </c:pt>
                <c:pt idx="4">
                  <c:v>18792.526903180002</c:v>
                </c:pt>
                <c:pt idx="5">
                  <c:v>18662.924833180001</c:v>
                </c:pt>
                <c:pt idx="6">
                  <c:v>32633.36490782</c:v>
                </c:pt>
              </c:numCache>
            </c:numRef>
          </c:val>
        </c:ser>
        <c:ser>
          <c:idx val="1"/>
          <c:order val="1"/>
          <c:tx>
            <c:strRef>
              <c:f>Hoja4!$J$17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Hoja4!$K$15:$Q$15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Hoja4!$K$17:$Q$17</c:f>
              <c:numCache>
                <c:formatCode>#,##0</c:formatCode>
                <c:ptCount val="7"/>
                <c:pt idx="0">
                  <c:v>21345.098999999998</c:v>
                </c:pt>
                <c:pt idx="1">
                  <c:v>0</c:v>
                </c:pt>
                <c:pt idx="2">
                  <c:v>21345.098999999998</c:v>
                </c:pt>
                <c:pt idx="3">
                  <c:v>16983.41367966</c:v>
                </c:pt>
                <c:pt idx="4">
                  <c:v>6615.9705152899996</c:v>
                </c:pt>
                <c:pt idx="5">
                  <c:v>6492.1486162900001</c:v>
                </c:pt>
                <c:pt idx="6">
                  <c:v>4361.6853203400005</c:v>
                </c:pt>
              </c:numCache>
            </c:numRef>
          </c:val>
        </c:ser>
        <c:ser>
          <c:idx val="2"/>
          <c:order val="2"/>
          <c:tx>
            <c:strRef>
              <c:f>Hoja4!$J$18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Hoja4!$K$15:$Q$15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Hoja4!$K$18:$Q$18</c:f>
              <c:numCache>
                <c:formatCode>#,##0</c:formatCode>
                <c:ptCount val="7"/>
                <c:pt idx="0">
                  <c:v>372779.38299999997</c:v>
                </c:pt>
                <c:pt idx="1">
                  <c:v>6000</c:v>
                </c:pt>
                <c:pt idx="2">
                  <c:v>366779.38299999997</c:v>
                </c:pt>
                <c:pt idx="3">
                  <c:v>304252.14809809002</c:v>
                </c:pt>
                <c:pt idx="4">
                  <c:v>144438.49578108999</c:v>
                </c:pt>
                <c:pt idx="5">
                  <c:v>113838.57315709</c:v>
                </c:pt>
                <c:pt idx="6">
                  <c:v>62527.234901909971</c:v>
                </c:pt>
              </c:numCache>
            </c:numRef>
          </c:val>
        </c:ser>
        <c:ser>
          <c:idx val="3"/>
          <c:order val="3"/>
          <c:tx>
            <c:strRef>
              <c:f>Hoja4!$J$19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Hoja4!$K$15:$Q$15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Hoja4!$K$19:$Q$19</c:f>
              <c:numCache>
                <c:formatCode>#,##0</c:formatCode>
                <c:ptCount val="7"/>
                <c:pt idx="0">
                  <c:v>12460.887000000001</c:v>
                </c:pt>
                <c:pt idx="1">
                  <c:v>0</c:v>
                </c:pt>
                <c:pt idx="2">
                  <c:v>12460.887000000001</c:v>
                </c:pt>
                <c:pt idx="3">
                  <c:v>9906.4800780000005</c:v>
                </c:pt>
                <c:pt idx="4">
                  <c:v>9906.4800780000005</c:v>
                </c:pt>
                <c:pt idx="5">
                  <c:v>9906.4800780000005</c:v>
                </c:pt>
                <c:pt idx="6">
                  <c:v>2554.4069220000001</c:v>
                </c:pt>
              </c:numCache>
            </c:numRef>
          </c:val>
        </c:ser>
        <c:ser>
          <c:idx val="4"/>
          <c:order val="4"/>
          <c:tx>
            <c:strRef>
              <c:f>Hoja4!$J$20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Hoja4!$K$15:$Q$15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Hoja4!$K$20:$Q$20</c:f>
              <c:numCache>
                <c:formatCode>#,##0</c:formatCode>
                <c:ptCount val="7"/>
                <c:pt idx="0">
                  <c:v>252447.66242899999</c:v>
                </c:pt>
                <c:pt idx="1">
                  <c:v>68191.739967999994</c:v>
                </c:pt>
                <c:pt idx="2">
                  <c:v>184255.92246100001</c:v>
                </c:pt>
                <c:pt idx="3">
                  <c:v>115426.23082545999</c:v>
                </c:pt>
                <c:pt idx="4">
                  <c:v>6855.0765842399996</c:v>
                </c:pt>
                <c:pt idx="5">
                  <c:v>6536.9962892399999</c:v>
                </c:pt>
                <c:pt idx="6">
                  <c:v>68829.691635540003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209248"/>
        <c:axId val="240204936"/>
        <c:axId val="0"/>
      </c:bar3DChart>
      <c:catAx>
        <c:axId val="2402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204936"/>
        <c:crosses val="autoZero"/>
        <c:auto val="1"/>
        <c:lblAlgn val="ctr"/>
        <c:lblOffset val="100"/>
        <c:noMultiLvlLbl val="0"/>
      </c:catAx>
      <c:valAx>
        <c:axId val="24020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209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Hoja2!$J$16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cat>
            <c:strRef>
              <c:f>Hoja2!$K$15:$Q$15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Hoja2!$K$16:$Q$16</c:f>
              <c:numCache>
                <c:formatCode>#,##0</c:formatCode>
                <c:ptCount val="7"/>
                <c:pt idx="0">
                  <c:v>443840.97600000002</c:v>
                </c:pt>
                <c:pt idx="1">
                  <c:v>6000</c:v>
                </c:pt>
                <c:pt idx="2">
                  <c:v>437840.97600000002</c:v>
                </c:pt>
                <c:pt idx="3">
                  <c:v>344228.62380485004</c:v>
                </c:pt>
                <c:pt idx="4">
                  <c:v>174933.97672035999</c:v>
                </c:pt>
                <c:pt idx="5">
                  <c:v>144080.63012736</c:v>
                </c:pt>
                <c:pt idx="6">
                  <c:v>93612.352195149957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203368"/>
        <c:axId val="240205720"/>
      </c:areaChart>
      <c:barChart>
        <c:barDir val="col"/>
        <c:grouping val="clustered"/>
        <c:varyColors val="0"/>
        <c:ser>
          <c:idx val="1"/>
          <c:order val="1"/>
          <c:tx>
            <c:strRef>
              <c:f>Hoja2!$J$17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Hoja2!$K$17:$Q$17</c:f>
              <c:numCache>
                <c:formatCode>#,##0</c:formatCode>
                <c:ptCount val="7"/>
                <c:pt idx="0">
                  <c:v>240227.074429</c:v>
                </c:pt>
                <c:pt idx="1">
                  <c:v>68191.739967999994</c:v>
                </c:pt>
                <c:pt idx="2">
                  <c:v>172035.33446099999</c:v>
                </c:pt>
                <c:pt idx="3">
                  <c:v>110148.17681327999</c:v>
                </c:pt>
                <c:pt idx="4">
                  <c:v>5678.3730062799996</c:v>
                </c:pt>
                <c:pt idx="5">
                  <c:v>5367.2839202799996</c:v>
                </c:pt>
                <c:pt idx="6">
                  <c:v>61887.15764772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203368"/>
        <c:axId val="240205720"/>
      </c:barChart>
      <c:catAx>
        <c:axId val="24020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205720"/>
        <c:crosses val="autoZero"/>
        <c:auto val="1"/>
        <c:lblAlgn val="ctr"/>
        <c:lblOffset val="100"/>
        <c:noMultiLvlLbl val="0"/>
      </c:catAx>
      <c:valAx>
        <c:axId val="24020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40203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666096"/>
        <c:axId val="308668056"/>
        <c:axId val="0"/>
      </c:bar3DChart>
      <c:catAx>
        <c:axId val="30866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668056"/>
        <c:crosses val="autoZero"/>
        <c:auto val="1"/>
        <c:lblAlgn val="ctr"/>
        <c:lblOffset val="100"/>
        <c:noMultiLvlLbl val="0"/>
      </c:catAx>
      <c:valAx>
        <c:axId val="30866805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6660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Hoja1!$J$14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strRef>
              <c:f>Hoja1!$K$13:$Q$13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Hoja1!$K$14:$Q$14</c:f>
              <c:numCache>
                <c:formatCode>#,##0</c:formatCode>
                <c:ptCount val="7"/>
                <c:pt idx="0">
                  <c:v>14991.789000000001</c:v>
                </c:pt>
                <c:pt idx="1">
                  <c:v>554.55499999999995</c:v>
                </c:pt>
                <c:pt idx="2">
                  <c:v>14437.234</c:v>
                </c:pt>
                <c:pt idx="3">
                  <c:v>5972.8941430799996</c:v>
                </c:pt>
                <c:pt idx="4">
                  <c:v>4819.4965572000001</c:v>
                </c:pt>
                <c:pt idx="5">
                  <c:v>4819.4965572000001</c:v>
                </c:pt>
                <c:pt idx="6">
                  <c:v>8464.3398569199999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661784"/>
        <c:axId val="308668448"/>
      </c:areaChart>
      <c:barChart>
        <c:barDir val="col"/>
        <c:grouping val="clustered"/>
        <c:varyColors val="0"/>
        <c:ser>
          <c:idx val="1"/>
          <c:order val="1"/>
          <c:tx>
            <c:strRef>
              <c:f>Hoja1!$J$15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Hoja1!$K$13:$Q$13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Hoja1!$K$15:$Q$15</c:f>
              <c:numCache>
                <c:formatCode>#,##0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5278.0540121800004</c:v>
                </c:pt>
                <c:pt idx="4">
                  <c:v>1176.7035779600001</c:v>
                </c:pt>
                <c:pt idx="5">
                  <c:v>1169.71236896</c:v>
                </c:pt>
                <c:pt idx="6">
                  <c:v>6942.5339878199993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661784"/>
        <c:axId val="308668448"/>
      </c:barChart>
      <c:catAx>
        <c:axId val="30866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668448"/>
        <c:crosses val="autoZero"/>
        <c:auto val="1"/>
        <c:lblAlgn val="ctr"/>
        <c:lblOffset val="100"/>
        <c:noMultiLvlLbl val="0"/>
      </c:catAx>
      <c:valAx>
        <c:axId val="30866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661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Hoja5!$K$12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Hoja5!$L$11:$R$11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Hoja5!$L$12:$R$12</c:f>
              <c:numCache>
                <c:formatCode>#,##0</c:formatCode>
                <c:ptCount val="7"/>
                <c:pt idx="0">
                  <c:v>24791.387999999999</c:v>
                </c:pt>
                <c:pt idx="1">
                  <c:v>0</c:v>
                </c:pt>
                <c:pt idx="2">
                  <c:v>24791.387999999999</c:v>
                </c:pt>
                <c:pt idx="3">
                  <c:v>16332.290551310001</c:v>
                </c:pt>
                <c:pt idx="4">
                  <c:v>2014.6999690900002</c:v>
                </c:pt>
                <c:pt idx="5">
                  <c:v>1994.0456150900002</c:v>
                </c:pt>
                <c:pt idx="6">
                  <c:v>8459.0974486899995</c:v>
                </c:pt>
              </c:numCache>
            </c:numRef>
          </c:val>
        </c:ser>
        <c:ser>
          <c:idx val="1"/>
          <c:order val="1"/>
          <c:tx>
            <c:strRef>
              <c:f>Hoja5!$K$13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Hoja5!$L$11:$R$11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Hoja5!$L$13:$R$13</c:f>
              <c:numCache>
                <c:formatCode>#,##0</c:formatCode>
                <c:ptCount val="7"/>
                <c:pt idx="0">
                  <c:v>92683.256284000003</c:v>
                </c:pt>
                <c:pt idx="1">
                  <c:v>0</c:v>
                </c:pt>
                <c:pt idx="2">
                  <c:v>92683.256284000003</c:v>
                </c:pt>
                <c:pt idx="3">
                  <c:v>36191.527335999999</c:v>
                </c:pt>
                <c:pt idx="4">
                  <c:v>3744.4423449999999</c:v>
                </c:pt>
                <c:pt idx="5">
                  <c:v>3519.4564449999998</c:v>
                </c:pt>
                <c:pt idx="6">
                  <c:v>56491.728948000004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669232"/>
        <c:axId val="308668840"/>
      </c:barChart>
      <c:lineChart>
        <c:grouping val="standard"/>
        <c:varyColors val="0"/>
        <c:ser>
          <c:idx val="2"/>
          <c:order val="2"/>
          <c:tx>
            <c:strRef>
              <c:f>Hoja5!$K$14</c:f>
              <c:strCache>
                <c:ptCount val="1"/>
                <c:pt idx="0">
                  <c:v>SECRETARIA GENERAL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Hoja5!$L$11:$R$11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Hoja5!$L$14:$R$14</c:f>
              <c:numCache>
                <c:formatCode>#,##0</c:formatCode>
                <c:ptCount val="7"/>
                <c:pt idx="0">
                  <c:v>3524.1211199999998</c:v>
                </c:pt>
                <c:pt idx="1">
                  <c:v>0</c:v>
                </c:pt>
                <c:pt idx="2">
                  <c:v>3524.1211199999998</c:v>
                </c:pt>
                <c:pt idx="3">
                  <c:v>1830.1789096500002</c:v>
                </c:pt>
                <c:pt idx="4">
                  <c:v>589.72766764999994</c:v>
                </c:pt>
                <c:pt idx="5">
                  <c:v>561.04741764999994</c:v>
                </c:pt>
                <c:pt idx="6">
                  <c:v>1693.9422103499999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Hoja5!$K$15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Hoja5!$L$11:$R$11</c:f>
              <c:strCache>
                <c:ptCount val="7"/>
                <c:pt idx="0">
                  <c:v>APR. VIGENTE ($)</c:v>
                </c:pt>
                <c:pt idx="1">
                  <c:v>APR BLOQUEADA ($)</c:v>
                </c:pt>
                <c:pt idx="2">
                  <c:v>APR. VIGENTE DESPUES DE BLOQUEOS ($)</c:v>
                </c:pt>
                <c:pt idx="3">
                  <c:v>COMPROMISO ($)</c:v>
                </c:pt>
                <c:pt idx="4">
                  <c:v>OBLIGACION ($)</c:v>
                </c:pt>
                <c:pt idx="5">
                  <c:v>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Hoja5!$L$15:$R$15</c:f>
              <c:numCache>
                <c:formatCode>#,##0</c:formatCode>
                <c:ptCount val="7"/>
                <c:pt idx="0">
                  <c:v>131448.89702500001</c:v>
                </c:pt>
                <c:pt idx="1">
                  <c:v>68191.739967999994</c:v>
                </c:pt>
                <c:pt idx="2">
                  <c:v>63257.157056999997</c:v>
                </c:pt>
                <c:pt idx="3">
                  <c:v>61072.234028500003</c:v>
                </c:pt>
                <c:pt idx="4">
                  <c:v>506.20660249999997</c:v>
                </c:pt>
                <c:pt idx="5">
                  <c:v>462.44681150000002</c:v>
                </c:pt>
                <c:pt idx="6">
                  <c:v>2184.9230284999999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669232"/>
        <c:axId val="308668840"/>
      </c:lineChart>
      <c:catAx>
        <c:axId val="30866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668840"/>
        <c:crosses val="autoZero"/>
        <c:auto val="1"/>
        <c:lblAlgn val="ctr"/>
        <c:lblOffset val="100"/>
        <c:noMultiLvlLbl val="0"/>
      </c:catAx>
      <c:valAx>
        <c:axId val="30866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8669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6275"/>
            <a:ext cx="6019800" cy="3386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66750"/>
            <a:ext cx="5919788" cy="3328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92323" y="4218053"/>
            <a:ext cx="5538580" cy="3996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3/06/2020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MAYO DE 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</a:t>
            </a:r>
            <a:r>
              <a:rPr lang="es-CO" dirty="0" smtClean="0"/>
              <a:t>73,15%   OBLIGADO 29,32%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SECCIÓN 3501 MINCOMERCIO CON CORTE AL 31 DE MAYO DE 2020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29892"/>
              </p:ext>
            </p:extLst>
          </p:nvPr>
        </p:nvGraphicFramePr>
        <p:xfrm>
          <a:off x="684245" y="584718"/>
          <a:ext cx="7564015" cy="323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6937"/>
              </p:ext>
            </p:extLst>
          </p:nvPr>
        </p:nvGraphicFramePr>
        <p:xfrm>
          <a:off x="0" y="1"/>
          <a:ext cx="9144000" cy="41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386410"/>
              </p:ext>
            </p:extLst>
          </p:nvPr>
        </p:nvGraphicFramePr>
        <p:xfrm>
          <a:off x="0" y="1"/>
          <a:ext cx="9144000" cy="423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</a:t>
            </a:r>
            <a:r>
              <a:rPr lang="es-CO" dirty="0" smtClean="0">
                <a:solidFill>
                  <a:schemeClr val="bg1"/>
                </a:solidFill>
              </a:rPr>
              <a:t>AL 31 DE MAYO DE 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130077"/>
              </p:ext>
            </p:extLst>
          </p:nvPr>
        </p:nvGraphicFramePr>
        <p:xfrm>
          <a:off x="0" y="1"/>
          <a:ext cx="8949447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MAYO 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789133"/>
              </p:ext>
            </p:extLst>
          </p:nvPr>
        </p:nvGraphicFramePr>
        <p:xfrm>
          <a:off x="145914" y="70701"/>
          <a:ext cx="8871625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68376"/>
              </p:ext>
            </p:extLst>
          </p:nvPr>
        </p:nvGraphicFramePr>
        <p:xfrm>
          <a:off x="145914" y="70701"/>
          <a:ext cx="8716086" cy="387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31 DE MAYO DE 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04159"/>
              </p:ext>
            </p:extLst>
          </p:nvPr>
        </p:nvGraphicFramePr>
        <p:xfrm>
          <a:off x="0" y="0"/>
          <a:ext cx="914400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118</Words>
  <Application>Microsoft Office PowerPoint</Application>
  <PresentationFormat>Presentación en pantalla (16:9)</PresentationFormat>
  <Paragraphs>11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 Light</vt:lpstr>
      <vt:lpstr>Montserrat</vt:lpstr>
      <vt:lpstr>Calibri</vt:lpstr>
      <vt:lpstr>Arial</vt:lpstr>
      <vt:lpstr>Office Theme</vt:lpstr>
      <vt:lpstr>SECCIÓN 3501 - MINISTERIO DE COMERCIO INDUSTRIA Y TURISMO                          EJECUCIÓN PRESUPUESTAL ACUMULADA CON CORTE AL 31 DE MAYO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Alterno</cp:lastModifiedBy>
  <cp:revision>536</cp:revision>
  <cp:lastPrinted>2020-06-02T23:07:20Z</cp:lastPrinted>
  <dcterms:modified xsi:type="dcterms:W3CDTF">2020-06-03T18:03:51Z</dcterms:modified>
</cp:coreProperties>
</file>