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2" r:id="rId3"/>
    <p:sldId id="266" r:id="rId4"/>
    <p:sldId id="267" r:id="rId5"/>
    <p:sldId id="268" r:id="rId6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D7C9168-B509-4D4C-AC8D-5BE167C7530D}">
          <p14:sldIdLst>
            <p14:sldId id="256"/>
            <p14:sldId id="262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84" autoAdjust="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138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SEPTIEMBRE\GRAFICA%20SECCI&#211;N%2030%20DE%20SEPTIEMBRE.xls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FINANCIERA%20-%20PRESPTO\A&#209;O%202018\PAGINA%20WEB\SEPTIEMBRE\GRAFICA%20SECCI&#211;N%2030%20DE%20SEPTIEMBRE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SEPTIEMBRE\GRAFICA%20SECCI&#211;N%2030%20DE%20SEPTIEMBRE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MINCIT!$A$5</c:f>
              <c:strCache>
                <c:ptCount val="1"/>
                <c:pt idx="0">
                  <c:v>Gastos de Personal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MINCIT!$B$4:$H$4</c:f>
              <c:strCache>
                <c:ptCount val="7"/>
                <c:pt idx="0">
                  <c:v>APR.  VIGENTE($)</c:v>
                </c:pt>
                <c:pt idx="1">
                  <c:v>APLAZAMIENTOS</c:v>
                </c:pt>
                <c:pt idx="2">
                  <c:v>APR. VIGENTE DESPUES DE APLAZAMIENTOS 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  <c:pt idx="6">
                  <c:v>APROPIACIÓN SIN COMPROMETER ($)</c:v>
                </c:pt>
              </c:strCache>
            </c:strRef>
          </c:cat>
          <c:val>
            <c:numRef>
              <c:f>MINCIT!$B$5:$H$5</c:f>
              <c:numCache>
                <c:formatCode>#,##0</c:formatCode>
                <c:ptCount val="7"/>
                <c:pt idx="0">
                  <c:v>55236.595069000003</c:v>
                </c:pt>
                <c:pt idx="1">
                  <c:v>0</c:v>
                </c:pt>
                <c:pt idx="2">
                  <c:v>55236.595069000003</c:v>
                </c:pt>
                <c:pt idx="3">
                  <c:v>41916.419242000004</c:v>
                </c:pt>
                <c:pt idx="4">
                  <c:v>39385.683644999997</c:v>
                </c:pt>
                <c:pt idx="5">
                  <c:v>39370.107227</c:v>
                </c:pt>
                <c:pt idx="6">
                  <c:v>13320.175826999999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MINCIT!$A$6</c:f>
              <c:strCache>
                <c:ptCount val="1"/>
                <c:pt idx="0">
                  <c:v>Gastos Generales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MINCIT!$B$4:$H$4</c:f>
              <c:strCache>
                <c:ptCount val="7"/>
                <c:pt idx="0">
                  <c:v>APR.  VIGENTE($)</c:v>
                </c:pt>
                <c:pt idx="1">
                  <c:v>APLAZAMIENTOS</c:v>
                </c:pt>
                <c:pt idx="2">
                  <c:v>APR. VIGENTE DESPUES DE APLAZAMIENTOS 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  <c:pt idx="6">
                  <c:v>APROPIACIÓN SIN COMPROMETER ($)</c:v>
                </c:pt>
              </c:strCache>
            </c:strRef>
          </c:cat>
          <c:val>
            <c:numRef>
              <c:f>MINCIT!$B$6:$H$6</c:f>
              <c:numCache>
                <c:formatCode>#,##0</c:formatCode>
                <c:ptCount val="7"/>
                <c:pt idx="0">
                  <c:v>30599.284930999998</c:v>
                </c:pt>
                <c:pt idx="1">
                  <c:v>0</c:v>
                </c:pt>
                <c:pt idx="2">
                  <c:v>30599.284930999998</c:v>
                </c:pt>
                <c:pt idx="3">
                  <c:v>29526.450798999998</c:v>
                </c:pt>
                <c:pt idx="4">
                  <c:v>26495.031008999998</c:v>
                </c:pt>
                <c:pt idx="5">
                  <c:v>26483.897484000001</c:v>
                </c:pt>
                <c:pt idx="6">
                  <c:v>1072.834132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MINCIT!$A$7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MINCIT!$B$4:$H$4</c:f>
              <c:strCache>
                <c:ptCount val="7"/>
                <c:pt idx="0">
                  <c:v>APR.  VIGENTE($)</c:v>
                </c:pt>
                <c:pt idx="1">
                  <c:v>APLAZAMIENTOS</c:v>
                </c:pt>
                <c:pt idx="2">
                  <c:v>APR. VIGENTE DESPUES DE APLAZAMIENTOS 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  <c:pt idx="6">
                  <c:v>APROPIACIÓN SIN COMPROMETER ($)</c:v>
                </c:pt>
              </c:strCache>
            </c:strRef>
          </c:cat>
          <c:val>
            <c:numRef>
              <c:f>MINCIT!$B$7:$H$7</c:f>
              <c:numCache>
                <c:formatCode>#,##0</c:formatCode>
                <c:ptCount val="7"/>
                <c:pt idx="0">
                  <c:v>85305.053501999995</c:v>
                </c:pt>
                <c:pt idx="1">
                  <c:v>3300</c:v>
                </c:pt>
                <c:pt idx="2">
                  <c:v>82005.053501999995</c:v>
                </c:pt>
                <c:pt idx="3">
                  <c:v>51405.410283999998</c:v>
                </c:pt>
                <c:pt idx="4">
                  <c:v>51376.049488999997</c:v>
                </c:pt>
                <c:pt idx="5">
                  <c:v>51366.878786000001</c:v>
                </c:pt>
                <c:pt idx="6">
                  <c:v>30599.643217999997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MINCIT!$A$8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MINCIT!$B$4:$H$4</c:f>
              <c:strCache>
                <c:ptCount val="7"/>
                <c:pt idx="0">
                  <c:v>APR.  VIGENTE($)</c:v>
                </c:pt>
                <c:pt idx="1">
                  <c:v>APLAZAMIENTOS</c:v>
                </c:pt>
                <c:pt idx="2">
                  <c:v>APR. VIGENTE DESPUES DE APLAZAMIENTOS 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  <c:pt idx="6">
                  <c:v>APROPIACIÓN SIN COMPROMETER ($)</c:v>
                </c:pt>
              </c:strCache>
            </c:strRef>
          </c:cat>
          <c:val>
            <c:numRef>
              <c:f>MINCIT!$B$8:$H$8</c:f>
              <c:numCache>
                <c:formatCode>#,##0</c:formatCode>
                <c:ptCount val="7"/>
                <c:pt idx="0">
                  <c:v>193917.70809599999</c:v>
                </c:pt>
                <c:pt idx="1">
                  <c:v>0</c:v>
                </c:pt>
                <c:pt idx="2">
                  <c:v>193917.70809599999</c:v>
                </c:pt>
                <c:pt idx="3">
                  <c:v>193917.70809599999</c:v>
                </c:pt>
                <c:pt idx="4">
                  <c:v>160384.13292800001</c:v>
                </c:pt>
                <c:pt idx="5">
                  <c:v>138956.01642500001</c:v>
                </c:pt>
                <c:pt idx="6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MINCIT!$A$9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MINCIT!$B$4:$H$4</c:f>
              <c:strCache>
                <c:ptCount val="7"/>
                <c:pt idx="0">
                  <c:v>APR.  VIGENTE($)</c:v>
                </c:pt>
                <c:pt idx="1">
                  <c:v>APLAZAMIENTOS</c:v>
                </c:pt>
                <c:pt idx="2">
                  <c:v>APR. VIGENTE DESPUES DE APLAZAMIENTOS 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  <c:pt idx="6">
                  <c:v>APROPIACIÓN SIN COMPROMETER ($)</c:v>
                </c:pt>
              </c:strCache>
            </c:strRef>
          </c:cat>
          <c:val>
            <c:numRef>
              <c:f>MINCIT!$B$9:$H$9</c:f>
              <c:numCache>
                <c:formatCode>#,##0</c:formatCode>
                <c:ptCount val="7"/>
                <c:pt idx="0">
                  <c:v>121537</c:v>
                </c:pt>
                <c:pt idx="1">
                  <c:v>3800</c:v>
                </c:pt>
                <c:pt idx="2">
                  <c:v>117737</c:v>
                </c:pt>
                <c:pt idx="3">
                  <c:v>106759.27140300001</c:v>
                </c:pt>
                <c:pt idx="4">
                  <c:v>34487.954470999997</c:v>
                </c:pt>
                <c:pt idx="5">
                  <c:v>34444.876732999997</c:v>
                </c:pt>
                <c:pt idx="6">
                  <c:v>10977.728596999994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84273232"/>
        <c:axId val="-1484268336"/>
      </c:lineChart>
      <c:catAx>
        <c:axId val="-148427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84268336"/>
        <c:crosses val="autoZero"/>
        <c:auto val="1"/>
        <c:lblAlgn val="ctr"/>
        <c:lblOffset val="100"/>
        <c:noMultiLvlLbl val="0"/>
      </c:catAx>
      <c:valAx>
        <c:axId val="-148426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842732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96670928954393"/>
          <c:y val="0.14379314347189581"/>
          <c:w val="0.66395977746371448"/>
          <c:h val="0.44030921646275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'GESTIÓN '!$A$7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'GESTIÓN '!$B$6:$H$6</c:f>
              <c:strCache>
                <c:ptCount val="7"/>
                <c:pt idx="0">
                  <c:v>APR. VIGENTE($)</c:v>
                </c:pt>
                <c:pt idx="1">
                  <c:v>APLAZAMIENTOS</c:v>
                </c:pt>
                <c:pt idx="2">
                  <c:v>APR. VIGENTE DESPUES DE  APLAZAMIENTOS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'!$B$7:$H$7</c:f>
              <c:numCache>
                <c:formatCode>General</c:formatCode>
                <c:ptCount val="7"/>
                <c:pt idx="0" formatCode="#,##0">
                  <c:v>43192</c:v>
                </c:pt>
                <c:pt idx="2" formatCode="#,##0">
                  <c:v>43192</c:v>
                </c:pt>
                <c:pt idx="3" formatCode="#,##0">
                  <c:v>33534.351220999997</c:v>
                </c:pt>
                <c:pt idx="4" formatCode="#,##0">
                  <c:v>31033.664014000002</c:v>
                </c:pt>
                <c:pt idx="5" formatCode="#,##0">
                  <c:v>31018.087596000001</c:v>
                </c:pt>
                <c:pt idx="6" formatCode="#,##0">
                  <c:v>9657.6487790000028</c:v>
                </c:pt>
              </c:numCache>
            </c:numRef>
          </c:val>
        </c:ser>
        <c:ser>
          <c:idx val="1"/>
          <c:order val="1"/>
          <c:tx>
            <c:strRef>
              <c:f>'GESTIÓN '!$A$8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'GESTIÓN '!$B$6:$H$6</c:f>
              <c:strCache>
                <c:ptCount val="7"/>
                <c:pt idx="0">
                  <c:v>APR. VIGENTE($)</c:v>
                </c:pt>
                <c:pt idx="1">
                  <c:v>APLAZAMIENTOS</c:v>
                </c:pt>
                <c:pt idx="2">
                  <c:v>APR. VIGENTE DESPUES DE  APLAZAMIENTOS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'!$B$8:$H$8</c:f>
              <c:numCache>
                <c:formatCode>General</c:formatCode>
                <c:ptCount val="7"/>
                <c:pt idx="0" formatCode="#,##0">
                  <c:v>28739.35</c:v>
                </c:pt>
                <c:pt idx="2" formatCode="#,##0">
                  <c:v>28739.35</c:v>
                </c:pt>
                <c:pt idx="3" formatCode="#,##0">
                  <c:v>27912.393119</c:v>
                </c:pt>
                <c:pt idx="4" formatCode="#,##0">
                  <c:v>25297.516373999999</c:v>
                </c:pt>
                <c:pt idx="5" formatCode="#,##0">
                  <c:v>25286.382850000002</c:v>
                </c:pt>
                <c:pt idx="6" formatCode="#,##0">
                  <c:v>826.95688099999825</c:v>
                </c:pt>
              </c:numCache>
            </c:numRef>
          </c:val>
        </c:ser>
        <c:ser>
          <c:idx val="2"/>
          <c:order val="2"/>
          <c:tx>
            <c:strRef>
              <c:f>'GESTIÓN '!$A$9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'GESTIÓN '!$B$6:$H$6</c:f>
              <c:strCache>
                <c:ptCount val="7"/>
                <c:pt idx="0">
                  <c:v>APR. VIGENTE($)</c:v>
                </c:pt>
                <c:pt idx="1">
                  <c:v>APLAZAMIENTOS</c:v>
                </c:pt>
                <c:pt idx="2">
                  <c:v>APR. VIGENTE DESPUES DE  APLAZAMIENTOS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'!$B$9:$H$9</c:f>
              <c:numCache>
                <c:formatCode>#,##0</c:formatCode>
                <c:ptCount val="7"/>
                <c:pt idx="0">
                  <c:v>85305.053501999995</c:v>
                </c:pt>
                <c:pt idx="1">
                  <c:v>3300</c:v>
                </c:pt>
                <c:pt idx="2">
                  <c:v>82005.053501999995</c:v>
                </c:pt>
                <c:pt idx="3">
                  <c:v>51405.410283999998</c:v>
                </c:pt>
                <c:pt idx="4">
                  <c:v>51376.049488999997</c:v>
                </c:pt>
                <c:pt idx="5">
                  <c:v>51366.878786000001</c:v>
                </c:pt>
                <c:pt idx="6">
                  <c:v>30599.643217999997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55260256"/>
        <c:axId val="-1755041008"/>
      </c:barChart>
      <c:lineChart>
        <c:grouping val="standard"/>
        <c:varyColors val="0"/>
        <c:ser>
          <c:idx val="3"/>
          <c:order val="3"/>
          <c:tx>
            <c:strRef>
              <c:f>'GESTIÓN '!$A$10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'GESTIÓN '!$B$6:$H$6</c:f>
              <c:strCache>
                <c:ptCount val="7"/>
                <c:pt idx="0">
                  <c:v>APR. VIGENTE($)</c:v>
                </c:pt>
                <c:pt idx="1">
                  <c:v>APLAZAMIENTOS</c:v>
                </c:pt>
                <c:pt idx="2">
                  <c:v>APR. VIGENTE DESPUES DE  APLAZAMIENTOS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'!$B$10:$H$10</c:f>
              <c:numCache>
                <c:formatCode>General</c:formatCode>
                <c:ptCount val="7"/>
                <c:pt idx="0" formatCode="#,##0">
                  <c:v>193917.70809599999</c:v>
                </c:pt>
                <c:pt idx="2" formatCode="#,##0">
                  <c:v>193917.70809599999</c:v>
                </c:pt>
                <c:pt idx="3" formatCode="#,##0">
                  <c:v>193917.70809599999</c:v>
                </c:pt>
                <c:pt idx="4" formatCode="#,##0">
                  <c:v>160384.13292800001</c:v>
                </c:pt>
                <c:pt idx="5" formatCode="#,##0">
                  <c:v>138956.01642500001</c:v>
                </c:pt>
                <c:pt idx="6" formatCode="#,##0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'GESTIÓN '!$A$11</c:f>
              <c:strCache>
                <c:ptCount val="1"/>
                <c:pt idx="0">
                  <c:v>Gastos de Inversión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'GESTIÓN '!$B$6:$H$6</c:f>
              <c:strCache>
                <c:ptCount val="7"/>
                <c:pt idx="0">
                  <c:v>APR. VIGENTE($)</c:v>
                </c:pt>
                <c:pt idx="1">
                  <c:v>APLAZAMIENTOS</c:v>
                </c:pt>
                <c:pt idx="2">
                  <c:v>APR. VIGENTE DESPUES DE  APLAZAMIENTOS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'!$B$11:$H$11</c:f>
              <c:numCache>
                <c:formatCode>#,##0</c:formatCode>
                <c:ptCount val="7"/>
                <c:pt idx="0">
                  <c:v>117465</c:v>
                </c:pt>
                <c:pt idx="1">
                  <c:v>3800</c:v>
                </c:pt>
                <c:pt idx="2">
                  <c:v>113665</c:v>
                </c:pt>
                <c:pt idx="3">
                  <c:v>103417.911467</c:v>
                </c:pt>
                <c:pt idx="4">
                  <c:v>32626.259085000002</c:v>
                </c:pt>
                <c:pt idx="5">
                  <c:v>32583.181347000002</c:v>
                </c:pt>
                <c:pt idx="6">
                  <c:v>10247.088533000002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55260256"/>
        <c:axId val="-1755041008"/>
      </c:lineChart>
      <c:catAx>
        <c:axId val="-175526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1755041008"/>
        <c:crosses val="autoZero"/>
        <c:auto val="1"/>
        <c:lblAlgn val="ctr"/>
        <c:lblOffset val="100"/>
        <c:noMultiLvlLbl val="0"/>
      </c:catAx>
      <c:valAx>
        <c:axId val="-175504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17552602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2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82649717804882"/>
          <c:y val="0"/>
          <c:w val="0.77353152751330922"/>
          <c:h val="0.854054756050692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DIRECCIÓN!$A$6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DIRECCIÓN!$B$5:$F$5</c:f>
              <c:strCache>
                <c:ptCount val="5"/>
                <c:pt idx="0">
                  <c:v>APR.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DIRECCIÓN!$B$6:$F$6</c:f>
              <c:numCache>
                <c:formatCode>#,##0</c:formatCode>
                <c:ptCount val="5"/>
                <c:pt idx="0">
                  <c:v>12044.595069000001</c:v>
                </c:pt>
                <c:pt idx="1">
                  <c:v>8382.0680200000006</c:v>
                </c:pt>
                <c:pt idx="2">
                  <c:v>8352.0196309999992</c:v>
                </c:pt>
                <c:pt idx="3">
                  <c:v>8352.0196309999992</c:v>
                </c:pt>
                <c:pt idx="4">
                  <c:v>3662.5270490000003</c:v>
                </c:pt>
              </c:numCache>
            </c:numRef>
          </c:val>
        </c:ser>
        <c:ser>
          <c:idx val="1"/>
          <c:order val="1"/>
          <c:tx>
            <c:strRef>
              <c:f>DIRECCIÓN!$A$7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DIRECCIÓN!$B$5:$F$5</c:f>
              <c:strCache>
                <c:ptCount val="5"/>
                <c:pt idx="0">
                  <c:v>APR.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DIRECCIÓN!$B$7:$F$7</c:f>
              <c:numCache>
                <c:formatCode>#,##0</c:formatCode>
                <c:ptCount val="5"/>
                <c:pt idx="0">
                  <c:v>1859.934931</c:v>
                </c:pt>
                <c:pt idx="1">
                  <c:v>1614.0576799999999</c:v>
                </c:pt>
                <c:pt idx="2">
                  <c:v>1197.5146339999999</c:v>
                </c:pt>
                <c:pt idx="3">
                  <c:v>1197.5146339999999</c:v>
                </c:pt>
                <c:pt idx="4">
                  <c:v>245.87725100000011</c:v>
                </c:pt>
              </c:numCache>
            </c:numRef>
          </c:val>
        </c:ser>
        <c:ser>
          <c:idx val="2"/>
          <c:order val="2"/>
          <c:tx>
            <c:strRef>
              <c:f>DIRECCIÓN!$A$8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DIRECCIÓN!$B$5:$F$5</c:f>
              <c:strCache>
                <c:ptCount val="5"/>
                <c:pt idx="0">
                  <c:v>APR.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DIRECCIÓN!$B$8:$F$8</c:f>
              <c:numCache>
                <c:formatCode>#,##0</c:formatCode>
                <c:ptCount val="5"/>
                <c:pt idx="0">
                  <c:v>4072</c:v>
                </c:pt>
                <c:pt idx="1">
                  <c:v>3341.3599359999998</c:v>
                </c:pt>
                <c:pt idx="2">
                  <c:v>1861.695385</c:v>
                </c:pt>
                <c:pt idx="3">
                  <c:v>1861.695385</c:v>
                </c:pt>
                <c:pt idx="4">
                  <c:v>730.64006400000017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1484275952"/>
        <c:axId val="-1484275408"/>
      </c:barChart>
      <c:catAx>
        <c:axId val="-1484275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84275408"/>
        <c:crosses val="autoZero"/>
        <c:auto val="1"/>
        <c:lblAlgn val="ctr"/>
        <c:lblOffset val="100"/>
        <c:noMultiLvlLbl val="0"/>
      </c:catAx>
      <c:valAx>
        <c:axId val="-1484275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14842759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719676523577146"/>
          <c:y val="3.0131825117216467E-2"/>
          <c:w val="0.72435812751801631"/>
          <c:h val="0.715318312427986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'GASTOS DE INVERSIÓN '!$A$3</c:f>
              <c:strCache>
                <c:ptCount val="1"/>
                <c:pt idx="0">
                  <c:v>VICEMINISTERIO DE COMERCIO EXTERIOR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'GASTOS DE INVERSIÓN '!$B$2:$H$2</c:f>
              <c:strCache>
                <c:ptCount val="7"/>
                <c:pt idx="0">
                  <c:v>APR. VIGENTE 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 ($)</c:v>
                </c:pt>
                <c:pt idx="4">
                  <c:v>OBLIGACIÓN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'GASTOS DE INVERSIÓN '!$B$3:$H$3</c:f>
              <c:numCache>
                <c:formatCode>#,##0</c:formatCode>
                <c:ptCount val="7"/>
                <c:pt idx="0">
                  <c:v>8189</c:v>
                </c:pt>
                <c:pt idx="1">
                  <c:v>450</c:v>
                </c:pt>
                <c:pt idx="2">
                  <c:v>7739</c:v>
                </c:pt>
                <c:pt idx="3">
                  <c:v>6497</c:v>
                </c:pt>
                <c:pt idx="4">
                  <c:v>3949.4267020000002</c:v>
                </c:pt>
                <c:pt idx="5">
                  <c:v>3906.3489639999998</c:v>
                </c:pt>
                <c:pt idx="6">
                  <c:v>1242</c:v>
                </c:pt>
              </c:numCache>
            </c:numRef>
          </c:val>
        </c:ser>
        <c:ser>
          <c:idx val="1"/>
          <c:order val="1"/>
          <c:tx>
            <c:strRef>
              <c:f>'GASTOS DE INVERSIÓN '!$A$4</c:f>
              <c:strCache>
                <c:ptCount val="1"/>
                <c:pt idx="0">
                  <c:v>VICEMINISTERIO DE DESARROLLO EMPRESARIAL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'GASTOS DE INVERSIÓN '!$B$2:$H$2</c:f>
              <c:strCache>
                <c:ptCount val="7"/>
                <c:pt idx="0">
                  <c:v>APR. VIGENTE 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 ($)</c:v>
                </c:pt>
                <c:pt idx="4">
                  <c:v>OBLIGACIÓN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'GASTOS DE INVERSIÓN '!$B$4:$H$4</c:f>
              <c:numCache>
                <c:formatCode>#,##0</c:formatCode>
                <c:ptCount val="7"/>
                <c:pt idx="0">
                  <c:v>54021</c:v>
                </c:pt>
                <c:pt idx="1">
                  <c:v>1162</c:v>
                </c:pt>
                <c:pt idx="2">
                  <c:v>52859</c:v>
                </c:pt>
                <c:pt idx="3">
                  <c:v>44129.864537000001</c:v>
                </c:pt>
                <c:pt idx="4">
                  <c:v>25268.102196</c:v>
                </c:pt>
                <c:pt idx="5">
                  <c:v>25268.102196</c:v>
                </c:pt>
                <c:pt idx="6">
                  <c:v>8729.1354629999987</c:v>
                </c:pt>
              </c:numCache>
            </c:numRef>
          </c:val>
        </c:ser>
        <c:ser>
          <c:idx val="2"/>
          <c:order val="2"/>
          <c:tx>
            <c:strRef>
              <c:f>'GASTOS DE INVERSIÓN '!$A$5</c:f>
              <c:strCache>
                <c:ptCount val="1"/>
                <c:pt idx="0">
                  <c:v>VICEMINISTERIO DE TURISMO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'GASTOS DE INVERSIÓN '!$B$2:$H$2</c:f>
              <c:strCache>
                <c:ptCount val="7"/>
                <c:pt idx="0">
                  <c:v>APR. VIGENTE 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 ($)</c:v>
                </c:pt>
                <c:pt idx="4">
                  <c:v>OBLIGACIÓN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'GASTOS DE INVERSIÓN '!$B$5:$H$5</c:f>
              <c:numCache>
                <c:formatCode>#,##0</c:formatCode>
                <c:ptCount val="7"/>
                <c:pt idx="0">
                  <c:v>56200</c:v>
                </c:pt>
                <c:pt idx="1">
                  <c:v>1988</c:v>
                </c:pt>
                <c:pt idx="2">
                  <c:v>54212</c:v>
                </c:pt>
                <c:pt idx="3">
                  <c:v>53777.623317999998</c:v>
                </c:pt>
                <c:pt idx="4">
                  <c:v>3853.650459</c:v>
                </c:pt>
                <c:pt idx="5">
                  <c:v>3853.650459</c:v>
                </c:pt>
                <c:pt idx="6">
                  <c:v>434.37668200000189</c:v>
                </c:pt>
              </c:numCache>
            </c:numRef>
          </c:val>
        </c:ser>
        <c:ser>
          <c:idx val="3"/>
          <c:order val="3"/>
          <c:tx>
            <c:strRef>
              <c:f>'GASTOS DE INVERSIÓN '!$A$6</c:f>
              <c:strCache>
                <c:ptCount val="1"/>
                <c:pt idx="0">
                  <c:v>SECRETARIA GENERAL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'GASTOS DE INVERSIÓN '!$B$2:$H$2</c:f>
              <c:strCache>
                <c:ptCount val="7"/>
                <c:pt idx="0">
                  <c:v>APR. VIGENTE 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 ($)</c:v>
                </c:pt>
                <c:pt idx="4">
                  <c:v>OBLIGACIÓN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'GASTOS DE INVERSIÓN '!$B$6:$H$6</c:f>
              <c:numCache>
                <c:formatCode>#,##0</c:formatCode>
                <c:ptCount val="7"/>
                <c:pt idx="0">
                  <c:v>3127</c:v>
                </c:pt>
                <c:pt idx="1">
                  <c:v>200</c:v>
                </c:pt>
                <c:pt idx="2">
                  <c:v>2927</c:v>
                </c:pt>
                <c:pt idx="3">
                  <c:v>2354.5260499999999</c:v>
                </c:pt>
                <c:pt idx="4">
                  <c:v>1416.775112</c:v>
                </c:pt>
                <c:pt idx="5">
                  <c:v>1416.775112</c:v>
                </c:pt>
                <c:pt idx="6">
                  <c:v>572.47395000000006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484274864"/>
        <c:axId val="-1484274320"/>
        <c:axId val="0"/>
      </c:bar3DChart>
      <c:catAx>
        <c:axId val="-148427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1484274320"/>
        <c:crosses val="autoZero"/>
        <c:auto val="1"/>
        <c:lblAlgn val="ctr"/>
        <c:lblOffset val="100"/>
        <c:noMultiLvlLbl val="0"/>
      </c:catAx>
      <c:valAx>
        <c:axId val="-148427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-14842748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0.82446</cdr:x>
      <cdr:y>0</cdr:y>
    </cdr:from>
    <cdr:to>
      <cdr:x>0.93885</cdr:x>
      <cdr:y>0.11853</cdr:y>
    </cdr:to>
    <cdr:sp macro="" textlink="">
      <cdr:nvSpPr>
        <cdr:cNvPr id="2" name="Pentágono 1"/>
        <cdr:cNvSpPr/>
      </cdr:nvSpPr>
      <cdr:spPr>
        <a:xfrm xmlns:a="http://schemas.openxmlformats.org/drawingml/2006/main">
          <a:off x="7538866" y="0"/>
          <a:ext cx="1045969" cy="521996"/>
        </a:xfrm>
        <a:prstGeom xmlns:a="http://schemas.openxmlformats.org/drawingml/2006/main" prst="homePlate">
          <a:avLst/>
        </a:prstGeom>
        <a:solidFill xmlns:a="http://schemas.openxmlformats.org/drawingml/2006/main">
          <a:srgbClr val="FF9900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CO" sz="9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Ejecutado 65,16%</a:t>
          </a:r>
          <a:endParaRPr lang="es-CO" sz="900" dirty="0">
            <a:solidFill>
              <a:schemeClr val="tx1">
                <a:lumMod val="85000"/>
                <a:lumOff val="1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0.85938</cdr:x>
      <cdr:y>0.95961</cdr:y>
    </cdr:from>
    <cdr:to>
      <cdr:x>0.98281</cdr:x>
      <cdr:y>0.98546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7858125" y="4243387"/>
          <a:ext cx="1128713" cy="1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CO" sz="1100" dirty="0"/>
        </a:p>
      </cdr:txBody>
    </cdr:sp>
  </cdr:relSizeAnchor>
  <cdr:relSizeAnchor xmlns:cdr="http://schemas.openxmlformats.org/drawingml/2006/chartDrawing">
    <cdr:from>
      <cdr:x>0.83438</cdr:x>
      <cdr:y>0.95638</cdr:y>
    </cdr:from>
    <cdr:to>
      <cdr:x>0.95234</cdr:x>
      <cdr:y>1</cdr:y>
    </cdr:to>
    <cdr:sp macro="" textlink="">
      <cdr:nvSpPr>
        <cdr:cNvPr id="5" name="CuadroTexto 4"/>
        <cdr:cNvSpPr txBox="1"/>
      </cdr:nvSpPr>
      <cdr:spPr>
        <a:xfrm xmlns:a="http://schemas.openxmlformats.org/drawingml/2006/main">
          <a:off x="7629525" y="4229100"/>
          <a:ext cx="1078706" cy="192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CO" sz="1100" dirty="0"/>
        </a:p>
      </cdr:txBody>
    </cdr:sp>
  </cdr:relSizeAnchor>
  <cdr:relSizeAnchor xmlns:cdr="http://schemas.openxmlformats.org/drawingml/2006/chartDrawing">
    <cdr:from>
      <cdr:x>0.82014</cdr:x>
      <cdr:y>0.93538</cdr:y>
    </cdr:from>
    <cdr:to>
      <cdr:x>0.97422</cdr:x>
      <cdr:y>1</cdr:y>
    </cdr:to>
    <cdr:sp macro="" textlink="">
      <cdr:nvSpPr>
        <cdr:cNvPr id="6" name="CuadroTexto 5"/>
        <cdr:cNvSpPr txBox="1"/>
      </cdr:nvSpPr>
      <cdr:spPr>
        <a:xfrm xmlns:a="http://schemas.openxmlformats.org/drawingml/2006/main">
          <a:off x="7499397" y="4119331"/>
          <a:ext cx="1408872" cy="284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CO" sz="700" dirty="0" smtClean="0">
              <a:latin typeface="Arial" panose="020B0604020202020204" pitchFamily="34" charset="0"/>
              <a:cs typeface="Arial" panose="020B0604020202020204" pitchFamily="34" charset="0"/>
            </a:rPr>
            <a:t>Millones </a:t>
          </a:r>
          <a:r>
            <a:rPr lang="es-CO" sz="700" dirty="0" smtClean="0">
              <a:latin typeface="Arial" panose="020B0604020202020204" pitchFamily="34" charset="0"/>
              <a:cs typeface="Arial" panose="020B0604020202020204" pitchFamily="34" charset="0"/>
            </a:rPr>
            <a:t>de Pesos</a:t>
          </a:r>
          <a:r>
            <a:rPr lang="es-CO" sz="700" dirty="0" smtClean="0">
              <a:latin typeface="Arial" panose="020B0604020202020204" pitchFamily="34" charset="0"/>
              <a:cs typeface="Arial" panose="020B0604020202020204" pitchFamily="34" charset="0"/>
            </a:rPr>
            <a:t>($)</a:t>
          </a:r>
          <a:endParaRPr lang="es-CO" sz="7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0.87309</cdr:x>
      <cdr:y>0.94915</cdr:y>
    </cdr:from>
    <cdr:to>
      <cdr:x>0.99197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7765256" y="4000501"/>
          <a:ext cx="1057276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O" sz="700" dirty="0" smtClean="0">
              <a:latin typeface="Arial" panose="020B0604020202020204" pitchFamily="34" charset="0"/>
              <a:cs typeface="Arial" panose="020B0604020202020204" pitchFamily="34" charset="0"/>
            </a:rPr>
            <a:t>Millones de </a:t>
          </a:r>
          <a:r>
            <a:rPr lang="es-CO" sz="700" dirty="0" smtClean="0">
              <a:latin typeface="Arial" panose="020B0604020202020204" pitchFamily="34" charset="0"/>
              <a:cs typeface="Arial" panose="020B0604020202020204" pitchFamily="34" charset="0"/>
            </a:rPr>
            <a:t>Pesos ($)</a:t>
          </a:r>
          <a:endParaRPr lang="es-CO" sz="7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7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8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6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5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4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NDO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"/>
            <a:ext cx="9144000" cy="514159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D101-CCD3-384F-8C36-7B8F8354309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6274" y="2488407"/>
            <a:ext cx="8140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FF6600"/>
                </a:solidFill>
                <a:latin typeface="Century Gothic"/>
                <a:cs typeface="Century Gothic"/>
              </a:rPr>
              <a:t>EJECUCIÓN PRESUPUESTAL ACUMULADA </a:t>
            </a:r>
            <a:r>
              <a:rPr lang="en-US" sz="2000" b="1" dirty="0" smtClean="0">
                <a:solidFill>
                  <a:srgbClr val="FF6600"/>
                </a:solidFill>
                <a:latin typeface="Century Gothic"/>
                <a:cs typeface="Century Gothic"/>
              </a:rPr>
              <a:t>SECCIÓN 3501 MINISTERIO DE COMERCIO INDUSTRIA Y TURISMO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61752" y="3701231"/>
            <a:ext cx="2704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398214"/>
            <a:ext cx="9144000" cy="7452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Picture 10" descr="logoseditables-0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3891" y="4398214"/>
            <a:ext cx="3478628" cy="745286"/>
          </a:xfrm>
          <a:prstGeom prst="rect">
            <a:avLst/>
          </a:prstGeom>
        </p:spPr>
      </p:pic>
      <p:sp>
        <p:nvSpPr>
          <p:cNvPr id="2" name="Conector fuera de página 1"/>
          <p:cNvSpPr/>
          <p:nvPr/>
        </p:nvSpPr>
        <p:spPr>
          <a:xfrm>
            <a:off x="8271163" y="0"/>
            <a:ext cx="727364" cy="769675"/>
          </a:xfrm>
          <a:prstGeom prst="flowChartOffpage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Ejecutado</a:t>
            </a:r>
          </a:p>
          <a:p>
            <a:pPr algn="ctr"/>
            <a:r>
              <a:rPr lang="es-CO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 </a:t>
            </a:r>
            <a:r>
              <a:rPr lang="es-CO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65,10% </a:t>
            </a:r>
            <a:endParaRPr lang="es-CO" sz="80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1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9382" y="263137"/>
            <a:ext cx="8645235" cy="690734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MINISTERIO DE COMERCIO INDUSTRIA Y TURISMO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CON CORTE AL 30 DE SEPTIEMBRE DE 2018</a:t>
            </a:r>
            <a:endParaRPr lang="en-US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391401" y="4799541"/>
            <a:ext cx="11776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/>
              <a:t>Millones de Pesos ($)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943950"/>
              </p:ext>
            </p:extLst>
          </p:nvPr>
        </p:nvGraphicFramePr>
        <p:xfrm>
          <a:off x="249382" y="1052547"/>
          <a:ext cx="8592011" cy="3421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152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86274"/>
            <a:ext cx="9144000" cy="657225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3501-01 GESTIÓN GENERAL  CON CORTE AL 30 DE SEPTIEMBRE DE 2018</a:t>
            </a:r>
            <a:endParaRPr lang="en-US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490575"/>
              </p:ext>
            </p:extLst>
          </p:nvPr>
        </p:nvGraphicFramePr>
        <p:xfrm>
          <a:off x="0" y="1"/>
          <a:ext cx="9144000" cy="4403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64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94" y="4407694"/>
            <a:ext cx="8711315" cy="671511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</a:t>
            </a:r>
          </a:p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3501-02 DIRECCIÓN GENERAL DE COMERCIO EXTERIOR  CON CORTE AL 30 DE SEPTIEMBRE DE 2018</a:t>
            </a:r>
            <a:endParaRPr lang="en-US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955367"/>
              </p:ext>
            </p:extLst>
          </p:nvPr>
        </p:nvGraphicFramePr>
        <p:xfrm>
          <a:off x="64294" y="192880"/>
          <a:ext cx="8893968" cy="4214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entágono 2"/>
          <p:cNvSpPr/>
          <p:nvPr/>
        </p:nvSpPr>
        <p:spPr>
          <a:xfrm>
            <a:off x="7815161" y="192880"/>
            <a:ext cx="888086" cy="442913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es-CO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jecutado 63,48%</a:t>
            </a:r>
            <a:endParaRPr lang="es-CO" sz="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4707731"/>
            <a:ext cx="9144000" cy="435769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GASTOS DE INVERSIÓN                                                                                                 SEPTIEMBRE 30 DE 2018</a:t>
            </a:r>
            <a:endParaRPr lang="en-US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561914"/>
              </p:ext>
            </p:extLst>
          </p:nvPr>
        </p:nvGraphicFramePr>
        <p:xfrm>
          <a:off x="60512" y="64294"/>
          <a:ext cx="9022976" cy="4521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entágono 7"/>
          <p:cNvSpPr/>
          <p:nvPr/>
        </p:nvSpPr>
        <p:spPr>
          <a:xfrm>
            <a:off x="7908131" y="185738"/>
            <a:ext cx="950119" cy="450056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Ejecutado 29,29%</a:t>
            </a:r>
            <a:endParaRPr lang="es-CO" sz="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833360" y="4503420"/>
            <a:ext cx="13106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Pesos ($)</a:t>
            </a:r>
            <a:endParaRPr lang="es-CO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5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106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Montserrat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SinOcio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Camilo Rincón Pardo</dc:creator>
  <cp:lastModifiedBy>Maria del Carmen Moreno Moscoso</cp:lastModifiedBy>
  <cp:revision>52</cp:revision>
  <cp:lastPrinted>2018-10-03T16:05:32Z</cp:lastPrinted>
  <dcterms:created xsi:type="dcterms:W3CDTF">2018-08-19T21:08:29Z</dcterms:created>
  <dcterms:modified xsi:type="dcterms:W3CDTF">2018-10-03T16:18:37Z</dcterms:modified>
</cp:coreProperties>
</file>