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97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RZO\GRAFICA%20MARZO%2031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RZO\GRAFICA%20MARZO%2031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RZO\GRAFICA%20MARZO%2031%20DE%202018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Hoja3!$A$6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Hoja3!$B$5:$F$5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Hoja3!$B$6:$F$6</c:f>
              <c:numCache>
                <c:formatCode>#,##0</c:formatCode>
                <c:ptCount val="5"/>
                <c:pt idx="0">
                  <c:v>363058.64159800002</c:v>
                </c:pt>
                <c:pt idx="1">
                  <c:v>224450.03028499999</c:v>
                </c:pt>
                <c:pt idx="2">
                  <c:v>74236.540934000004</c:v>
                </c:pt>
                <c:pt idx="3">
                  <c:v>74192.061289999998</c:v>
                </c:pt>
                <c:pt idx="4">
                  <c:v>138608.61131199999</c:v>
                </c:pt>
              </c:numCache>
            </c:numRef>
          </c:val>
        </c:ser>
        <c:ser>
          <c:idx val="1"/>
          <c:order val="1"/>
          <c:tx>
            <c:strRef>
              <c:f>Hoja3!$A$7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Hoja3!$B$5:$F$5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Hoja3!$B$7:$F$7</c:f>
              <c:numCache>
                <c:formatCode>#,##0</c:formatCode>
                <c:ptCount val="5"/>
                <c:pt idx="0">
                  <c:v>113537</c:v>
                </c:pt>
                <c:pt idx="1">
                  <c:v>94868.329700000002</c:v>
                </c:pt>
                <c:pt idx="2">
                  <c:v>2702.6331439999999</c:v>
                </c:pt>
                <c:pt idx="3">
                  <c:v>2473.9491069999999</c:v>
                </c:pt>
                <c:pt idx="4">
                  <c:v>18668.670299000001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620544"/>
        <c:axId val="597629248"/>
        <c:axId val="0"/>
      </c:bar3DChart>
      <c:catAx>
        <c:axId val="59762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629248"/>
        <c:crosses val="autoZero"/>
        <c:auto val="1"/>
        <c:lblAlgn val="ctr"/>
        <c:lblOffset val="100"/>
        <c:noMultiLvlLbl val="0"/>
      </c:catAx>
      <c:valAx>
        <c:axId val="59762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62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'GESTION '!$A$4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'GESTION '!$B$4:$F$4</c:f>
              <c:numCache>
                <c:formatCode>#,##0</c:formatCode>
                <c:ptCount val="5"/>
                <c:pt idx="0">
                  <c:v>43192</c:v>
                </c:pt>
                <c:pt idx="1">
                  <c:v>15294.169209</c:v>
                </c:pt>
                <c:pt idx="2">
                  <c:v>8916.6014360000008</c:v>
                </c:pt>
                <c:pt idx="3">
                  <c:v>8916.6014360000008</c:v>
                </c:pt>
                <c:pt idx="4">
                  <c:v>27897.830791</c:v>
                </c:pt>
              </c:numCache>
            </c:numRef>
          </c:val>
        </c:ser>
        <c:ser>
          <c:idx val="1"/>
          <c:order val="1"/>
          <c:tx>
            <c:strRef>
              <c:f>'GESTION '!$A$5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'GESTION '!$B$5:$F$5</c:f>
              <c:numCache>
                <c:formatCode>#,##0</c:formatCode>
                <c:ptCount val="5"/>
                <c:pt idx="0">
                  <c:v>28739.35</c:v>
                </c:pt>
                <c:pt idx="1">
                  <c:v>16505.629070999999</c:v>
                </c:pt>
                <c:pt idx="2">
                  <c:v>12433.925714000001</c:v>
                </c:pt>
                <c:pt idx="3">
                  <c:v>12433.925714000001</c:v>
                </c:pt>
                <c:pt idx="4">
                  <c:v>12233.720928999999</c:v>
                </c:pt>
              </c:numCache>
            </c:numRef>
          </c:val>
        </c:ser>
        <c:ser>
          <c:idx val="2"/>
          <c:order val="2"/>
          <c:tx>
            <c:strRef>
              <c:f>'GESTION '!$A$6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'GESTION '!$B$6:$F$6</c:f>
              <c:numCache>
                <c:formatCode>#,##0</c:formatCode>
                <c:ptCount val="5"/>
                <c:pt idx="0">
                  <c:v>85305.053501999995</c:v>
                </c:pt>
                <c:pt idx="1">
                  <c:v>17673.635139000002</c:v>
                </c:pt>
                <c:pt idx="2">
                  <c:v>15738.582856999999</c:v>
                </c:pt>
                <c:pt idx="3">
                  <c:v>15738.582856999999</c:v>
                </c:pt>
                <c:pt idx="4">
                  <c:v>67631.41836299999</c:v>
                </c:pt>
              </c:numCache>
            </c:numRef>
          </c:val>
        </c:ser>
        <c:ser>
          <c:idx val="3"/>
          <c:order val="3"/>
          <c:tx>
            <c:strRef>
              <c:f>'GESTION '!$A$7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'GESTION '!$B$7:$F$7</c:f>
              <c:numCache>
                <c:formatCode>#,##0</c:formatCode>
                <c:ptCount val="5"/>
                <c:pt idx="0">
                  <c:v>191917.70809599999</c:v>
                </c:pt>
                <c:pt idx="1">
                  <c:v>171330.908096</c:v>
                </c:pt>
                <c:pt idx="2">
                  <c:v>34268.751240999998</c:v>
                </c:pt>
                <c:pt idx="3">
                  <c:v>34268.751240999998</c:v>
                </c:pt>
                <c:pt idx="4">
                  <c:v>20586.799999999988</c:v>
                </c:pt>
              </c:numCache>
            </c:numRef>
          </c:val>
        </c:ser>
        <c:ser>
          <c:idx val="4"/>
          <c:order val="4"/>
          <c:tx>
            <c:strRef>
              <c:f>'GESTION '!$A$8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'GESTION '!$B$8:$F$8</c:f>
              <c:numCache>
                <c:formatCode>#,##0</c:formatCode>
                <c:ptCount val="5"/>
                <c:pt idx="0">
                  <c:v>109465</c:v>
                </c:pt>
                <c:pt idx="1">
                  <c:v>92246.789751999997</c:v>
                </c:pt>
                <c:pt idx="2">
                  <c:v>2299.9999990000001</c:v>
                </c:pt>
                <c:pt idx="3">
                  <c:v>2299.9999990000001</c:v>
                </c:pt>
                <c:pt idx="4">
                  <c:v>17218.210248000003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616736"/>
        <c:axId val="597622176"/>
        <c:axId val="0"/>
      </c:bar3DChart>
      <c:catAx>
        <c:axId val="59761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622176"/>
        <c:crosses val="autoZero"/>
        <c:auto val="1"/>
        <c:lblAlgn val="ctr"/>
        <c:lblOffset val="100"/>
        <c:noMultiLvlLbl val="0"/>
      </c:catAx>
      <c:valAx>
        <c:axId val="59762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616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DCE!$A$7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DCE!$B$6:$F$6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DCE!$B$7:$F$7</c:f>
              <c:numCache>
                <c:formatCode>#,##0</c:formatCode>
                <c:ptCount val="5"/>
                <c:pt idx="0">
                  <c:v>10984.937657</c:v>
                </c:pt>
                <c:pt idx="1">
                  <c:v>2612.7361230000001</c:v>
                </c:pt>
                <c:pt idx="2">
                  <c:v>2537.709382</c:v>
                </c:pt>
                <c:pt idx="3">
                  <c:v>2537.709382</c:v>
                </c:pt>
                <c:pt idx="4">
                  <c:v>8372.2015339999998</c:v>
                </c:pt>
              </c:numCache>
            </c:numRef>
          </c:val>
        </c:ser>
        <c:ser>
          <c:idx val="1"/>
          <c:order val="1"/>
          <c:tx>
            <c:strRef>
              <c:f>DCE!$A$8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DCE!$B$6:$F$6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DCE!$B$8:$F$8</c:f>
              <c:numCache>
                <c:formatCode>#,##0</c:formatCode>
                <c:ptCount val="5"/>
                <c:pt idx="0">
                  <c:v>1773.818</c:v>
                </c:pt>
                <c:pt idx="1">
                  <c:v>1032.952646</c:v>
                </c:pt>
                <c:pt idx="2">
                  <c:v>340.970302</c:v>
                </c:pt>
                <c:pt idx="3">
                  <c:v>296.490657</c:v>
                </c:pt>
                <c:pt idx="4">
                  <c:v>740.86535400000002</c:v>
                </c:pt>
              </c:numCache>
            </c:numRef>
          </c:val>
        </c:ser>
        <c:ser>
          <c:idx val="2"/>
          <c:order val="2"/>
          <c:tx>
            <c:strRef>
              <c:f>DCE!$A$9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DCE!$B$6:$F$6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DCE!$B$9:$F$9</c:f>
              <c:numCache>
                <c:formatCode>#,##0</c:formatCode>
                <c:ptCount val="5"/>
                <c:pt idx="0">
                  <c:v>1145.774343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1145.774343</c:v>
                </c:pt>
              </c:numCache>
            </c:numRef>
          </c:val>
        </c:ser>
        <c:ser>
          <c:idx val="3"/>
          <c:order val="3"/>
          <c:tx>
            <c:strRef>
              <c:f>DCE!$A$10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DCE!$B$6:$F$6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DCE!$B$10:$F$10</c:f>
              <c:numCache>
                <c:formatCode>#,##0</c:formatCode>
                <c:ptCount val="5"/>
                <c:pt idx="0">
                  <c:v>4072</c:v>
                </c:pt>
                <c:pt idx="1">
                  <c:v>2621.5399480000001</c:v>
                </c:pt>
                <c:pt idx="2">
                  <c:v>402.63314400000002</c:v>
                </c:pt>
                <c:pt idx="3">
                  <c:v>173.949107</c:v>
                </c:pt>
                <c:pt idx="4">
                  <c:v>1450.4600519999999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628704"/>
        <c:axId val="597617280"/>
        <c:axId val="0"/>
      </c:bar3DChart>
      <c:catAx>
        <c:axId val="59762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617280"/>
        <c:crosses val="autoZero"/>
        <c:auto val="1"/>
        <c:lblAlgn val="ctr"/>
        <c:lblOffset val="100"/>
        <c:noMultiLvlLbl val="0"/>
      </c:catAx>
      <c:valAx>
        <c:axId val="59761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628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03/04/2018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03/04/2018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1" y="182879"/>
            <a:ext cx="8779764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630" y="882376"/>
            <a:ext cx="7476518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71" y="3869636"/>
            <a:ext cx="6577037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484253" y="3733800"/>
            <a:ext cx="617327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2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762000"/>
            <a:ext cx="1743378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399" y="762000"/>
            <a:ext cx="5573093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1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3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65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62" y="1173575"/>
            <a:ext cx="7476518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669" y="4154520"/>
            <a:ext cx="6577964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486159" y="4020408"/>
            <a:ext cx="617327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399" y="2057399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526" y="2057400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3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9" y="2001511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399" y="2721483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2697" y="1999032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2697" y="2719322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4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F079-A3E8-4EF6-B2EE-5174A953E344}" type="datetimeFigureOut">
              <a:rPr lang="es-CO" smtClean="0"/>
              <a:t>03/04/2018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7D9-46B8-4BE2-93EF-7AC8EBE7E255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031" y="1097280"/>
            <a:ext cx="4150359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806" y="1069848"/>
            <a:ext cx="425844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2" y="182880"/>
            <a:ext cx="8779764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399" y="609600"/>
            <a:ext cx="740792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400" y="2057400"/>
            <a:ext cx="740593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396" y="6223830"/>
            <a:ext cx="1747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376" y="6223830"/>
            <a:ext cx="3538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4" y="6223830"/>
            <a:ext cx="1279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45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649" r:id="rId15"/>
    <p:sldLayoutId id="2147483650" r:id="rId16"/>
    <p:sldLayoutId id="2147483651" r:id="rId17"/>
    <p:sldLayoutId id="2147483652" r:id="rId18"/>
    <p:sldLayoutId id="2147483654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845795"/>
              </p:ext>
            </p:extLst>
          </p:nvPr>
        </p:nvGraphicFramePr>
        <p:xfrm>
          <a:off x="2988619" y="1556792"/>
          <a:ext cx="3074838" cy="237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0306" y="98072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>
                    <a:lumMod val="95000"/>
                  </a:schemeClr>
                </a:solidFill>
              </a:rPr>
              <a:t>SECCIÓN 3501 – MINISTERIO DE COMERCIO INDUSTRIA Y TURISMO                                                                                 GRÁFICA DE EJECUCIÓN PRESUPUESTAL ACUMULADA CON CORTE AL 31 DE MARZO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408286"/>
              </p:ext>
            </p:extLst>
          </p:nvPr>
        </p:nvGraphicFramePr>
        <p:xfrm>
          <a:off x="180306" y="1503948"/>
          <a:ext cx="8784976" cy="4661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31 DE MARZO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545203"/>
              </p:ext>
            </p:extLst>
          </p:nvPr>
        </p:nvGraphicFramePr>
        <p:xfrm>
          <a:off x="180306" y="1503948"/>
          <a:ext cx="8784976" cy="451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96330" y="9087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3501-02 DIRECCIÓN GENERAL DE COMERCIO EXTERIOR                     GRÁFICA EJECUCIÓN PRESUPUESTAL ACUMULADA CON CORTE AL 31 DE MARZO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904259"/>
              </p:ext>
            </p:extLst>
          </p:nvPr>
        </p:nvGraphicFramePr>
        <p:xfrm>
          <a:off x="252314" y="1556792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5536BD-5C91-40CD-8ED4-0CE6A0F437FA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78c0e218-92de-485b-8390-04a7f5112d7e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1032</TotalTime>
  <Words>70</Words>
  <Application>Microsoft Office PowerPoint</Application>
  <PresentationFormat>Personalizado</PresentationFormat>
  <Paragraphs>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Corbel</vt:lpstr>
      <vt:lpstr>Base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121</cp:revision>
  <cp:lastPrinted>2017-12-06T13:35:23Z</cp:lastPrinted>
  <dcterms:created xsi:type="dcterms:W3CDTF">2017-04-03T19:01:49Z</dcterms:created>
  <dcterms:modified xsi:type="dcterms:W3CDTF">2018-04-03T21:50:25Z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