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62" r:id="rId3"/>
    <p:sldId id="266" r:id="rId4"/>
    <p:sldId id="267" r:id="rId5"/>
    <p:sldId id="268" r:id="rId6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D7C9168-B509-4D4C-AC8D-5BE167C7530D}">
          <p14:sldIdLst>
            <p14:sldId id="256"/>
            <p14:sldId id="262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504C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84" autoAdjust="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150" y="4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8\PAGINA%20WEB\DICIEMBRE%2031%20DE%202018\GR&#193;FICA%20%20SECCI&#211;N%203501-01%20DICIEMBRE%2031%20DE%202018.xls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8\PAGINA%20WEB\DICIEMBRE%2031%20DE%202018\GR&#193;FICA%20%20SECCI&#211;N%203501-01%20DICIEMBRE%2031%20DE%202018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FINANCIERA%20-%20PRESPTO\A&#209;O%202018\PAGINA%20WEB\DICIEMBRE%2031%20DE%202018\GR&#193;FICA%20%20SECCI&#211;N%203501-01%20DICIEMBRE%2031%20DE%202018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8\PAGINA%20WEB\SEPTIEMBRE\GRAFICA%20SECCI&#211;N%2030%20DE%20SEPTIEMBRE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FINANCIERA%20-%20PRESPTO\A&#209;O%202018\PAGINA%20WEB\DICIEMBRE%2031%20DE%202018\GR&#193;FICA%20%20SECCI&#211;N%203501-01%20DICIEMBRE%2031%20DE%202018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4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110675864009462"/>
          <c:y val="0.10924436844399051"/>
          <c:w val="0.78092562550284228"/>
          <c:h val="0.8321024347812290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TOTAL!$A$15</c:f>
              <c:strCache>
                <c:ptCount val="1"/>
                <c:pt idx="0">
                  <c:v>Gastos de Funcionamiento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TOTAL!$B$14:$H$14</c:f>
              <c:strCache>
                <c:ptCount val="7"/>
                <c:pt idx="0">
                  <c:v>APROPIACIÓN INICIAL ($)</c:v>
                </c:pt>
                <c:pt idx="1">
                  <c:v>APROPIACIÓN  VIGENTE($)</c:v>
                </c:pt>
                <c:pt idx="2">
                  <c:v>COMPROMISOS      ($)</c:v>
                </c:pt>
                <c:pt idx="3">
                  <c:v>RESERVAS PRESUPUESTALES ($)</c:v>
                </c:pt>
                <c:pt idx="4">
                  <c:v>OBLIGACIONES        ($)</c:v>
                </c:pt>
                <c:pt idx="5">
                  <c:v>   PAGOS                         ($)</c:v>
                </c:pt>
                <c:pt idx="6">
                  <c:v>APR. SIN COMPROMETER       ($)</c:v>
                </c:pt>
              </c:strCache>
            </c:strRef>
          </c:cat>
          <c:val>
            <c:numRef>
              <c:f>TOTAL!$B$15:$H$15</c:f>
              <c:numCache>
                <c:formatCode>_("$"* #,##0_);_("$"* \(#,##0\);_("$"* "-"_);_(@_)</c:formatCode>
                <c:ptCount val="7"/>
                <c:pt idx="0">
                  <c:v>363058.64159799996</c:v>
                </c:pt>
                <c:pt idx="1">
                  <c:v>366776.64159799996</c:v>
                </c:pt>
                <c:pt idx="2">
                  <c:v>364619.96536100004</c:v>
                </c:pt>
                <c:pt idx="3">
                  <c:v>11917.621193000057</c:v>
                </c:pt>
                <c:pt idx="4">
                  <c:v>352702.34416799998</c:v>
                </c:pt>
                <c:pt idx="5">
                  <c:v>352702.34416799998</c:v>
                </c:pt>
                <c:pt idx="6">
                  <c:v>2156.6762369999196</c:v>
                </c:pt>
              </c:numCache>
            </c:numRef>
          </c:val>
        </c:ser>
        <c:ser>
          <c:idx val="1"/>
          <c:order val="1"/>
          <c:tx>
            <c:strRef>
              <c:f>TOTAL!$A$16</c:f>
              <c:strCache>
                <c:ptCount val="1"/>
                <c:pt idx="0">
                  <c:v>Gastos de Inversión 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bg1">
                  <a:lumMod val="9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TOTAL!$B$14:$H$14</c:f>
              <c:strCache>
                <c:ptCount val="7"/>
                <c:pt idx="0">
                  <c:v>APROPIACIÓN INICIAL ($)</c:v>
                </c:pt>
                <c:pt idx="1">
                  <c:v>APROPIACIÓN  VIGENTE($)</c:v>
                </c:pt>
                <c:pt idx="2">
                  <c:v>COMPROMISOS      ($)</c:v>
                </c:pt>
                <c:pt idx="3">
                  <c:v>RESERVAS PRESUPUESTALES ($)</c:v>
                </c:pt>
                <c:pt idx="4">
                  <c:v>OBLIGACIONES        ($)</c:v>
                </c:pt>
                <c:pt idx="5">
                  <c:v>   PAGOS                         ($)</c:v>
                </c:pt>
                <c:pt idx="6">
                  <c:v>APR. SIN COMPROMETER       ($)</c:v>
                </c:pt>
              </c:strCache>
            </c:strRef>
          </c:cat>
          <c:val>
            <c:numRef>
              <c:f>TOTAL!$B$16:$H$16</c:f>
              <c:numCache>
                <c:formatCode>_("$"* #,##0_);_("$"* \(#,##0\);_("$"* "-"_);_(@_)</c:formatCode>
                <c:ptCount val="7"/>
                <c:pt idx="0">
                  <c:v>113537</c:v>
                </c:pt>
                <c:pt idx="1">
                  <c:v>117737</c:v>
                </c:pt>
                <c:pt idx="2">
                  <c:v>115616.119251</c:v>
                </c:pt>
                <c:pt idx="3">
                  <c:v>66248.961427999995</c:v>
                </c:pt>
                <c:pt idx="4">
                  <c:v>49367.157823000001</c:v>
                </c:pt>
                <c:pt idx="5">
                  <c:v>49367.157823000001</c:v>
                </c:pt>
                <c:pt idx="6">
                  <c:v>2120.8807490000036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50604800"/>
        <c:axId val="-50603168"/>
        <c:axId val="0"/>
      </c:bar3DChart>
      <c:catAx>
        <c:axId val="-50604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utura-Book" pitchFamily="2" charset="0"/>
                <a:ea typeface="+mn-ea"/>
                <a:cs typeface="+mn-cs"/>
              </a:defRPr>
            </a:pPr>
            <a:endParaRPr lang="es-CO"/>
          </a:p>
        </c:txPr>
        <c:crossAx val="-50603168"/>
        <c:crosses val="autoZero"/>
        <c:auto val="1"/>
        <c:lblAlgn val="l"/>
        <c:lblOffset val="100"/>
        <c:noMultiLvlLbl val="0"/>
      </c:catAx>
      <c:valAx>
        <c:axId val="-50603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0604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4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solidFill>
          <a:schemeClr val="bg1">
            <a:lumMod val="85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bg1">
            <a:lumMod val="85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/>
      </c:spPr>
    </c:backWall>
    <c:plotArea>
      <c:layout>
        <c:manualLayout>
          <c:layoutTarget val="inner"/>
          <c:xMode val="edge"/>
          <c:yMode val="edge"/>
          <c:x val="0.14064511926945802"/>
          <c:y val="1.6244548320801671E-2"/>
          <c:w val="0.859354880730542"/>
          <c:h val="0.7139530487883709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'GESTIÓN GRAL'!$A$15</c:f>
              <c:strCache>
                <c:ptCount val="1"/>
                <c:pt idx="0">
                  <c:v>Gastos de Personal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'GESTIÓN GRAL'!$B$14:$H$14</c:f>
              <c:strCache>
                <c:ptCount val="7"/>
                <c:pt idx="0">
                  <c:v>APR. INICIAL    ($)</c:v>
                </c:pt>
                <c:pt idx="1">
                  <c:v>APR.  VIGENTE  ($)</c:v>
                </c:pt>
                <c:pt idx="2">
                  <c:v>COMPROMISOS      ($)</c:v>
                </c:pt>
                <c:pt idx="3">
                  <c:v>RESERVAS PRESUPUESTALES   ($)</c:v>
                </c:pt>
                <c:pt idx="4">
                  <c:v>OBLIGACIONES      ($)</c:v>
                </c:pt>
                <c:pt idx="5">
                  <c:v>   PAGOS                    ($)</c:v>
                </c:pt>
                <c:pt idx="6">
                  <c:v>APR. SIN COMPROMETER        ($)</c:v>
                </c:pt>
              </c:strCache>
            </c:strRef>
          </c:cat>
          <c:val>
            <c:numRef>
              <c:f>'GESTIÓN GRAL'!$B$15:$H$15</c:f>
              <c:numCache>
                <c:formatCode>#,##0</c:formatCode>
                <c:ptCount val="7"/>
                <c:pt idx="0">
                  <c:v>43192</c:v>
                </c:pt>
                <c:pt idx="1">
                  <c:v>44610</c:v>
                </c:pt>
                <c:pt idx="2">
                  <c:v>44204.244488999997</c:v>
                </c:pt>
                <c:pt idx="3">
                  <c:v>929.62462899999809</c:v>
                </c:pt>
                <c:pt idx="4">
                  <c:v>43274.619859999999</c:v>
                </c:pt>
                <c:pt idx="5">
                  <c:v>43274.619859999999</c:v>
                </c:pt>
                <c:pt idx="6">
                  <c:v>405.75551100000303</c:v>
                </c:pt>
              </c:numCache>
            </c:numRef>
          </c:val>
        </c:ser>
        <c:ser>
          <c:idx val="1"/>
          <c:order val="1"/>
          <c:tx>
            <c:strRef>
              <c:f>'GESTIÓN GRAL'!$A$16</c:f>
              <c:strCache>
                <c:ptCount val="1"/>
                <c:pt idx="0">
                  <c:v>Gastos Generales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'GESTIÓN GRAL'!$B$14:$H$14</c:f>
              <c:strCache>
                <c:ptCount val="7"/>
                <c:pt idx="0">
                  <c:v>APR. INICIAL    ($)</c:v>
                </c:pt>
                <c:pt idx="1">
                  <c:v>APR.  VIGENTE  ($)</c:v>
                </c:pt>
                <c:pt idx="2">
                  <c:v>COMPROMISOS      ($)</c:v>
                </c:pt>
                <c:pt idx="3">
                  <c:v>RESERVAS PRESUPUESTALES   ($)</c:v>
                </c:pt>
                <c:pt idx="4">
                  <c:v>OBLIGACIONES      ($)</c:v>
                </c:pt>
                <c:pt idx="5">
                  <c:v>   PAGOS                    ($)</c:v>
                </c:pt>
                <c:pt idx="6">
                  <c:v>APR. SIN COMPROMETER        ($)</c:v>
                </c:pt>
              </c:strCache>
            </c:strRef>
          </c:cat>
          <c:val>
            <c:numRef>
              <c:f>'GESTIÓN GRAL'!$B$16:$H$16</c:f>
              <c:numCache>
                <c:formatCode>#,##0</c:formatCode>
                <c:ptCount val="7"/>
                <c:pt idx="0">
                  <c:v>28739.35</c:v>
                </c:pt>
                <c:pt idx="1">
                  <c:v>30246.571427999999</c:v>
                </c:pt>
                <c:pt idx="2">
                  <c:v>29732.781583</c:v>
                </c:pt>
                <c:pt idx="3">
                  <c:v>821.65660199999911</c:v>
                </c:pt>
                <c:pt idx="4">
                  <c:v>28911.124981000001</c:v>
                </c:pt>
                <c:pt idx="5">
                  <c:v>28911.124981000001</c:v>
                </c:pt>
                <c:pt idx="6">
                  <c:v>513.78984499999933</c:v>
                </c:pt>
              </c:numCache>
            </c:numRef>
          </c:val>
        </c:ser>
        <c:ser>
          <c:idx val="2"/>
          <c:order val="2"/>
          <c:tx>
            <c:strRef>
              <c:f>'GESTIÓN GRAL'!$A$17</c:f>
              <c:strCache>
                <c:ptCount val="1"/>
                <c:pt idx="0">
                  <c:v>Transferencias Corrientes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'GESTIÓN GRAL'!$B$14:$H$14</c:f>
              <c:strCache>
                <c:ptCount val="7"/>
                <c:pt idx="0">
                  <c:v>APR. INICIAL    ($)</c:v>
                </c:pt>
                <c:pt idx="1">
                  <c:v>APR.  VIGENTE  ($)</c:v>
                </c:pt>
                <c:pt idx="2">
                  <c:v>COMPROMISOS      ($)</c:v>
                </c:pt>
                <c:pt idx="3">
                  <c:v>RESERVAS PRESUPUESTALES   ($)</c:v>
                </c:pt>
                <c:pt idx="4">
                  <c:v>OBLIGACIONES      ($)</c:v>
                </c:pt>
                <c:pt idx="5">
                  <c:v>   PAGOS                    ($)</c:v>
                </c:pt>
                <c:pt idx="6">
                  <c:v>APR. SIN COMPROMETER        ($)</c:v>
                </c:pt>
              </c:strCache>
            </c:strRef>
          </c:cat>
          <c:val>
            <c:numRef>
              <c:f>'GESTIÓN GRAL'!$B$17:$H$17</c:f>
              <c:numCache>
                <c:formatCode>#,##0</c:formatCode>
                <c:ptCount val="7"/>
                <c:pt idx="0">
                  <c:v>85305.053501999995</c:v>
                </c:pt>
                <c:pt idx="1">
                  <c:v>83797.832074000005</c:v>
                </c:pt>
                <c:pt idx="2">
                  <c:v>83077.728594</c:v>
                </c:pt>
                <c:pt idx="3">
                  <c:v>8440.3967600000033</c:v>
                </c:pt>
                <c:pt idx="4">
                  <c:v>74637.331833999997</c:v>
                </c:pt>
                <c:pt idx="5">
                  <c:v>74637.331833999997</c:v>
                </c:pt>
                <c:pt idx="6">
                  <c:v>720.10348000000522</c:v>
                </c:pt>
              </c:numCache>
            </c:numRef>
          </c:val>
        </c:ser>
        <c:ser>
          <c:idx val="3"/>
          <c:order val="3"/>
          <c:tx>
            <c:strRef>
              <c:f>'GESTIÓN GRAL'!$A$18</c:f>
              <c:strCache>
                <c:ptCount val="1"/>
                <c:pt idx="0">
                  <c:v>Transferencias Capital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'GESTIÓN GRAL'!$B$14:$H$14</c:f>
              <c:strCache>
                <c:ptCount val="7"/>
                <c:pt idx="0">
                  <c:v>APR. INICIAL    ($)</c:v>
                </c:pt>
                <c:pt idx="1">
                  <c:v>APR.  VIGENTE  ($)</c:v>
                </c:pt>
                <c:pt idx="2">
                  <c:v>COMPROMISOS      ($)</c:v>
                </c:pt>
                <c:pt idx="3">
                  <c:v>RESERVAS PRESUPUESTALES   ($)</c:v>
                </c:pt>
                <c:pt idx="4">
                  <c:v>OBLIGACIONES      ($)</c:v>
                </c:pt>
                <c:pt idx="5">
                  <c:v>   PAGOS                    ($)</c:v>
                </c:pt>
                <c:pt idx="6">
                  <c:v>APR. SIN COMPROMETER        ($)</c:v>
                </c:pt>
              </c:strCache>
            </c:strRef>
          </c:cat>
          <c:val>
            <c:numRef>
              <c:f>'GESTIÓN GRAL'!$B$18:$H$18</c:f>
              <c:numCache>
                <c:formatCode>#,##0</c:formatCode>
                <c:ptCount val="7"/>
                <c:pt idx="0">
                  <c:v>191917.70809599999</c:v>
                </c:pt>
                <c:pt idx="1">
                  <c:v>194217.70809599999</c:v>
                </c:pt>
                <c:pt idx="2">
                  <c:v>194217.70809599999</c:v>
                </c:pt>
                <c:pt idx="3">
                  <c:v>1545</c:v>
                </c:pt>
                <c:pt idx="4">
                  <c:v>192672.70809599999</c:v>
                </c:pt>
                <c:pt idx="5">
                  <c:v>192672.70809599999</c:v>
                </c:pt>
                <c:pt idx="6">
                  <c:v>0</c:v>
                </c:pt>
              </c:numCache>
            </c:numRef>
          </c:val>
        </c:ser>
        <c:ser>
          <c:idx val="4"/>
          <c:order val="4"/>
          <c:tx>
            <c:strRef>
              <c:f>'GESTIÓN GRAL'!$A$19</c:f>
              <c:strCache>
                <c:ptCount val="1"/>
                <c:pt idx="0">
                  <c:v>Gastos de Inversión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'GESTIÓN GRAL'!$B$14:$H$14</c:f>
              <c:strCache>
                <c:ptCount val="7"/>
                <c:pt idx="0">
                  <c:v>APR. INICIAL    ($)</c:v>
                </c:pt>
                <c:pt idx="1">
                  <c:v>APR.  VIGENTE  ($)</c:v>
                </c:pt>
                <c:pt idx="2">
                  <c:v>COMPROMISOS      ($)</c:v>
                </c:pt>
                <c:pt idx="3">
                  <c:v>RESERVAS PRESUPUESTALES   ($)</c:v>
                </c:pt>
                <c:pt idx="4">
                  <c:v>OBLIGACIONES      ($)</c:v>
                </c:pt>
                <c:pt idx="5">
                  <c:v>   PAGOS                    ($)</c:v>
                </c:pt>
                <c:pt idx="6">
                  <c:v>APR. SIN COMPROMETER        ($)</c:v>
                </c:pt>
              </c:strCache>
            </c:strRef>
          </c:cat>
          <c:val>
            <c:numRef>
              <c:f>'GESTIÓN GRAL'!$B$19:$H$19</c:f>
              <c:numCache>
                <c:formatCode>#,##0</c:formatCode>
                <c:ptCount val="7"/>
                <c:pt idx="0">
                  <c:v>109465</c:v>
                </c:pt>
                <c:pt idx="1">
                  <c:v>113665</c:v>
                </c:pt>
                <c:pt idx="2">
                  <c:v>111757.50236300001</c:v>
                </c:pt>
                <c:pt idx="3">
                  <c:v>65786.656354000006</c:v>
                </c:pt>
                <c:pt idx="4">
                  <c:v>45970.846009000001</c:v>
                </c:pt>
                <c:pt idx="5">
                  <c:v>45970.846009000001</c:v>
                </c:pt>
                <c:pt idx="6">
                  <c:v>1907.4976369999931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50602080"/>
        <c:axId val="-50601536"/>
        <c:axId val="0"/>
      </c:bar3DChart>
      <c:catAx>
        <c:axId val="-5060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0601536"/>
        <c:crosses val="autoZero"/>
        <c:auto val="1"/>
        <c:lblAlgn val="ctr"/>
        <c:lblOffset val="100"/>
        <c:noMultiLvlLbl val="0"/>
      </c:catAx>
      <c:valAx>
        <c:axId val="-5060153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50602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utura-Book" pitchFamily="2" charset="0"/>
                <a:ea typeface="+mn-ea"/>
                <a:cs typeface="+mn-cs"/>
              </a:defRPr>
            </a:pPr>
            <a:endParaRPr lang="es-CO"/>
          </a:p>
        </c:txPr>
      </c:dTable>
      <c:spPr>
        <a:solidFill>
          <a:schemeClr val="bg1">
            <a:lumMod val="9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5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solidFill>
          <a:schemeClr val="bg1">
            <a:lumMod val="95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bg1">
            <a:lumMod val="95000"/>
          </a:schemeClr>
        </a:solidFill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04693740102621"/>
          <c:y val="1.7345792106329361E-2"/>
          <c:w val="0.85887492808438926"/>
          <c:h val="0.74922797214015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DCE!$A$13</c:f>
              <c:strCache>
                <c:ptCount val="1"/>
                <c:pt idx="0">
                  <c:v>Gastos de Personal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DCE!$B$12:$H$12</c:f>
              <c:strCache>
                <c:ptCount val="7"/>
                <c:pt idx="0">
                  <c:v>APR. INICIAL ($)</c:v>
                </c:pt>
                <c:pt idx="1">
                  <c:v>APR.  VIGENTE($)</c:v>
                </c:pt>
                <c:pt idx="2">
                  <c:v>COMPROMISOS         ($)</c:v>
                </c:pt>
                <c:pt idx="3">
                  <c:v>RESERVAS PRESUPUESTALES ($)</c:v>
                </c:pt>
                <c:pt idx="4">
                  <c:v>OBLIGACIONES       ($)</c:v>
                </c:pt>
                <c:pt idx="5">
                  <c:v>   PAGOS                   ($)</c:v>
                </c:pt>
                <c:pt idx="6">
                  <c:v>APR.SIN COMPROMETER ($)</c:v>
                </c:pt>
              </c:strCache>
            </c:strRef>
          </c:cat>
          <c:val>
            <c:numRef>
              <c:f>DCE!$B$13:$H$13</c:f>
              <c:numCache>
                <c:formatCode>#,##0</c:formatCode>
                <c:ptCount val="7"/>
                <c:pt idx="0">
                  <c:v>10984.937657</c:v>
                </c:pt>
                <c:pt idx="1">
                  <c:v>12044.595069000001</c:v>
                </c:pt>
                <c:pt idx="2">
                  <c:v>11626.619396</c:v>
                </c:pt>
                <c:pt idx="3">
                  <c:v>4.8499510000001465</c:v>
                </c:pt>
                <c:pt idx="4">
                  <c:v>11621.769445</c:v>
                </c:pt>
                <c:pt idx="5">
                  <c:v>11621.769445</c:v>
                </c:pt>
                <c:pt idx="6">
                  <c:v>417.97567300000082</c:v>
                </c:pt>
              </c:numCache>
            </c:numRef>
          </c:val>
        </c:ser>
        <c:ser>
          <c:idx val="1"/>
          <c:order val="1"/>
          <c:tx>
            <c:strRef>
              <c:f>DCE!$A$14</c:f>
              <c:strCache>
                <c:ptCount val="1"/>
                <c:pt idx="0">
                  <c:v>Gastos Generales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DCE!$B$12:$H$12</c:f>
              <c:strCache>
                <c:ptCount val="7"/>
                <c:pt idx="0">
                  <c:v>APR. INICIAL ($)</c:v>
                </c:pt>
                <c:pt idx="1">
                  <c:v>APR.  VIGENTE($)</c:v>
                </c:pt>
                <c:pt idx="2">
                  <c:v>COMPROMISOS         ($)</c:v>
                </c:pt>
                <c:pt idx="3">
                  <c:v>RESERVAS PRESUPUESTALES ($)</c:v>
                </c:pt>
                <c:pt idx="4">
                  <c:v>OBLIGACIONES       ($)</c:v>
                </c:pt>
                <c:pt idx="5">
                  <c:v>   PAGOS                   ($)</c:v>
                </c:pt>
                <c:pt idx="6">
                  <c:v>APR.SIN COMPROMETER ($)</c:v>
                </c:pt>
              </c:strCache>
            </c:strRef>
          </c:cat>
          <c:val>
            <c:numRef>
              <c:f>DCE!$B$14:$H$14</c:f>
              <c:numCache>
                <c:formatCode>#,##0</c:formatCode>
                <c:ptCount val="7"/>
                <c:pt idx="0">
                  <c:v>1773.818</c:v>
                </c:pt>
                <c:pt idx="1">
                  <c:v>1859.934931</c:v>
                </c:pt>
                <c:pt idx="2">
                  <c:v>1760.8883202</c:v>
                </c:pt>
                <c:pt idx="3">
                  <c:v>176.09836919999998</c:v>
                </c:pt>
                <c:pt idx="4">
                  <c:v>1584.789951</c:v>
                </c:pt>
                <c:pt idx="5">
                  <c:v>1584.789951</c:v>
                </c:pt>
                <c:pt idx="6">
                  <c:v>99.046610800000053</c:v>
                </c:pt>
              </c:numCache>
            </c:numRef>
          </c:val>
        </c:ser>
        <c:ser>
          <c:idx val="2"/>
          <c:order val="2"/>
          <c:tx>
            <c:strRef>
              <c:f>DCE!$A$15</c:f>
              <c:strCache>
                <c:ptCount val="1"/>
                <c:pt idx="0">
                  <c:v>Transferencias Corrientes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DCE!$B$12:$H$12</c:f>
              <c:strCache>
                <c:ptCount val="7"/>
                <c:pt idx="0">
                  <c:v>APR. INICIAL ($)</c:v>
                </c:pt>
                <c:pt idx="1">
                  <c:v>APR.  VIGENTE($)</c:v>
                </c:pt>
                <c:pt idx="2">
                  <c:v>COMPROMISOS         ($)</c:v>
                </c:pt>
                <c:pt idx="3">
                  <c:v>RESERVAS PRESUPUESTALES ($)</c:v>
                </c:pt>
                <c:pt idx="4">
                  <c:v>OBLIGACIONES       ($)</c:v>
                </c:pt>
                <c:pt idx="5">
                  <c:v>   PAGOS                   ($)</c:v>
                </c:pt>
                <c:pt idx="6">
                  <c:v>APR.SIN COMPROMETER ($)</c:v>
                </c:pt>
              </c:strCache>
            </c:strRef>
          </c:cat>
          <c:val>
            <c:numRef>
              <c:f>DCE!$B$15:$H$15</c:f>
              <c:numCache>
                <c:formatCode>#,##0</c:formatCode>
                <c:ptCount val="7"/>
                <c:pt idx="0">
                  <c:v>1145.774343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3"/>
          <c:order val="3"/>
          <c:tx>
            <c:strRef>
              <c:f>DCE!$A$16</c:f>
              <c:strCache>
                <c:ptCount val="1"/>
                <c:pt idx="0">
                  <c:v>Gastos de Inversión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DCE!$B$12:$H$12</c:f>
              <c:strCache>
                <c:ptCount val="7"/>
                <c:pt idx="0">
                  <c:v>APR. INICIAL ($)</c:v>
                </c:pt>
                <c:pt idx="1">
                  <c:v>APR.  VIGENTE($)</c:v>
                </c:pt>
                <c:pt idx="2">
                  <c:v>COMPROMISOS         ($)</c:v>
                </c:pt>
                <c:pt idx="3">
                  <c:v>RESERVAS PRESUPUESTALES ($)</c:v>
                </c:pt>
                <c:pt idx="4">
                  <c:v>OBLIGACIONES       ($)</c:v>
                </c:pt>
                <c:pt idx="5">
                  <c:v>   PAGOS                   ($)</c:v>
                </c:pt>
                <c:pt idx="6">
                  <c:v>APR.SIN COMPROMETER ($)</c:v>
                </c:pt>
              </c:strCache>
            </c:strRef>
          </c:cat>
          <c:val>
            <c:numRef>
              <c:f>DCE!$B$16:$H$16</c:f>
              <c:numCache>
                <c:formatCode>#,##0</c:formatCode>
                <c:ptCount val="7"/>
                <c:pt idx="0">
                  <c:v>4072</c:v>
                </c:pt>
                <c:pt idx="1">
                  <c:v>4072</c:v>
                </c:pt>
                <c:pt idx="2">
                  <c:v>3858.6168870000001</c:v>
                </c:pt>
                <c:pt idx="3">
                  <c:v>462.30507299999999</c:v>
                </c:pt>
                <c:pt idx="4">
                  <c:v>3396.3118140000001</c:v>
                </c:pt>
                <c:pt idx="5">
                  <c:v>3396.3118140000001</c:v>
                </c:pt>
                <c:pt idx="6">
                  <c:v>213.38311299999987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5005184"/>
        <c:axId val="-1954997024"/>
        <c:axId val="0"/>
      </c:bar3DChart>
      <c:catAx>
        <c:axId val="-195500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954997024"/>
        <c:crosses val="autoZero"/>
        <c:auto val="1"/>
        <c:lblAlgn val="ctr"/>
        <c:lblOffset val="100"/>
        <c:noMultiLvlLbl val="0"/>
      </c:catAx>
      <c:valAx>
        <c:axId val="-195499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95500518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700" b="0">
                <a:latin typeface="Futura-Book" pitchFamily="2" charset="0"/>
              </a:defRPr>
            </a:pPr>
            <a:endParaRPr lang="es-CO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6719676523577146"/>
          <c:y val="3.0131825117216467E-2"/>
          <c:w val="0.72435812751801631"/>
          <c:h val="0.71531831242798671"/>
        </c:manualLayout>
      </c:layout>
      <c:bar3D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955000288"/>
        <c:axId val="-1954999744"/>
        <c:axId val="0"/>
      </c:bar3DChart>
      <c:catAx>
        <c:axId val="-1955000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954999744"/>
        <c:crosses val="autoZero"/>
        <c:auto val="1"/>
        <c:lblAlgn val="ctr"/>
        <c:lblOffset val="100"/>
        <c:noMultiLvlLbl val="0"/>
      </c:catAx>
      <c:valAx>
        <c:axId val="-195499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9550002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69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</c:dTable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700"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Hoja1!$B$4</c:f>
              <c:strCache>
                <c:ptCount val="1"/>
                <c:pt idx="0">
                  <c:v>VICEMINISTERIO DE COMERCIO EXTERIOR 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Hoja1!$C$3:$I$3</c:f>
              <c:strCache>
                <c:ptCount val="7"/>
                <c:pt idx="0">
                  <c:v>APR. INICIAL ($)</c:v>
                </c:pt>
                <c:pt idx="1">
                  <c:v>APR. VIGENTE ($)</c:v>
                </c:pt>
                <c:pt idx="2">
                  <c:v>COMPROMISO ($)</c:v>
                </c:pt>
                <c:pt idx="3">
                  <c:v>RESERVAS PRESUPUESTALES   ($)</c:v>
                </c:pt>
                <c:pt idx="4">
                  <c:v>OBLIGACIÓN ($)</c:v>
                </c:pt>
                <c:pt idx="5">
                  <c:v>PAGOS   ($)</c:v>
                </c:pt>
                <c:pt idx="6">
                  <c:v>APR. SIN COMPROMETER ($)</c:v>
                </c:pt>
              </c:strCache>
            </c:strRef>
          </c:cat>
          <c:val>
            <c:numRef>
              <c:f>Hoja1!$C$4:$I$4</c:f>
              <c:numCache>
                <c:formatCode>"$"#,##0_);\("$"#,##0\)</c:formatCode>
                <c:ptCount val="7"/>
                <c:pt idx="0">
                  <c:v>8189</c:v>
                </c:pt>
                <c:pt idx="1">
                  <c:v>7739</c:v>
                </c:pt>
                <c:pt idx="2">
                  <c:v>6796.0746689999996</c:v>
                </c:pt>
                <c:pt idx="3">
                  <c:v>646.54175699999996</c:v>
                </c:pt>
                <c:pt idx="4">
                  <c:v>6149.5329119999997</c:v>
                </c:pt>
                <c:pt idx="5">
                  <c:v>6149.5329119999997</c:v>
                </c:pt>
                <c:pt idx="6">
                  <c:v>942.92533100000037</c:v>
                </c:pt>
              </c:numCache>
            </c:numRef>
          </c:val>
        </c:ser>
        <c:ser>
          <c:idx val="1"/>
          <c:order val="1"/>
          <c:tx>
            <c:strRef>
              <c:f>Hoja1!$B$5</c:f>
              <c:strCache>
                <c:ptCount val="1"/>
                <c:pt idx="0">
                  <c:v>VICEMINISTERIO DE DESARROLLO EMPRESARIAL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Hoja1!$C$3:$I$3</c:f>
              <c:strCache>
                <c:ptCount val="7"/>
                <c:pt idx="0">
                  <c:v>APR. INICIAL ($)</c:v>
                </c:pt>
                <c:pt idx="1">
                  <c:v>APR. VIGENTE ($)</c:v>
                </c:pt>
                <c:pt idx="2">
                  <c:v>COMPROMISO ($)</c:v>
                </c:pt>
                <c:pt idx="3">
                  <c:v>RESERVAS PRESUPUESTALES   ($)</c:v>
                </c:pt>
                <c:pt idx="4">
                  <c:v>OBLIGACIÓN ($)</c:v>
                </c:pt>
                <c:pt idx="5">
                  <c:v>PAGOS   ($)</c:v>
                </c:pt>
                <c:pt idx="6">
                  <c:v>APR. SIN COMPROMETER ($)</c:v>
                </c:pt>
              </c:strCache>
            </c:strRef>
          </c:cat>
          <c:val>
            <c:numRef>
              <c:f>Hoja1!$C$5:$I$5</c:f>
              <c:numCache>
                <c:formatCode>"$"#,##0_);\("$"#,##0\)</c:formatCode>
                <c:ptCount val="7"/>
                <c:pt idx="0">
                  <c:v>46021</c:v>
                </c:pt>
                <c:pt idx="1">
                  <c:v>52859</c:v>
                </c:pt>
                <c:pt idx="2">
                  <c:v>52063.378393999898</c:v>
                </c:pt>
                <c:pt idx="3">
                  <c:v>16520.301810999896</c:v>
                </c:pt>
                <c:pt idx="4">
                  <c:v>35543.076583000002</c:v>
                </c:pt>
                <c:pt idx="5">
                  <c:v>35543.076583000002</c:v>
                </c:pt>
                <c:pt idx="6">
                  <c:v>795.62160600000061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955001920"/>
        <c:axId val="-1954992672"/>
      </c:barChart>
      <c:lineChart>
        <c:grouping val="standard"/>
        <c:varyColors val="0"/>
        <c:ser>
          <c:idx val="2"/>
          <c:order val="2"/>
          <c:tx>
            <c:strRef>
              <c:f>Hoja1!$B$6</c:f>
              <c:strCache>
                <c:ptCount val="1"/>
                <c:pt idx="0">
                  <c:v>VICEMINISTERIO DE TURISMO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Hoja1!$C$3:$I$3</c:f>
              <c:strCache>
                <c:ptCount val="7"/>
                <c:pt idx="0">
                  <c:v>APR. INICIAL ($)</c:v>
                </c:pt>
                <c:pt idx="1">
                  <c:v>APR. VIGENTE ($)</c:v>
                </c:pt>
                <c:pt idx="2">
                  <c:v>COMPROMISO ($)</c:v>
                </c:pt>
                <c:pt idx="3">
                  <c:v>RESERVAS PRESUPUESTALES   ($)</c:v>
                </c:pt>
                <c:pt idx="4">
                  <c:v>OBLIGACIÓN ($)</c:v>
                </c:pt>
                <c:pt idx="5">
                  <c:v>PAGOS   ($)</c:v>
                </c:pt>
                <c:pt idx="6">
                  <c:v>APR. SIN COMPROMETER ($)</c:v>
                </c:pt>
              </c:strCache>
            </c:strRef>
          </c:cat>
          <c:val>
            <c:numRef>
              <c:f>Hoja1!$C$6:$I$6</c:f>
              <c:numCache>
                <c:formatCode>"$"#,##0_);\("$"#,##0\)</c:formatCode>
                <c:ptCount val="7"/>
                <c:pt idx="0">
                  <c:v>56200</c:v>
                </c:pt>
                <c:pt idx="1">
                  <c:v>54212</c:v>
                </c:pt>
                <c:pt idx="2">
                  <c:v>53910.012617</c:v>
                </c:pt>
                <c:pt idx="3">
                  <c:v>48122.286625000001</c:v>
                </c:pt>
                <c:pt idx="4">
                  <c:v>5787.7259919999997</c:v>
                </c:pt>
                <c:pt idx="5">
                  <c:v>5787.7259919999997</c:v>
                </c:pt>
                <c:pt idx="6">
                  <c:v>301.98738299999968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Hoja1!$B$7</c:f>
              <c:strCache>
                <c:ptCount val="1"/>
                <c:pt idx="0">
                  <c:v>SECRETARIA GENERAL 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Hoja1!$C$3:$I$3</c:f>
              <c:strCache>
                <c:ptCount val="7"/>
                <c:pt idx="0">
                  <c:v>APR. INICIAL ($)</c:v>
                </c:pt>
                <c:pt idx="1">
                  <c:v>APR. VIGENTE ($)</c:v>
                </c:pt>
                <c:pt idx="2">
                  <c:v>COMPROMISO ($)</c:v>
                </c:pt>
                <c:pt idx="3">
                  <c:v>RESERVAS PRESUPUESTALES   ($)</c:v>
                </c:pt>
                <c:pt idx="4">
                  <c:v>OBLIGACIÓN ($)</c:v>
                </c:pt>
                <c:pt idx="5">
                  <c:v>PAGOS   ($)</c:v>
                </c:pt>
                <c:pt idx="6">
                  <c:v>APR. SIN COMPROMETER ($)</c:v>
                </c:pt>
              </c:strCache>
            </c:strRef>
          </c:cat>
          <c:val>
            <c:numRef>
              <c:f>Hoja1!$C$7:$I$7</c:f>
              <c:numCache>
                <c:formatCode>"$"#,##0_);\("$"#,##0\)</c:formatCode>
                <c:ptCount val="7"/>
                <c:pt idx="0">
                  <c:v>3127</c:v>
                </c:pt>
                <c:pt idx="1">
                  <c:v>2927</c:v>
                </c:pt>
                <c:pt idx="2">
                  <c:v>2846.6535690000001</c:v>
                </c:pt>
                <c:pt idx="3">
                  <c:v>959.83123399999999</c:v>
                </c:pt>
                <c:pt idx="4">
                  <c:v>1886.8223350000001</c:v>
                </c:pt>
                <c:pt idx="5">
                  <c:v>1886.8223350000001</c:v>
                </c:pt>
                <c:pt idx="6">
                  <c:v>80.346430999999939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955001920"/>
        <c:axId val="-1954992672"/>
      </c:lineChart>
      <c:catAx>
        <c:axId val="-195500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954992672"/>
        <c:crosses val="autoZero"/>
        <c:auto val="1"/>
        <c:lblAlgn val="ctr"/>
        <c:lblOffset val="100"/>
        <c:noMultiLvlLbl val="0"/>
      </c:catAx>
      <c:valAx>
        <c:axId val="-195499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9550019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utura-Book" pitchFamily="2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</c:dTable>
      <c:spPr>
        <a:solidFill>
          <a:schemeClr val="tx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0.01708</cdr:x>
      <cdr:y>0.97515</cdr:y>
    </cdr:from>
    <cdr:to>
      <cdr:x>0.14701</cdr:x>
      <cdr:y>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145323" y="3960207"/>
          <a:ext cx="1105174" cy="1009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CO" sz="1100" dirty="0"/>
        </a:p>
      </cdr:txBody>
    </cdr:sp>
  </cdr:relSizeAnchor>
  <cdr:relSizeAnchor xmlns:cdr="http://schemas.openxmlformats.org/drawingml/2006/chartDrawing">
    <cdr:from>
      <cdr:x>0.01708</cdr:x>
      <cdr:y>0.97515</cdr:y>
    </cdr:from>
    <cdr:to>
      <cdr:x>0.11375</cdr:x>
      <cdr:y>1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145323" y="3960207"/>
          <a:ext cx="822302" cy="1009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s-CO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82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5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76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78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60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52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10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49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41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17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ONDO-02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4"/>
            <a:ext cx="9144000" cy="514159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title</a:t>
            </a:r>
            <a:r>
              <a:rPr lang="es-ES_tradnl" dirty="0" smtClean="0"/>
              <a:t> </a:t>
            </a:r>
            <a:r>
              <a:rPr lang="es-ES_tradnl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err="1" smtClean="0"/>
              <a:t>Click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edit</a:t>
            </a:r>
            <a:r>
              <a:rPr lang="es-ES_tradnl" dirty="0" smtClean="0"/>
              <a:t> Master </a:t>
            </a:r>
            <a:r>
              <a:rPr lang="es-ES_tradnl" dirty="0" err="1" smtClean="0"/>
              <a:t>text</a:t>
            </a:r>
            <a:r>
              <a:rPr lang="es-ES_tradnl" dirty="0" smtClean="0"/>
              <a:t> </a:t>
            </a:r>
            <a:r>
              <a:rPr lang="es-ES_tradnl" dirty="0" err="1" smtClean="0"/>
              <a:t>styles</a:t>
            </a:r>
            <a:endParaRPr lang="es-ES_tradnl" dirty="0" smtClean="0"/>
          </a:p>
          <a:p>
            <a:pPr lvl="1"/>
            <a:r>
              <a:rPr lang="es-ES_tradnl" dirty="0" err="1" smtClean="0"/>
              <a:t>Second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2"/>
            <a:r>
              <a:rPr lang="es-ES_tradnl" dirty="0" err="1" smtClean="0"/>
              <a:t>Third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3"/>
            <a:r>
              <a:rPr lang="es-ES_tradnl" dirty="0" err="1" smtClean="0"/>
              <a:t>Fourth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s-ES_tradnl" dirty="0" smtClean="0"/>
          </a:p>
          <a:p>
            <a:pPr lvl="4"/>
            <a:r>
              <a:rPr lang="es-ES_tradnl" dirty="0" err="1" smtClean="0"/>
              <a:t>Fifth</a:t>
            </a:r>
            <a:r>
              <a:rPr lang="es-ES_tradnl" dirty="0" smtClean="0"/>
              <a:t> </a:t>
            </a:r>
            <a:r>
              <a:rPr lang="es-ES_tradnl" dirty="0" err="1" smtClean="0"/>
              <a:t>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3D101-CCD3-384F-8C36-7B8F83543096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EBD20-5988-8C41-B1BA-E7CF262D377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81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FF66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6274" y="2488407"/>
            <a:ext cx="8140022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>
                    <a:lumMod val="95000"/>
                  </a:schemeClr>
                </a:solidFill>
                <a:latin typeface="Arial Narrow" panose="020B0606020202030204" pitchFamily="34" charset="0"/>
                <a:cs typeface="Century Gothic"/>
              </a:rPr>
              <a:t>EJECUCIÓN PRESUPUESTAL ACUMULADA                                                         SECCIÓN 3501 MINISTERIO DE COMERCIO INDUSTRIA Y TURISMO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61752" y="3701231"/>
            <a:ext cx="2704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4398214"/>
            <a:ext cx="9144000" cy="74528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1" name="Picture 10" descr="logoseditables-01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3891" y="4398214"/>
            <a:ext cx="3478628" cy="74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810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953871"/>
          </a:xfrm>
          <a:prstGeom prst="rect">
            <a:avLst/>
          </a:prstGeom>
          <a:solidFill>
            <a:schemeClr val="accent1">
              <a:lumMod val="75000"/>
              <a:alpha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MINISTERIO DE COMERCIO INDUSTRIA Y TURISMO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GRÁFICA EJECUCIÓN PRESUPUESTAL ACUMULADA CON CORTE AL 31 DE DICIEMBRE DE 2018</a:t>
            </a:r>
            <a:endParaRPr lang="en-US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10638" y="4861450"/>
            <a:ext cx="113926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700" dirty="0"/>
              <a:t>Millones </a:t>
            </a:r>
            <a:r>
              <a:rPr lang="es-CO" sz="80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es-CO" sz="700" dirty="0"/>
              <a:t> Pesos ($)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8399946"/>
              </p:ext>
            </p:extLst>
          </p:nvPr>
        </p:nvGraphicFramePr>
        <p:xfrm>
          <a:off x="0" y="953871"/>
          <a:ext cx="9098280" cy="390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152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86274"/>
            <a:ext cx="9144000" cy="657225"/>
          </a:xfrm>
          <a:prstGeom prst="rect">
            <a:avLst/>
          </a:pr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GRÁFICA EJECUCIÓN PRESUPUESTAL ACUMULADA 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UNIDAD EJECUTORA 3501-01 GESTIÓN GENERAL  CON CORTE AL 31 DE DICIEMBRE DE 2018</a:t>
            </a:r>
            <a:endParaRPr lang="en-US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 rot="10800000" flipV="1">
            <a:off x="7565179" y="4510092"/>
            <a:ext cx="1274018" cy="2154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Millones de Pesos ($) </a:t>
            </a:r>
            <a:endParaRPr lang="es-CO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7200563"/>
              </p:ext>
            </p:extLst>
          </p:nvPr>
        </p:nvGraphicFramePr>
        <p:xfrm>
          <a:off x="0" y="0"/>
          <a:ext cx="9143999" cy="4486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642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07694"/>
            <a:ext cx="9144000" cy="671511"/>
          </a:xfrm>
          <a:prstGeom prst="rect">
            <a:avLst/>
          </a:pr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GRÁFICA EJECUCIÓN PRESUPUESTAL ACUMULADA </a:t>
            </a:r>
          </a:p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UNIDAD EJECUTORA 3501-02 DIRECCIÓN GENERAL DE COMERCIO EXTERIOR  CON CORTE AL 31 DE DICIEMBRE DE 2018</a:t>
            </a:r>
            <a:endParaRPr lang="en-US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604761" y="4407694"/>
            <a:ext cx="1272539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Millones de Pesos ($)</a:t>
            </a:r>
            <a:endParaRPr lang="es-CO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193382"/>
              </p:ext>
            </p:extLst>
          </p:nvPr>
        </p:nvGraphicFramePr>
        <p:xfrm>
          <a:off x="0" y="0"/>
          <a:ext cx="9144000" cy="4488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08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4707731"/>
            <a:ext cx="9144000" cy="435769"/>
          </a:xfrm>
          <a:prstGeom prst="rect">
            <a:avLst/>
          </a:pr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GRÁFICA EJECUCIÓN PRESUPUESTAL ACUMULADA - GASTOS DE INVERSIÓN DICIEMBRE 31 DE 2018</a:t>
            </a:r>
            <a:endParaRPr lang="en-US" sz="12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3912666"/>
              </p:ext>
            </p:extLst>
          </p:nvPr>
        </p:nvGraphicFramePr>
        <p:xfrm>
          <a:off x="184935" y="-100165"/>
          <a:ext cx="8415102" cy="2442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8032246" y="4925615"/>
            <a:ext cx="1111753" cy="18466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sz="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 de Pesos ($)</a:t>
            </a:r>
            <a:endParaRPr lang="es-CO" sz="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3243909"/>
              </p:ext>
            </p:extLst>
          </p:nvPr>
        </p:nvGraphicFramePr>
        <p:xfrm>
          <a:off x="-1" y="0"/>
          <a:ext cx="9144001" cy="4674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9458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</TotalTime>
  <Words>94</Words>
  <Application>Microsoft Office PowerPoint</Application>
  <PresentationFormat>Presentación en pantalla (16:9)</PresentationFormat>
  <Paragraphs>12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Arial Narrow</vt:lpstr>
      <vt:lpstr>Century Gothic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SinOcio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Camilo Rincón Pardo</dc:creator>
  <cp:lastModifiedBy>Maria del Carmen Moreno Moscoso</cp:lastModifiedBy>
  <cp:revision>103</cp:revision>
  <cp:lastPrinted>2018-12-05T23:16:35Z</cp:lastPrinted>
  <dcterms:created xsi:type="dcterms:W3CDTF">2018-08-19T21:08:29Z</dcterms:created>
  <dcterms:modified xsi:type="dcterms:W3CDTF">2019-01-29T21:00:29Z</dcterms:modified>
</cp:coreProperties>
</file>