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661" r:id="rId6"/>
    <p:sldId id="662" r:id="rId7"/>
    <p:sldId id="664" r:id="rId8"/>
  </p:sldIdLst>
  <p:sldSz cx="9145588" cy="6858000"/>
  <p:notesSz cx="7010400" cy="9296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09539"/>
    <a:srgbClr val="3333CC"/>
    <a:srgbClr val="FFCC99"/>
    <a:srgbClr val="00FFFF"/>
    <a:srgbClr val="CCFFCC"/>
    <a:srgbClr val="C0C0C0"/>
    <a:srgbClr val="009900"/>
    <a:srgbClr val="6600FF"/>
    <a:srgbClr val="2B138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0" autoAdjust="0"/>
    <p:restoredTop sz="85036" autoAdjust="0"/>
  </p:normalViewPr>
  <p:slideViewPr>
    <p:cSldViewPr>
      <p:cViewPr varScale="1">
        <p:scale>
          <a:sx n="99" d="100"/>
          <a:sy n="99" d="100"/>
        </p:scale>
        <p:origin x="1842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DICIEMBRE\GRAFICA%20CONSOLIDADO%20DICIEMBRE%2031%20DE%202017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DICIEMBRE\GRAFICA%20CONSOLIDADO%20DICIEMBRE%2031%20DE%202017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RZO\GRAFICA%20%20MARZO%2031%20DE%202017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YO\GRAFICA%20SECCION%203501%20MINCOMERCIO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DICIEMBRE\GRAFICA%20CONSOLIDADO%20DICIEMBRE%2031%20DE%202017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Hoja3!$A$5</c:f>
              <c:strCache>
                <c:ptCount val="1"/>
                <c:pt idx="0">
                  <c:v>FUNCIONAMIENTO 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Hoja3!$B$4:$F$4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Hoja3!$B$5:$F$5</c:f>
              <c:numCache>
                <c:formatCode>#,##0</c:formatCode>
                <c:ptCount val="5"/>
                <c:pt idx="0">
                  <c:v>419068.61858800001</c:v>
                </c:pt>
                <c:pt idx="1">
                  <c:v>416477.86</c:v>
                </c:pt>
                <c:pt idx="2">
                  <c:v>416227.86</c:v>
                </c:pt>
                <c:pt idx="3">
                  <c:v>367130.43</c:v>
                </c:pt>
                <c:pt idx="4">
                  <c:v>2590.7585880000261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30213920"/>
        <c:axId val="-530208480"/>
      </c:barChart>
      <c:lineChart>
        <c:grouping val="standard"/>
        <c:varyColors val="0"/>
        <c:ser>
          <c:idx val="1"/>
          <c:order val="1"/>
          <c:tx>
            <c:strRef>
              <c:f>Hoja3!$A$6</c:f>
              <c:strCache>
                <c:ptCount val="1"/>
                <c:pt idx="0">
                  <c:v>INVERSION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Hoja3!$B$4:$F$4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Hoja3!$B$6:$F$6</c:f>
              <c:numCache>
                <c:formatCode>#,##0</c:formatCode>
                <c:ptCount val="5"/>
                <c:pt idx="0">
                  <c:v>222796.31000100001</c:v>
                </c:pt>
                <c:pt idx="1">
                  <c:v>220241.8</c:v>
                </c:pt>
                <c:pt idx="2">
                  <c:v>220241.8</c:v>
                </c:pt>
                <c:pt idx="3">
                  <c:v>88252.82</c:v>
                </c:pt>
                <c:pt idx="4">
                  <c:v>2554.5100010000169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530213920"/>
        <c:axId val="-530208480"/>
      </c:lineChart>
      <c:catAx>
        <c:axId val="-53021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530208480"/>
        <c:crosses val="autoZero"/>
        <c:auto val="1"/>
        <c:lblAlgn val="ctr"/>
        <c:lblOffset val="100"/>
        <c:noMultiLvlLbl val="0"/>
      </c:catAx>
      <c:valAx>
        <c:axId val="-530208480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5302139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6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'GESTIÓN '!$A$5</c:f>
              <c:strCache>
                <c:ptCount val="1"/>
                <c:pt idx="0">
                  <c:v>FUNCIONAMIENTO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'GESTIÓN '!$B$4:$F$4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($)</c:v>
                </c:pt>
                <c:pt idx="3">
                  <c:v>   PAGOS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'!$B$5:$F$5</c:f>
              <c:numCache>
                <c:formatCode>#,##0</c:formatCode>
                <c:ptCount val="5"/>
                <c:pt idx="0">
                  <c:v>405830.98499999999</c:v>
                </c:pt>
                <c:pt idx="1">
                  <c:v>404008.28</c:v>
                </c:pt>
                <c:pt idx="2">
                  <c:v>403758.28</c:v>
                </c:pt>
                <c:pt idx="3">
                  <c:v>354907.69</c:v>
                </c:pt>
                <c:pt idx="4">
                  <c:v>1822.7049999999581</c:v>
                </c:pt>
              </c:numCache>
            </c:numRef>
          </c:val>
        </c:ser>
        <c:ser>
          <c:idx val="1"/>
          <c:order val="1"/>
          <c:tx>
            <c:strRef>
              <c:f>'GESTIÓN '!$A$6</c:f>
              <c:strCache>
                <c:ptCount val="1"/>
                <c:pt idx="0">
                  <c:v>INVERSION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'GESTIÓN '!$B$4:$F$4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($)</c:v>
                </c:pt>
                <c:pt idx="3">
                  <c:v>   PAGOS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'!$B$6:$F$6</c:f>
              <c:numCache>
                <c:formatCode>#,##0</c:formatCode>
                <c:ptCount val="5"/>
                <c:pt idx="0">
                  <c:v>218816.39</c:v>
                </c:pt>
                <c:pt idx="1">
                  <c:v>216435.69</c:v>
                </c:pt>
                <c:pt idx="2">
                  <c:v>216435.696</c:v>
                </c:pt>
                <c:pt idx="3">
                  <c:v>84866.53</c:v>
                </c:pt>
                <c:pt idx="4">
                  <c:v>2380.7000000000116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-530216640"/>
        <c:axId val="-530210656"/>
        <c:axId val="0"/>
      </c:bar3DChart>
      <c:catAx>
        <c:axId val="-53021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530210656"/>
        <c:crosses val="autoZero"/>
        <c:auto val="1"/>
        <c:lblAlgn val="ctr"/>
        <c:lblOffset val="100"/>
        <c:noMultiLvlLbl val="0"/>
      </c:catAx>
      <c:valAx>
        <c:axId val="-53021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5302166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GASTOS</a:t>
            </a:r>
            <a:r>
              <a:rPr lang="en-US" sz="1400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INVERSIÓN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4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703061416948501E-2"/>
          <c:y val="0.248961621352805"/>
          <c:w val="0.88320354585924565"/>
          <c:h val="0.71597090648235118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530218816"/>
        <c:axId val="-530209568"/>
        <c:axId val="0"/>
      </c:bar3DChart>
      <c:catAx>
        <c:axId val="-53021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530209568"/>
        <c:crosses val="autoZero"/>
        <c:auto val="1"/>
        <c:lblAlgn val="ctr"/>
        <c:lblOffset val="100"/>
        <c:noMultiLvlLbl val="0"/>
      </c:catAx>
      <c:valAx>
        <c:axId val="-53020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5302188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7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'DIRECCION '!$A$5</c:f>
              <c:strCache>
                <c:ptCount val="1"/>
                <c:pt idx="0">
                  <c:v>FUNCIONAMIENTO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'DIRECCION '!$B$4:$F$4</c:f>
              <c:strCache>
                <c:ptCount val="5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($)</c:v>
                </c:pt>
                <c:pt idx="3">
                  <c:v>   PAGOS ($)</c:v>
                </c:pt>
                <c:pt idx="4">
                  <c:v>APR. SIN COMPROMETER ($)</c:v>
                </c:pt>
              </c:strCache>
            </c:strRef>
          </c:cat>
          <c:val>
            <c:numRef>
              <c:f>'DIRECCION '!$B$5:$F$5</c:f>
              <c:numCache>
                <c:formatCode>#,##0</c:formatCode>
                <c:ptCount val="5"/>
                <c:pt idx="0">
                  <c:v>13237.63</c:v>
                </c:pt>
                <c:pt idx="1">
                  <c:v>12469.575999999999</c:v>
                </c:pt>
                <c:pt idx="2">
                  <c:v>12469.575999999999</c:v>
                </c:pt>
                <c:pt idx="3">
                  <c:v>12222.735000000001</c:v>
                </c:pt>
                <c:pt idx="4">
                  <c:v>768.05400000000009</c:v>
                </c:pt>
              </c:numCache>
            </c:numRef>
          </c:val>
        </c:ser>
        <c:ser>
          <c:idx val="1"/>
          <c:order val="1"/>
          <c:tx>
            <c:strRef>
              <c:f>'DIRECCION '!$A$6</c:f>
              <c:strCache>
                <c:ptCount val="1"/>
                <c:pt idx="0">
                  <c:v>INVERSION 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'DIRECCION '!$B$4:$F$4</c:f>
              <c:strCache>
                <c:ptCount val="5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($)</c:v>
                </c:pt>
                <c:pt idx="3">
                  <c:v>   PAGOS ($)</c:v>
                </c:pt>
                <c:pt idx="4">
                  <c:v>APR. SIN COMPROMETER ($)</c:v>
                </c:pt>
              </c:strCache>
            </c:strRef>
          </c:cat>
          <c:val>
            <c:numRef>
              <c:f>'DIRECCION '!$B$6:$F$6</c:f>
              <c:numCache>
                <c:formatCode>#,##0</c:formatCode>
                <c:ptCount val="5"/>
                <c:pt idx="0">
                  <c:v>3979.92</c:v>
                </c:pt>
                <c:pt idx="1">
                  <c:v>3806.1129999999998</c:v>
                </c:pt>
                <c:pt idx="2">
                  <c:v>3806.1129999999998</c:v>
                </c:pt>
                <c:pt idx="3">
                  <c:v>3386.2919999999999</c:v>
                </c:pt>
                <c:pt idx="4">
                  <c:v>173.80700000000024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-530211744"/>
        <c:axId val="-530219360"/>
        <c:axId val="0"/>
      </c:bar3DChart>
      <c:catAx>
        <c:axId val="-53021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530219360"/>
        <c:crosses val="autoZero"/>
        <c:auto val="1"/>
        <c:lblAlgn val="ctr"/>
        <c:lblOffset val="100"/>
        <c:noMultiLvlLbl val="0"/>
      </c:catAx>
      <c:valAx>
        <c:axId val="-53021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5302117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solidFill>
          <a:schemeClr val="bg1"/>
        </a:solidFill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>
        <a:lumMod val="75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23/01/2018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23/01/2018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B9DC-407B-2344-9824-77439FC184A6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0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90749-C10D-4141-8D2B-DB6D54C72244}" type="datetimeFigureOut">
              <a:rPr lang="es-CO"/>
              <a:pPr/>
              <a:t>23/01/2018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77BF4-B161-1648-A4F0-E91BAF87658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326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832499" y="274642"/>
            <a:ext cx="2430884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9843" y="274642"/>
            <a:ext cx="7140228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DC1EE-080E-F94A-866E-3C257521801E}" type="datetimeFigureOut">
              <a:rPr lang="es-CO"/>
              <a:pPr/>
              <a:t>23/01/2018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ACBA2-397A-D14B-A2F0-AB3843DC73D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716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31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69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36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81" y="273050"/>
            <a:ext cx="300883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673" y="273054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81" y="1435103"/>
            <a:ext cx="300883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269AE-8FAB-724E-823A-432F97780922}" type="datetimeFigureOut">
              <a:rPr lang="es-CO"/>
              <a:pPr/>
              <a:t>23/01/2018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957A5-87AD-3D45-B177-6ED57A8ABB6B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00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7957F-2DC7-5D47-9CE6-E62846EACDA6}" type="datetimeFigureOut">
              <a:rPr lang="es-CO"/>
              <a:pPr/>
              <a:t>23/01/2018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B83D-9016-3B41-B628-84E0153D53CD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90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011" y="274638"/>
            <a:ext cx="82315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011" y="1600203"/>
            <a:ext cx="82315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011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EE4E9C4-757B-184D-9BEF-99ED2173CBA9}" type="datetimeFigureOut">
              <a:rPr lang="es-CO"/>
              <a:pPr/>
              <a:t>23/01/2018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5148" y="6356353"/>
            <a:ext cx="2895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4070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C96CB90-59C4-9F4D-AA5B-204AE0123F81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12354" y="630932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</a:t>
            </a:r>
            <a:endParaRPr lang="es-CO" sz="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80306" y="980728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>
                <a:solidFill>
                  <a:schemeClr val="bg1">
                    <a:lumMod val="95000"/>
                  </a:schemeClr>
                </a:solidFill>
              </a:rPr>
              <a:t>SECCIÓN 3501 – MINISTERIO DE COMERCIO INDUSTRIA Y TURISMO                                                                                 GRÁFICA DE EJECUCIÓN PRESUPUESTAL ACUMULADA CON CORTE AL 31 DE DICIEMBRE DE 2017</a:t>
            </a:r>
            <a:endParaRPr lang="es-CO" sz="1400" dirty="0">
              <a:solidFill>
                <a:schemeClr val="bg1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123246"/>
              </p:ext>
            </p:extLst>
          </p:nvPr>
        </p:nvGraphicFramePr>
        <p:xfrm>
          <a:off x="36290" y="1503948"/>
          <a:ext cx="8928992" cy="4733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76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56370" y="634696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980728"/>
            <a:ext cx="8965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UNIDAD EJECUTORA 3501-01 GESTIÓN GENERAL                                                                                     GRÁFICA DE EJECUCIÓN PRESUPUESTAL ACUMULADA CON CORTE AL 31 DE DICIEMBRE DE 2017</a:t>
            </a:r>
            <a:endParaRPr lang="es-CO" sz="1400" dirty="0">
              <a:solidFill>
                <a:schemeClr val="bg1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3647298"/>
              </p:ext>
            </p:extLst>
          </p:nvPr>
        </p:nvGraphicFramePr>
        <p:xfrm>
          <a:off x="0" y="1503948"/>
          <a:ext cx="9109298" cy="4733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3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709347"/>
              </p:ext>
            </p:extLst>
          </p:nvPr>
        </p:nvGraphicFramePr>
        <p:xfrm>
          <a:off x="5652914" y="2492896"/>
          <a:ext cx="3384376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40346" y="630932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184652"/>
              </p:ext>
            </p:extLst>
          </p:nvPr>
        </p:nvGraphicFramePr>
        <p:xfrm>
          <a:off x="146316" y="1566663"/>
          <a:ext cx="8928992" cy="4454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396330" y="90872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>
                <a:solidFill>
                  <a:schemeClr val="bg1"/>
                </a:solidFill>
              </a:rPr>
              <a:t>UNIDAD EJECUTORA 3501-02 DIRECCIÓN GENERAL DE COMERCIO EXTERIOR GRÁFICA EJECUCIÓN PRESUPUESTAL ACUMULADA CON CORTE AL 31 DE DICIEMBRE DE 2017</a:t>
            </a:r>
            <a:endParaRPr lang="es-CO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585906"/>
              </p:ext>
            </p:extLst>
          </p:nvPr>
        </p:nvGraphicFramePr>
        <p:xfrm>
          <a:off x="108298" y="1566663"/>
          <a:ext cx="8967010" cy="474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379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MINCOMERCIO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45536BD-5C91-40CD-8ED4-0CE6A0F437FA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78c0e218-92de-485b-8390-04a7f5112d7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presentacion gd-fm-0160</Template>
  <TotalTime>704</TotalTime>
  <Words>73</Words>
  <Application>Microsoft Office PowerPoint</Application>
  <PresentationFormat>Personalizado</PresentationFormat>
  <Paragraphs>8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TEMPLATE_MINCOMERCIO 2014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89</cp:revision>
  <cp:lastPrinted>2017-12-06T13:35:23Z</cp:lastPrinted>
  <dcterms:created xsi:type="dcterms:W3CDTF">2017-04-03T19:01:49Z</dcterms:created>
  <dcterms:modified xsi:type="dcterms:W3CDTF">2018-01-23T23:40:39Z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