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handoutMasterIdLst>
    <p:handoutMasterId r:id="rId10"/>
  </p:handoutMasterIdLst>
  <p:sldIdLst>
    <p:sldId id="661" r:id="rId6"/>
    <p:sldId id="662" r:id="rId7"/>
    <p:sldId id="664" r:id="rId8"/>
  </p:sldIdLst>
  <p:sldSz cx="9145588" cy="6858000"/>
  <p:notesSz cx="7010400" cy="92964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rena Rivera Orjuela - Cont" initials="LRO-C" lastIdx="25" clrIdx="0"/>
  <p:cmAuthor id="1" name="Mincomercio Mincomercio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09539"/>
    <a:srgbClr val="3333CC"/>
    <a:srgbClr val="FFCC99"/>
    <a:srgbClr val="00FFFF"/>
    <a:srgbClr val="CCFFCC"/>
    <a:srgbClr val="C0C0C0"/>
    <a:srgbClr val="009900"/>
    <a:srgbClr val="6600FF"/>
    <a:srgbClr val="2B138F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0" autoAdjust="0"/>
    <p:restoredTop sz="85036" autoAdjust="0"/>
  </p:normalViewPr>
  <p:slideViewPr>
    <p:cSldViewPr>
      <p:cViewPr varScale="1">
        <p:scale>
          <a:sx n="99" d="100"/>
          <a:sy n="99" d="100"/>
        </p:scale>
        <p:origin x="1842" y="78"/>
      </p:cViewPr>
      <p:guideLst>
        <p:guide orient="horz" pos="2160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7\WEB\DICIEMBRE\GRAFICA%20CONSOLIDADO%20DICIEMBRE%2031%20DE%202017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7\WEB\DICIEMBRE\GRAFICA%20CONSOLIDADO%20DICIEMBRE%2031%20DE%202017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7\WEB\MARZO\GRAFICA%20%20MARZO%2031%20DE%202017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7\WEB\MAYO\GRAFICA%20SECCION%203501%20MINCOMERCIO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7\WEB\DICIEMBRE\GRAFICA%20CONSOLIDADO%20DICIEMBRE%2031%20DE%202017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Hoja3!$A$5</c:f>
              <c:strCache>
                <c:ptCount val="1"/>
                <c:pt idx="0">
                  <c:v>FUNCIONAMIENTO 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Hoja3!$B$4:$F$4</c:f>
              <c:strCache>
                <c:ptCount val="5"/>
                <c:pt idx="0">
                  <c:v>APR.  VIGENTE($)</c:v>
                </c:pt>
                <c:pt idx="1">
                  <c:v>COMPROMISOS      ($)</c:v>
                </c:pt>
                <c:pt idx="2">
                  <c:v>OBLIGACIONES        ($)</c:v>
                </c:pt>
                <c:pt idx="3">
                  <c:v>   PAGOS                         ($)</c:v>
                </c:pt>
                <c:pt idx="4">
                  <c:v>APR. SIN COMPROMETER ($)</c:v>
                </c:pt>
              </c:strCache>
            </c:strRef>
          </c:cat>
          <c:val>
            <c:numRef>
              <c:f>Hoja3!$B$5:$F$5</c:f>
              <c:numCache>
                <c:formatCode>#,##0</c:formatCode>
                <c:ptCount val="5"/>
                <c:pt idx="0">
                  <c:v>419068.61858800001</c:v>
                </c:pt>
                <c:pt idx="1">
                  <c:v>416477.86</c:v>
                </c:pt>
                <c:pt idx="2">
                  <c:v>416227.86</c:v>
                </c:pt>
                <c:pt idx="3">
                  <c:v>367130.43</c:v>
                </c:pt>
                <c:pt idx="4">
                  <c:v>2590.7585880000261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530213920"/>
        <c:axId val="-530208480"/>
      </c:barChart>
      <c:lineChart>
        <c:grouping val="standard"/>
        <c:varyColors val="0"/>
        <c:ser>
          <c:idx val="1"/>
          <c:order val="1"/>
          <c:tx>
            <c:strRef>
              <c:f>Hoja3!$A$6</c:f>
              <c:strCache>
                <c:ptCount val="1"/>
                <c:pt idx="0">
                  <c:v>INVERSION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Hoja3!$B$4:$F$4</c:f>
              <c:strCache>
                <c:ptCount val="5"/>
                <c:pt idx="0">
                  <c:v>APR.  VIGENTE($)</c:v>
                </c:pt>
                <c:pt idx="1">
                  <c:v>COMPROMISOS      ($)</c:v>
                </c:pt>
                <c:pt idx="2">
                  <c:v>OBLIGACIONES        ($)</c:v>
                </c:pt>
                <c:pt idx="3">
                  <c:v>   PAGOS                         ($)</c:v>
                </c:pt>
                <c:pt idx="4">
                  <c:v>APR. SIN COMPROMETER ($)</c:v>
                </c:pt>
              </c:strCache>
            </c:strRef>
          </c:cat>
          <c:val>
            <c:numRef>
              <c:f>Hoja3!$B$6:$F$6</c:f>
              <c:numCache>
                <c:formatCode>#,##0</c:formatCode>
                <c:ptCount val="5"/>
                <c:pt idx="0">
                  <c:v>222796.31000100001</c:v>
                </c:pt>
                <c:pt idx="1">
                  <c:v>220241.8</c:v>
                </c:pt>
                <c:pt idx="2">
                  <c:v>220241.8</c:v>
                </c:pt>
                <c:pt idx="3">
                  <c:v>88252.82</c:v>
                </c:pt>
                <c:pt idx="4">
                  <c:v>2554.5100010000169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530213920"/>
        <c:axId val="-530208480"/>
      </c:lineChart>
      <c:catAx>
        <c:axId val="-53021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08480"/>
        <c:crosses val="autoZero"/>
        <c:auto val="1"/>
        <c:lblAlgn val="ctr"/>
        <c:lblOffset val="100"/>
        <c:noMultiLvlLbl val="0"/>
      </c:catAx>
      <c:valAx>
        <c:axId val="-530208480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3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6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'GESTIÓN '!$A$5</c:f>
              <c:strCache>
                <c:ptCount val="1"/>
                <c:pt idx="0">
                  <c:v>FUNCIONAMIENTO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'GESTIÓN '!$B$4:$F$4</c:f>
              <c:strCache>
                <c:ptCount val="5"/>
                <c:pt idx="0">
                  <c:v>APR.  VIGENTE($)</c:v>
                </c:pt>
                <c:pt idx="1">
                  <c:v>COMPROMISOS      ($)</c:v>
                </c:pt>
                <c:pt idx="2">
                  <c:v>OBLIGACIONES ($)</c:v>
                </c:pt>
                <c:pt idx="3">
                  <c:v>   PAGOS ($)</c:v>
                </c:pt>
                <c:pt idx="4">
                  <c:v>APR. SIN COMPROMETER ($)</c:v>
                </c:pt>
              </c:strCache>
            </c:strRef>
          </c:cat>
          <c:val>
            <c:numRef>
              <c:f>'GESTIÓN '!$B$5:$F$5</c:f>
              <c:numCache>
                <c:formatCode>#,##0</c:formatCode>
                <c:ptCount val="5"/>
                <c:pt idx="0">
                  <c:v>405830.98499999999</c:v>
                </c:pt>
                <c:pt idx="1">
                  <c:v>404008.28</c:v>
                </c:pt>
                <c:pt idx="2">
                  <c:v>403758.28</c:v>
                </c:pt>
                <c:pt idx="3">
                  <c:v>354907.69</c:v>
                </c:pt>
                <c:pt idx="4">
                  <c:v>1822.7049999999581</c:v>
                </c:pt>
              </c:numCache>
            </c:numRef>
          </c:val>
        </c:ser>
        <c:ser>
          <c:idx val="1"/>
          <c:order val="1"/>
          <c:tx>
            <c:strRef>
              <c:f>'GESTIÓN '!$A$6</c:f>
              <c:strCache>
                <c:ptCount val="1"/>
                <c:pt idx="0">
                  <c:v>INVERSION 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'GESTIÓN '!$B$4:$F$4</c:f>
              <c:strCache>
                <c:ptCount val="5"/>
                <c:pt idx="0">
                  <c:v>APR.  VIGENTE($)</c:v>
                </c:pt>
                <c:pt idx="1">
                  <c:v>COMPROMISOS      ($)</c:v>
                </c:pt>
                <c:pt idx="2">
                  <c:v>OBLIGACIONES ($)</c:v>
                </c:pt>
                <c:pt idx="3">
                  <c:v>   PAGOS ($)</c:v>
                </c:pt>
                <c:pt idx="4">
                  <c:v>APR. SIN COMPROMETER ($)</c:v>
                </c:pt>
              </c:strCache>
            </c:strRef>
          </c:cat>
          <c:val>
            <c:numRef>
              <c:f>'GESTIÓN '!$B$6:$F$6</c:f>
              <c:numCache>
                <c:formatCode>#,##0</c:formatCode>
                <c:ptCount val="5"/>
                <c:pt idx="0">
                  <c:v>218816.39</c:v>
                </c:pt>
                <c:pt idx="1">
                  <c:v>216435.69</c:v>
                </c:pt>
                <c:pt idx="2">
                  <c:v>216435.696</c:v>
                </c:pt>
                <c:pt idx="3">
                  <c:v>84866.53</c:v>
                </c:pt>
                <c:pt idx="4">
                  <c:v>2380.7000000000116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-530216640"/>
        <c:axId val="-530210656"/>
        <c:axId val="0"/>
      </c:bar3DChart>
      <c:catAx>
        <c:axId val="-53021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0656"/>
        <c:crosses val="autoZero"/>
        <c:auto val="1"/>
        <c:lblAlgn val="ctr"/>
        <c:lblOffset val="100"/>
        <c:noMultiLvlLbl val="0"/>
      </c:catAx>
      <c:valAx>
        <c:axId val="-53021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664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GASTOS</a:t>
            </a:r>
            <a:r>
              <a:rPr lang="en-US" sz="1400" baseline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DE INVERSIÓN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title>
    <c:autoTitleDeleted val="0"/>
    <c:view3D>
      <c:rotX val="40"/>
      <c:rotY val="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0703061416948501E-2"/>
          <c:y val="0.248961621352805"/>
          <c:w val="0.88320354585924565"/>
          <c:h val="0.71597090648235118"/>
        </c:manualLayout>
      </c:layout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5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30218816"/>
        <c:axId val="-530209568"/>
        <c:axId val="0"/>
      </c:bar3DChart>
      <c:catAx>
        <c:axId val="-53021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09568"/>
        <c:crosses val="autoZero"/>
        <c:auto val="1"/>
        <c:lblAlgn val="ctr"/>
        <c:lblOffset val="100"/>
        <c:noMultiLvlLbl val="0"/>
      </c:catAx>
      <c:valAx>
        <c:axId val="-53020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88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7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'DIRECCION '!$A$5</c:f>
              <c:strCache>
                <c:ptCount val="1"/>
                <c:pt idx="0">
                  <c:v>FUNCIONAMIENTO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'DIRECCION '!$B$4:$F$4</c:f>
              <c:strCache>
                <c:ptCount val="5"/>
                <c:pt idx="0">
                  <c:v>APR.  VIGENTE($)</c:v>
                </c:pt>
                <c:pt idx="1">
                  <c:v>COMPROMISOS         ($)</c:v>
                </c:pt>
                <c:pt idx="2">
                  <c:v>OBLIGACIONES ($)</c:v>
                </c:pt>
                <c:pt idx="3">
                  <c:v>   PAGOS ($)</c:v>
                </c:pt>
                <c:pt idx="4">
                  <c:v>APR. SIN COMPROMETER ($)</c:v>
                </c:pt>
              </c:strCache>
            </c:strRef>
          </c:cat>
          <c:val>
            <c:numRef>
              <c:f>'DIRECCION '!$B$5:$F$5</c:f>
              <c:numCache>
                <c:formatCode>#,##0</c:formatCode>
                <c:ptCount val="5"/>
                <c:pt idx="0">
                  <c:v>13237.63</c:v>
                </c:pt>
                <c:pt idx="1">
                  <c:v>12469.575999999999</c:v>
                </c:pt>
                <c:pt idx="2">
                  <c:v>12469.575999999999</c:v>
                </c:pt>
                <c:pt idx="3">
                  <c:v>12222.735000000001</c:v>
                </c:pt>
                <c:pt idx="4">
                  <c:v>768.05400000000009</c:v>
                </c:pt>
              </c:numCache>
            </c:numRef>
          </c:val>
        </c:ser>
        <c:ser>
          <c:idx val="1"/>
          <c:order val="1"/>
          <c:tx>
            <c:strRef>
              <c:f>'DIRECCION '!$A$6</c:f>
              <c:strCache>
                <c:ptCount val="1"/>
                <c:pt idx="0">
                  <c:v>INVERSION 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cat>
            <c:strRef>
              <c:f>'DIRECCION '!$B$4:$F$4</c:f>
              <c:strCache>
                <c:ptCount val="5"/>
                <c:pt idx="0">
                  <c:v>APR.  VIGENTE($)</c:v>
                </c:pt>
                <c:pt idx="1">
                  <c:v>COMPROMISOS         ($)</c:v>
                </c:pt>
                <c:pt idx="2">
                  <c:v>OBLIGACIONES ($)</c:v>
                </c:pt>
                <c:pt idx="3">
                  <c:v>   PAGOS ($)</c:v>
                </c:pt>
                <c:pt idx="4">
                  <c:v>APR. SIN COMPROMETER ($)</c:v>
                </c:pt>
              </c:strCache>
            </c:strRef>
          </c:cat>
          <c:val>
            <c:numRef>
              <c:f>'DIRECCION '!$B$6:$F$6</c:f>
              <c:numCache>
                <c:formatCode>#,##0</c:formatCode>
                <c:ptCount val="5"/>
                <c:pt idx="0">
                  <c:v>3979.92</c:v>
                </c:pt>
                <c:pt idx="1">
                  <c:v>3806.1129999999998</c:v>
                </c:pt>
                <c:pt idx="2">
                  <c:v>3806.1129999999998</c:v>
                </c:pt>
                <c:pt idx="3">
                  <c:v>3386.2919999999999</c:v>
                </c:pt>
                <c:pt idx="4">
                  <c:v>173.80700000000024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-530211744"/>
        <c:axId val="-530219360"/>
        <c:axId val="0"/>
      </c:bar3DChart>
      <c:catAx>
        <c:axId val="-53021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9360"/>
        <c:crosses val="autoZero"/>
        <c:auto val="1"/>
        <c:lblAlgn val="ctr"/>
        <c:lblOffset val="100"/>
        <c:noMultiLvlLbl val="0"/>
      </c:catAx>
      <c:valAx>
        <c:axId val="-530219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3021174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solidFill>
          <a:schemeClr val="bg1"/>
        </a:solidFill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>
        <a:lumMod val="75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A3BFA5-3863-5148-A9D6-52FD022C6526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E010BB-0130-DA48-B514-88FC9B7E341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6693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340" y="1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0BACE4D-4B87-0A4F-A5DE-A705A9C77A87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675" y="4416426"/>
            <a:ext cx="5607050" cy="4183063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34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CFF1B9DC-407B-2344-9824-77439FC184A6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68683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B9DC-407B-2344-9824-77439FC184A6}" type="slidenum">
              <a:rPr lang="es-CO" smtClean="0"/>
              <a:pPr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6066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 userDrawn="1"/>
        </p:nvSpPr>
        <p:spPr>
          <a:xfrm>
            <a:off x="0" y="2264080"/>
            <a:ext cx="9145588" cy="1308936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44100" y="5572140"/>
            <a:ext cx="5445443" cy="118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431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90749-C10D-4141-8D2B-DB6D54C72244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77BF4-B161-1648-A4F0-E91BAF87658F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326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832499" y="274642"/>
            <a:ext cx="2430884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9843" y="274642"/>
            <a:ext cx="7140228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3DC1EE-080E-F94A-866E-3C257521801E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ACBA2-397A-D14B-A2F0-AB3843DC73DF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716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4572794" y="2264080"/>
            <a:ext cx="4572794" cy="1308936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1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16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2127" y="2708920"/>
            <a:ext cx="2626451" cy="1092912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1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328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2127" y="571480"/>
            <a:ext cx="4354643" cy="432048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29984" y="5889012"/>
            <a:ext cx="4166087" cy="90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60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2127" y="764704"/>
            <a:ext cx="9143461" cy="720080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 descr="MINCOMERCIO LOGO MAS GRANDE H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01422" y="5904572"/>
            <a:ext cx="4094649" cy="89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1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 userDrawn="1"/>
        </p:nvSpPr>
        <p:spPr>
          <a:xfrm>
            <a:off x="0" y="0"/>
            <a:ext cx="9145588" cy="5314000"/>
          </a:xfrm>
          <a:prstGeom prst="rect">
            <a:avLst/>
          </a:prstGeom>
          <a:solidFill>
            <a:srgbClr val="4C9A47"/>
          </a:solidFill>
          <a:ln>
            <a:solidFill>
              <a:srgbClr val="4095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69160"/>
            <a:ext cx="9145588" cy="889681"/>
          </a:xfrm>
          <a:prstGeom prst="rect">
            <a:avLst/>
          </a:prstGeom>
        </p:spPr>
      </p:pic>
      <p:pic>
        <p:nvPicPr>
          <p:cNvPr id="5" name="4 Imagen" descr="MINCOMERCIO LOGO MAS GRANDE H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44100" y="5572140"/>
            <a:ext cx="5445443" cy="118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166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3695"/>
            <a:ext cx="9145588" cy="889681"/>
          </a:xfrm>
          <a:prstGeom prst="rect">
            <a:avLst/>
          </a:prstGeom>
        </p:spPr>
      </p:pic>
      <p:pic>
        <p:nvPicPr>
          <p:cNvPr id="6" name="5 Imagen" descr="MINCOMERCIO LOGO MAS GRANDE H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15736" y="83482"/>
            <a:ext cx="3880335" cy="84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21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81" y="273050"/>
            <a:ext cx="30088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673" y="273054"/>
            <a:ext cx="51126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81" y="1435103"/>
            <a:ext cx="30088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B269AE-8FAB-724E-823A-432F97780922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957A5-87AD-3D45-B177-6ED57A8ABB6B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900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599" y="4800600"/>
            <a:ext cx="54873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599" y="612775"/>
            <a:ext cx="5487353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599" y="5367338"/>
            <a:ext cx="54873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F7957F-2DC7-5D47-9CE6-E62846EACDA6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2B83D-9016-3B41-B628-84E0153D53CD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90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011" y="274638"/>
            <a:ext cx="823156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011" y="1600203"/>
            <a:ext cx="823156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011" y="6356353"/>
            <a:ext cx="2134509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CEE4E9C4-757B-184D-9BEF-99ED2173CBA9}" type="datetimeFigureOut">
              <a:rPr lang="es-CO"/>
              <a:pPr/>
              <a:t>23/01/2018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5148" y="6356353"/>
            <a:ext cx="2895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4070" y="6356353"/>
            <a:ext cx="2134509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FC96CB90-59C4-9F4D-AA5B-204AE0123F81}" type="slidenum">
              <a:rPr lang="es-CO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12354" y="630932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 </a:t>
            </a:r>
            <a:endParaRPr lang="es-CO" sz="800" dirty="0"/>
          </a:p>
        </p:txBody>
      </p:sp>
      <p:sp>
        <p:nvSpPr>
          <p:cNvPr id="2" name="CuadroTexto 1"/>
          <p:cNvSpPr txBox="1"/>
          <p:nvPr/>
        </p:nvSpPr>
        <p:spPr>
          <a:xfrm>
            <a:off x="180306" y="980728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>
                <a:solidFill>
                  <a:schemeClr val="bg1">
                    <a:lumMod val="95000"/>
                  </a:schemeClr>
                </a:solidFill>
              </a:rPr>
              <a:t>SECCIÓN 3501 – MINISTERIO DE COMERCIO INDUSTRIA Y TURISMO                                                                                 GRÁFICA DE EJECUCIÓN PRESUPUESTAL ACUMULADA CON CORTE AL 31 DE DICIEMBRE DE 2017</a:t>
            </a:r>
            <a:endParaRPr lang="es-CO" sz="1400" dirty="0">
              <a:solidFill>
                <a:schemeClr val="bg1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8123246"/>
              </p:ext>
            </p:extLst>
          </p:nvPr>
        </p:nvGraphicFramePr>
        <p:xfrm>
          <a:off x="36290" y="1503948"/>
          <a:ext cx="8928992" cy="473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766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756370" y="634696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</a:t>
            </a:r>
            <a:endParaRPr lang="es-CO" sz="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0" y="980728"/>
            <a:ext cx="8965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 smtClean="0">
                <a:solidFill>
                  <a:schemeClr val="bg1"/>
                </a:solidFill>
              </a:rPr>
              <a:t>UNIDAD EJECUTORA 3501-01 GESTIÓN GENERAL                                                                                     GRÁFICA DE EJECUCIÓN PRESUPUESTAL ACUMULADA CON CORTE AL 31 DE DICIEMBRE DE 2017</a:t>
            </a:r>
            <a:endParaRPr lang="es-CO" sz="1400" dirty="0">
              <a:solidFill>
                <a:schemeClr val="bg1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647298"/>
              </p:ext>
            </p:extLst>
          </p:nvPr>
        </p:nvGraphicFramePr>
        <p:xfrm>
          <a:off x="0" y="1503948"/>
          <a:ext cx="9109298" cy="473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539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709347"/>
              </p:ext>
            </p:extLst>
          </p:nvPr>
        </p:nvGraphicFramePr>
        <p:xfrm>
          <a:off x="5652914" y="2492896"/>
          <a:ext cx="3384376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40346" y="6309320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800" dirty="0" smtClean="0"/>
              <a:t>Millones de Pesos</a:t>
            </a:r>
            <a:endParaRPr lang="es-CO" sz="8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6184652"/>
              </p:ext>
            </p:extLst>
          </p:nvPr>
        </p:nvGraphicFramePr>
        <p:xfrm>
          <a:off x="146316" y="1566663"/>
          <a:ext cx="8928992" cy="4454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396330" y="908720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>
                <a:solidFill>
                  <a:schemeClr val="bg1"/>
                </a:solidFill>
              </a:rPr>
              <a:t>UNIDAD EJECUTORA 3501-02 DIRECCIÓN GENERAL DE COMERCIO EXTERIOR GRÁFICA EJECUCIÓN PRESUPUESTAL ACUMULADA CON CORTE AL 31 DE DICIEMBRE DE 2017</a:t>
            </a:r>
            <a:endParaRPr lang="es-CO" sz="1400" dirty="0">
              <a:solidFill>
                <a:schemeClr val="bg1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585906"/>
              </p:ext>
            </p:extLst>
          </p:nvPr>
        </p:nvGraphicFramePr>
        <p:xfrm>
          <a:off x="108298" y="1566663"/>
          <a:ext cx="8967010" cy="4742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3791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MINCOMERCIO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FE2E2E43DF154587C5970513705906" ma:contentTypeVersion="0" ma:contentTypeDescription="Create a new document." ma:contentTypeScope="" ma:versionID="532f85e620d9f2791f72b0484a0f1dc5">
  <xsd:schema xmlns:xsd="http://www.w3.org/2001/XMLSchema" xmlns:xs="http://www.w3.org/2001/XMLSchema" xmlns:p="http://schemas.microsoft.com/office/2006/metadata/properties" xmlns:ns2="78c0e218-92de-485b-8390-04a7f5112d7e" targetNamespace="http://schemas.microsoft.com/office/2006/metadata/properties" ma:root="true" ma:fieldsID="32b7e71a105faa45381acc4f7f9c2c58" ns2:_="">
    <xsd:import namespace="78c0e218-92de-485b-8390-04a7f5112d7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0e218-92de-485b-8390-04a7f5112d7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1691A8-6144-4821-9FF9-83CFCBA53D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1F4037-AA4D-40AF-8835-9CA3F027B6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c0e218-92de-485b-8390-04a7f5112d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89808F-DBDC-4F2A-9EA4-756222C05E0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45536BD-5C91-40CD-8ED4-0CE6A0F437FA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78c0e218-92de-485b-8390-04a7f5112d7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presentacion gd-fm-0160</Template>
  <TotalTime>704</TotalTime>
  <Words>73</Words>
  <Application>Microsoft Office PowerPoint</Application>
  <PresentationFormat>Personalizado</PresentationFormat>
  <Paragraphs>8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ＭＳ Ｐゴシック</vt:lpstr>
      <vt:lpstr>Arial</vt:lpstr>
      <vt:lpstr>Calibri</vt:lpstr>
      <vt:lpstr>TEMPLATE_MINCOMERCIO 2014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del Carmen Moreno Moscoso</dc:creator>
  <cp:lastModifiedBy>Maria del Carmen Moreno Moscoso</cp:lastModifiedBy>
  <cp:revision>89</cp:revision>
  <cp:lastPrinted>2017-12-06T13:35:23Z</cp:lastPrinted>
  <dcterms:created xsi:type="dcterms:W3CDTF">2017-04-03T19:01:49Z</dcterms:created>
  <dcterms:modified xsi:type="dcterms:W3CDTF">2018-01-23T23:40:39Z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0x01010000FE2E2E43DF154587C5970513705906</vt:lpwstr>
  </property>
  <property fmtid="{D5CDD505-2E9C-101B-9397-08002B2CF9AE}" pid="3" name="_dlc_DocIdItemGuid">
    <vt:lpwstr>50067e3d-6970-4e03-8a53-5b541e12fbfb</vt:lpwstr>
  </property>
  <property fmtid="{D5CDD505-2E9C-101B-9397-08002B2CF9AE}" pid="4" name="_dlc_DocId">
    <vt:lpwstr>QNCNATEDNPKV-30-2</vt:lpwstr>
  </property>
  <property fmtid="{D5CDD505-2E9C-101B-9397-08002B2CF9AE}" pid="5" name="_dlc_DocIdUrl">
    <vt:lpwstr>http://intranet.cancilleria.gov.co/_layouts/DocIdRedir.aspx?ID=QNCNATEDNPKV-30-2, QNCNATEDNPKV-30-2</vt:lpwstr>
  </property>
</Properties>
</file>