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03" r:id="rId5"/>
  </p:sldMasterIdLst>
  <p:notesMasterIdLst>
    <p:notesMasterId r:id="rId9"/>
  </p:notesMasterIdLst>
  <p:handoutMasterIdLst>
    <p:handoutMasterId r:id="rId10"/>
  </p:handoutMasterIdLst>
  <p:sldIdLst>
    <p:sldId id="665" r:id="rId6"/>
    <p:sldId id="662" r:id="rId7"/>
    <p:sldId id="667" r:id="rId8"/>
  </p:sldIdLst>
  <p:sldSz cx="9145588" cy="6858000"/>
  <p:notesSz cx="7010400" cy="111252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rena Rivera Orjuela - Cont" initials="LRO-C" lastIdx="25" clrIdx="0"/>
  <p:cmAuthor id="1" name="Mincomercio Mincomercio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FFFFF"/>
    <a:srgbClr val="66CCFF"/>
    <a:srgbClr val="F1BE01"/>
    <a:srgbClr val="FF9900"/>
    <a:srgbClr val="BAEE12"/>
    <a:srgbClr val="8475F3"/>
    <a:srgbClr val="FFC819"/>
    <a:srgbClr val="66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85036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5\A&#209;O%202016\WEB\NOVIEMBRE\GRAFICA%20NOVIEMBRE%2030%20DE%202016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5\A&#209;O%202016\WEB\DICIEMBRE\GRAFICA%20-%20CONSOLIDADO%20DICIEMBRE%2031%20DE%202016%20GENERADO%20ENERO%2023%20DE%202017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5\A&#209;O%202016\WEB\DICIEMBRE\GRAFICA%20-%20CONSOLIDADO%20DICIEMBRE%2031%20DE%202016%20GENERADO%20ENERO%2023%20DE%202017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5\A&#209;O%202016\WEB\OCTUBRE\GRAFICA%20EJECUCION%20OCTUBRE%2031%20DE%202016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5\A&#209;O%202016\WEB\DICIEMBRE\GRAFICA%20-%20CONSOLIDADO%20DICIEMBRE%2031%20DE%202016%20GENERADO%20ENERO%2023%20DE%202017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6\WEB\ABRIL\GRAFICA%20EJECUCI&#211;N%20ABRIL%2030%20DE%202016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6\WEB\ABRIL\GRAFICA%20EJECUCI&#211;N%20ABRIL%2030%20DE%202016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6\WEB\AGOSTO\GRAFICA%20CONSOLIDADO%20EJECUCION%20AGTO%2031%20DE%202016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5\A&#209;O%202016\WEB\SEPTIEMBRE\GRAFICA%20%20EJECUCION%20SEPTIEMBRE%2030%20DE%202016.xls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5\A&#209;O%202016\WEB\NOVIEMBRE\GRAFICA%20NOVIEMBRE%2030%20DE%202016.xls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62185744283694"/>
          <c:y val="2.9398469848575783E-2"/>
          <c:w val="0.70493613657252041"/>
          <c:h val="0.8231529469598573"/>
        </c:manualLayout>
      </c:layout>
      <c:barChart>
        <c:barDir val="bar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207567264"/>
        <c:axId val="1207565088"/>
      </c:barChart>
      <c:catAx>
        <c:axId val="120756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65088"/>
        <c:crosses val="autoZero"/>
        <c:auto val="1"/>
        <c:lblAlgn val="ctr"/>
        <c:lblOffset val="100"/>
        <c:noMultiLvlLbl val="0"/>
      </c:catAx>
      <c:valAx>
        <c:axId val="120756508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67264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'DIRECCION DE COMERCIO EXTERIOR '!$A$8</c:f>
              <c:strCache>
                <c:ptCount val="1"/>
                <c:pt idx="0">
                  <c:v>GASTOS PERSONALES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'DIRECCION DE COMERCIO EXTERIOR '!$B$7:$E$7</c:f>
              <c:strCache>
                <c:ptCount val="4"/>
                <c:pt idx="0">
                  <c:v>APROPIACIÓN  VIGENTE($)</c:v>
                </c:pt>
                <c:pt idx="1">
                  <c:v>COMPROMISOS         ($)</c:v>
                </c:pt>
                <c:pt idx="2">
                  <c:v>OBLIGACIONES       ($)</c:v>
                </c:pt>
                <c:pt idx="3">
                  <c:v>   PAGOS                   ($)</c:v>
                </c:pt>
              </c:strCache>
            </c:strRef>
          </c:cat>
          <c:val>
            <c:numRef>
              <c:f>'DIRECCION DE COMERCIO EXTERIOR '!$B$8:$E$8</c:f>
              <c:numCache>
                <c:formatCode>#,##0</c:formatCode>
                <c:ptCount val="4"/>
                <c:pt idx="0">
                  <c:v>9790.9587869999996</c:v>
                </c:pt>
                <c:pt idx="1">
                  <c:v>9693.9374769999995</c:v>
                </c:pt>
                <c:pt idx="2">
                  <c:v>9693.9374769999995</c:v>
                </c:pt>
                <c:pt idx="3">
                  <c:v>9595.3411950000009</c:v>
                </c:pt>
              </c:numCache>
            </c:numRef>
          </c:val>
        </c:ser>
        <c:ser>
          <c:idx val="1"/>
          <c:order val="1"/>
          <c:tx>
            <c:strRef>
              <c:f>'DIRECCION DE COMERCIO EXTERIOR '!$A$9</c:f>
              <c:strCache>
                <c:ptCount val="1"/>
                <c:pt idx="0">
                  <c:v>GASTOS GENERALES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cat>
            <c:strRef>
              <c:f>'DIRECCION DE COMERCIO EXTERIOR '!$B$7:$E$7</c:f>
              <c:strCache>
                <c:ptCount val="4"/>
                <c:pt idx="0">
                  <c:v>APROPIACIÓN  VIGENTE($)</c:v>
                </c:pt>
                <c:pt idx="1">
                  <c:v>COMPROMISOS         ($)</c:v>
                </c:pt>
                <c:pt idx="2">
                  <c:v>OBLIGACIONES       ($)</c:v>
                </c:pt>
                <c:pt idx="3">
                  <c:v>   PAGOS                   ($)</c:v>
                </c:pt>
              </c:strCache>
            </c:strRef>
          </c:cat>
          <c:val>
            <c:numRef>
              <c:f>'DIRECCION DE COMERCIO EXTERIOR '!$B$9:$E$9</c:f>
              <c:numCache>
                <c:formatCode>#,##0</c:formatCode>
                <c:ptCount val="4"/>
                <c:pt idx="0">
                  <c:v>1813.232</c:v>
                </c:pt>
                <c:pt idx="1">
                  <c:v>1689.7970749999999</c:v>
                </c:pt>
                <c:pt idx="2">
                  <c:v>1689.7970749999999</c:v>
                </c:pt>
                <c:pt idx="3">
                  <c:v>1450.2511689999999</c:v>
                </c:pt>
              </c:numCache>
            </c:numRef>
          </c:val>
        </c:ser>
        <c:ser>
          <c:idx val="2"/>
          <c:order val="2"/>
          <c:tx>
            <c:strRef>
              <c:f>'DIRECCION DE COMERCIO EXTERIOR '!$A$10</c:f>
              <c:strCache>
                <c:ptCount val="1"/>
                <c:pt idx="0">
                  <c:v>GASTOS DE INVERSIÓN 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cat>
            <c:strRef>
              <c:f>'DIRECCION DE COMERCIO EXTERIOR '!$B$7:$E$7</c:f>
              <c:strCache>
                <c:ptCount val="4"/>
                <c:pt idx="0">
                  <c:v>APROPIACIÓN  VIGENTE($)</c:v>
                </c:pt>
                <c:pt idx="1">
                  <c:v>COMPROMISOS         ($)</c:v>
                </c:pt>
                <c:pt idx="2">
                  <c:v>OBLIGACIONES       ($)</c:v>
                </c:pt>
                <c:pt idx="3">
                  <c:v>   PAGOS                   ($)</c:v>
                </c:pt>
              </c:strCache>
            </c:strRef>
          </c:cat>
          <c:val>
            <c:numRef>
              <c:f>'DIRECCION DE COMERCIO EXTERIOR '!$B$10:$E$10</c:f>
              <c:numCache>
                <c:formatCode>#,##0</c:formatCode>
                <c:ptCount val="4"/>
                <c:pt idx="0">
                  <c:v>3864</c:v>
                </c:pt>
                <c:pt idx="1">
                  <c:v>3725.6159830000001</c:v>
                </c:pt>
                <c:pt idx="2">
                  <c:v>3725.6159830000001</c:v>
                </c:pt>
                <c:pt idx="3">
                  <c:v>3325.4931409999999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282724816"/>
        <c:axId val="1282716112"/>
        <c:axId val="0"/>
      </c:bar3DChart>
      <c:catAx>
        <c:axId val="1282724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16112"/>
        <c:crosses val="autoZero"/>
        <c:auto val="1"/>
        <c:lblAlgn val="ctr"/>
        <c:lblOffset val="100"/>
        <c:noMultiLvlLbl val="0"/>
      </c:catAx>
      <c:valAx>
        <c:axId val="1282716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248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Hoja3!$A$5</c:f>
              <c:strCache>
                <c:ptCount val="1"/>
                <c:pt idx="0">
                  <c:v>FUNCIONAMIENTO </c:v>
                </c:pt>
              </c:strCache>
            </c:strRef>
          </c:tx>
          <c:spPr>
            <a:solidFill>
              <a:srgbClr val="0099FF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Hoja3!$B$4:$E$4</c:f>
              <c:strCache>
                <c:ptCount val="4"/>
                <c:pt idx="0">
                  <c:v>APROPIACIÓN  VIGENTE($)</c:v>
                </c:pt>
                <c:pt idx="1">
                  <c:v>COMPROMISOS      ($)</c:v>
                </c:pt>
                <c:pt idx="2">
                  <c:v>OBLIGACIONES       ($)</c:v>
                </c:pt>
                <c:pt idx="3">
                  <c:v>   PAGOS                         ($)</c:v>
                </c:pt>
              </c:strCache>
            </c:strRef>
          </c:cat>
          <c:val>
            <c:numRef>
              <c:f>Hoja3!$B$5:$E$5</c:f>
              <c:numCache>
                <c:formatCode>#,##0</c:formatCode>
                <c:ptCount val="4"/>
                <c:pt idx="0">
                  <c:v>356086.44594399998</c:v>
                </c:pt>
                <c:pt idx="1">
                  <c:v>353836.97560000001</c:v>
                </c:pt>
                <c:pt idx="2">
                  <c:v>345708.83100000001</c:v>
                </c:pt>
                <c:pt idx="3">
                  <c:v>332581.87959800003</c:v>
                </c:pt>
              </c:numCache>
            </c:numRef>
          </c:val>
        </c:ser>
        <c:ser>
          <c:idx val="1"/>
          <c:order val="1"/>
          <c:tx>
            <c:strRef>
              <c:f>Hoja3!$A$6</c:f>
              <c:strCache>
                <c:ptCount val="1"/>
                <c:pt idx="0">
                  <c:v>INVERSION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Hoja3!$B$4:$E$4</c:f>
              <c:strCache>
                <c:ptCount val="4"/>
                <c:pt idx="0">
                  <c:v>APROPIACIÓN  VIGENTE($)</c:v>
                </c:pt>
                <c:pt idx="1">
                  <c:v>COMPROMISOS      ($)</c:v>
                </c:pt>
                <c:pt idx="2">
                  <c:v>OBLIGACIONES       ($)</c:v>
                </c:pt>
                <c:pt idx="3">
                  <c:v>   PAGOS                         ($)</c:v>
                </c:pt>
              </c:strCache>
            </c:strRef>
          </c:cat>
          <c:val>
            <c:numRef>
              <c:f>Hoja3!$B$6:$E$6</c:f>
              <c:numCache>
                <c:formatCode>#,##0</c:formatCode>
                <c:ptCount val="4"/>
                <c:pt idx="0">
                  <c:v>186469.45600000001</c:v>
                </c:pt>
                <c:pt idx="1">
                  <c:v>184655.35200000001</c:v>
                </c:pt>
                <c:pt idx="2">
                  <c:v>184655.35224899999</c:v>
                </c:pt>
                <c:pt idx="3">
                  <c:v>61208.384361999997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07568352"/>
        <c:axId val="1207578144"/>
        <c:axId val="0"/>
      </c:bar3DChart>
      <c:catAx>
        <c:axId val="120756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78144"/>
        <c:crosses val="autoZero"/>
        <c:auto val="1"/>
        <c:lblAlgn val="ctr"/>
        <c:lblOffset val="100"/>
        <c:noMultiLvlLbl val="0"/>
      </c:catAx>
      <c:valAx>
        <c:axId val="120757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683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9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7577056"/>
        <c:axId val="1207568896"/>
        <c:axId val="0"/>
      </c:bar3DChart>
      <c:catAx>
        <c:axId val="120757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68896"/>
        <c:crosses val="autoZero"/>
        <c:auto val="1"/>
        <c:lblAlgn val="ctr"/>
        <c:lblOffset val="100"/>
        <c:noMultiLvlLbl val="0"/>
      </c:catAx>
      <c:valAx>
        <c:axId val="120756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7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'GESTION GENERAL '!$B$7</c:f>
              <c:strCache>
                <c:ptCount val="1"/>
                <c:pt idx="0">
                  <c:v>APROPIACIÓN  VIGENTE($)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'GESTION GENERAL '!$A$8:$A$12</c:f>
              <c:strCache>
                <c:ptCount val="5"/>
                <c:pt idx="0">
                  <c:v>GASTOS DE PERSONAL </c:v>
                </c:pt>
                <c:pt idx="1">
                  <c:v>GASTOS GENERALES</c:v>
                </c:pt>
                <c:pt idx="2">
                  <c:v>TRANSFERENCIAS CORRIENTES</c:v>
                </c:pt>
                <c:pt idx="3">
                  <c:v>TRANSFERENCIAS DE CAPITAL</c:v>
                </c:pt>
                <c:pt idx="4">
                  <c:v>GASTOS DE INVERSIÓN </c:v>
                </c:pt>
              </c:strCache>
            </c:strRef>
          </c:cat>
          <c:val>
            <c:numRef>
              <c:f>'GESTION GENERAL '!$B$8:$B$12</c:f>
              <c:numCache>
                <c:formatCode>#,##0</c:formatCode>
                <c:ptCount val="5"/>
                <c:pt idx="0">
                  <c:v>41640.569529</c:v>
                </c:pt>
                <c:pt idx="1">
                  <c:v>19868.776846000001</c:v>
                </c:pt>
                <c:pt idx="2">
                  <c:v>84544.421742999999</c:v>
                </c:pt>
                <c:pt idx="3">
                  <c:v>198428.487039</c:v>
                </c:pt>
                <c:pt idx="4">
                  <c:v>182605.45653600001</c:v>
                </c:pt>
              </c:numCache>
            </c:numRef>
          </c:val>
        </c:ser>
        <c:ser>
          <c:idx val="1"/>
          <c:order val="1"/>
          <c:tx>
            <c:strRef>
              <c:f>'GESTION GENERAL '!$C$7</c:f>
              <c:strCache>
                <c:ptCount val="1"/>
                <c:pt idx="0">
                  <c:v>COMPROMISOS      ($)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cat>
            <c:strRef>
              <c:f>'GESTION GENERAL '!$A$8:$A$12</c:f>
              <c:strCache>
                <c:ptCount val="5"/>
                <c:pt idx="0">
                  <c:v>GASTOS DE PERSONAL </c:v>
                </c:pt>
                <c:pt idx="1">
                  <c:v>GASTOS GENERALES</c:v>
                </c:pt>
                <c:pt idx="2">
                  <c:v>TRANSFERENCIAS CORRIENTES</c:v>
                </c:pt>
                <c:pt idx="3">
                  <c:v>TRANSFERENCIAS DE CAPITAL</c:v>
                </c:pt>
                <c:pt idx="4">
                  <c:v>GASTOS DE INVERSIÓN </c:v>
                </c:pt>
              </c:strCache>
            </c:strRef>
          </c:cat>
          <c:val>
            <c:numRef>
              <c:f>'GESTION GENERAL '!$C$8:$C$12</c:f>
              <c:numCache>
                <c:formatCode>#,##0</c:formatCode>
                <c:ptCount val="5"/>
                <c:pt idx="0">
                  <c:v>41045.890957000003</c:v>
                </c:pt>
                <c:pt idx="1">
                  <c:v>19437.646633</c:v>
                </c:pt>
                <c:pt idx="2">
                  <c:v>83541.216417000003</c:v>
                </c:pt>
                <c:pt idx="3">
                  <c:v>198428.487039</c:v>
                </c:pt>
                <c:pt idx="4">
                  <c:v>180929.73626599999</c:v>
                </c:pt>
              </c:numCache>
            </c:numRef>
          </c:val>
        </c:ser>
        <c:ser>
          <c:idx val="2"/>
          <c:order val="2"/>
          <c:tx>
            <c:strRef>
              <c:f>'GESTION GENERAL '!$D$7</c:f>
              <c:strCache>
                <c:ptCount val="1"/>
                <c:pt idx="0">
                  <c:v>OBLIGACIONES       ($)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cat>
            <c:strRef>
              <c:f>'GESTION GENERAL '!$A$8:$A$12</c:f>
              <c:strCache>
                <c:ptCount val="5"/>
                <c:pt idx="0">
                  <c:v>GASTOS DE PERSONAL </c:v>
                </c:pt>
                <c:pt idx="1">
                  <c:v>GASTOS GENERALES</c:v>
                </c:pt>
                <c:pt idx="2">
                  <c:v>TRANSFERENCIAS CORRIENTES</c:v>
                </c:pt>
                <c:pt idx="3">
                  <c:v>TRANSFERENCIAS DE CAPITAL</c:v>
                </c:pt>
                <c:pt idx="4">
                  <c:v>GASTOS DE INVERSIÓN </c:v>
                </c:pt>
              </c:strCache>
            </c:strRef>
          </c:cat>
          <c:val>
            <c:numRef>
              <c:f>'GESTION GENERAL '!$D$8:$D$12</c:f>
              <c:numCache>
                <c:formatCode>#,##0</c:formatCode>
                <c:ptCount val="5"/>
                <c:pt idx="0">
                  <c:v>41045.890957000003</c:v>
                </c:pt>
                <c:pt idx="1">
                  <c:v>19437.646633</c:v>
                </c:pt>
                <c:pt idx="2">
                  <c:v>83541.216417000003</c:v>
                </c:pt>
                <c:pt idx="3">
                  <c:v>190300.34325500001</c:v>
                </c:pt>
                <c:pt idx="4">
                  <c:v>180929.73626599999</c:v>
                </c:pt>
              </c:numCache>
            </c:numRef>
          </c:val>
        </c:ser>
        <c:ser>
          <c:idx val="3"/>
          <c:order val="3"/>
          <c:tx>
            <c:strRef>
              <c:f>'GESTION GENERAL '!$E$7</c:f>
              <c:strCache>
                <c:ptCount val="1"/>
                <c:pt idx="0">
                  <c:v>   PAGOS                    ($)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accent1">
                  <a:lumMod val="60000"/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60000"/>
                  <a:lumMod val="75000"/>
                </a:schemeClr>
              </a:contourClr>
            </a:sp3d>
          </c:spPr>
          <c:invertIfNegative val="0"/>
          <c:cat>
            <c:strRef>
              <c:f>'GESTION GENERAL '!$A$8:$A$12</c:f>
              <c:strCache>
                <c:ptCount val="5"/>
                <c:pt idx="0">
                  <c:v>GASTOS DE PERSONAL </c:v>
                </c:pt>
                <c:pt idx="1">
                  <c:v>GASTOS GENERALES</c:v>
                </c:pt>
                <c:pt idx="2">
                  <c:v>TRANSFERENCIAS CORRIENTES</c:v>
                </c:pt>
                <c:pt idx="3">
                  <c:v>TRANSFERENCIAS DE CAPITAL</c:v>
                </c:pt>
                <c:pt idx="4">
                  <c:v>GASTOS DE INVERSIÓN </c:v>
                </c:pt>
              </c:strCache>
            </c:strRef>
          </c:cat>
          <c:val>
            <c:numRef>
              <c:f>'GESTION GENERAL '!$E$8:$E$12</c:f>
              <c:numCache>
                <c:formatCode>#,##0</c:formatCode>
                <c:ptCount val="5"/>
                <c:pt idx="0">
                  <c:v>39565.323314000001</c:v>
                </c:pt>
                <c:pt idx="1">
                  <c:v>17312.428313</c:v>
                </c:pt>
                <c:pt idx="2">
                  <c:v>82358.192349000004</c:v>
                </c:pt>
                <c:pt idx="3">
                  <c:v>182300.34325500001</c:v>
                </c:pt>
                <c:pt idx="4">
                  <c:v>57882.891220999998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207579776"/>
        <c:axId val="1207564544"/>
        <c:axId val="0"/>
      </c:bar3DChart>
      <c:catAx>
        <c:axId val="1207579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64544"/>
        <c:crosses val="autoZero"/>
        <c:auto val="1"/>
        <c:lblAlgn val="ctr"/>
        <c:lblOffset val="100"/>
        <c:noMultiLvlLbl val="0"/>
      </c:catAx>
      <c:valAx>
        <c:axId val="1207564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075797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5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2905070168355277E-2"/>
          <c:y val="0.15382202121844984"/>
          <c:w val="0.96128478949493412"/>
          <c:h val="0.8158056536441789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20"/>
      <c:depthPercent val="100"/>
      <c:rAngAx val="0"/>
      <c:perspective val="1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31855856222035E-2"/>
          <c:y val="0.1583329048279272"/>
          <c:w val="0.92256963144363946"/>
          <c:h val="0.84166709517207283"/>
        </c:manualLayout>
      </c:layout>
      <c:pie3DChart>
        <c:varyColors val="1"/>
        <c:dLbls>
          <c:dLblPos val="in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25400"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2714480"/>
        <c:axId val="1282715568"/>
        <c:axId val="0"/>
      </c:bar3DChart>
      <c:catAx>
        <c:axId val="128271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15568"/>
        <c:crosses val="autoZero"/>
        <c:auto val="1"/>
        <c:lblAlgn val="ctr"/>
        <c:lblOffset val="100"/>
        <c:noMultiLvlLbl val="0"/>
      </c:catAx>
      <c:valAx>
        <c:axId val="128271556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1448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accent3">
            <a:lumMod val="60000"/>
            <a:lumOff val="40000"/>
          </a:schemeClr>
        </a:solidFill>
        <a:ln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2726992"/>
        <c:axId val="1282722640"/>
        <c:axId val="0"/>
      </c:bar3DChart>
      <c:catAx>
        <c:axId val="128272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22640"/>
        <c:crosses val="autoZero"/>
        <c:auto val="1"/>
        <c:lblAlgn val="ctr"/>
        <c:lblOffset val="100"/>
        <c:noMultiLvlLbl val="0"/>
      </c:catAx>
      <c:valAx>
        <c:axId val="1282722640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26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5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>
          <a:contourClr>
            <a:schemeClr val="bg1">
              <a:lumMod val="95000"/>
            </a:schemeClr>
          </a:contourClr>
        </a:sp3d>
      </c:spPr>
    </c:sideWall>
    <c:backWall>
      <c:thickness val="0"/>
      <c:spPr>
        <a:noFill/>
        <a:ln w="25400">
          <a:noFill/>
        </a:ln>
        <a:effectLst/>
        <a:sp3d>
          <a:contourClr>
            <a:schemeClr val="bg1">
              <a:lumMod val="9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15925861444482681"/>
          <c:y val="3.0830902760612715E-2"/>
          <c:w val="0.84074138555517319"/>
          <c:h val="0.62196678648860515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2721552"/>
        <c:axId val="1282720464"/>
        <c:axId val="0"/>
      </c:bar3DChart>
      <c:catAx>
        <c:axId val="128272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20464"/>
        <c:crosses val="autoZero"/>
        <c:auto val="1"/>
        <c:lblAlgn val="ctr"/>
        <c:lblOffset val="100"/>
        <c:noMultiLvlLbl val="0"/>
      </c:catAx>
      <c:valAx>
        <c:axId val="128272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827215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55664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556641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A3BFA5-3863-5148-A9D6-52FD022C6526}" type="datetimeFigureOut">
              <a:rPr lang="es-CO"/>
              <a:pPr/>
              <a:t>25/01/2017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10566660"/>
            <a:ext cx="3038475" cy="55664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9" y="10566660"/>
            <a:ext cx="3038475" cy="556641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E010BB-0130-DA48-B514-88FC9B7E3414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6693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55664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556641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D0BACE4D-4B87-0A4F-A5DE-A705A9C77A87}" type="datetimeFigureOut">
              <a:rPr lang="es-CO"/>
              <a:pPr/>
              <a:t>25/01/2017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23900" y="833438"/>
            <a:ext cx="5562600" cy="4171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5285230"/>
            <a:ext cx="5607050" cy="5005961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10566660"/>
            <a:ext cx="3038475" cy="55664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9" y="10566660"/>
            <a:ext cx="3038475" cy="556641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FF1B9DC-407B-2344-9824-77439FC184A6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86838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19" y="1122363"/>
            <a:ext cx="77737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E9C4-757B-184D-9BEF-99ED2173CBA9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6CB90-59C4-9F4D-AA5B-204AE0123F8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852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90749-C10D-4141-8D2B-DB6D54C72244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77BF4-B161-1648-A4F0-E91BAF87658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718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812" y="365125"/>
            <a:ext cx="1972017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760" y="365125"/>
            <a:ext cx="5801732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C1EE-080E-F94A-866E-3C257521801E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ACBA2-397A-D14B-A2F0-AB3843DC73D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4223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 userDrawn="1"/>
        </p:nvSpPr>
        <p:spPr>
          <a:xfrm>
            <a:off x="2132" y="764704"/>
            <a:ext cx="9143461" cy="720080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01422" y="5904582"/>
            <a:ext cx="4094649" cy="89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95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 userDrawn="1"/>
        </p:nvSpPr>
        <p:spPr>
          <a:xfrm>
            <a:off x="2132" y="764704"/>
            <a:ext cx="9143461" cy="720080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01422" y="5904582"/>
            <a:ext cx="4094649" cy="89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25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 userDrawn="1"/>
        </p:nvSpPr>
        <p:spPr>
          <a:xfrm>
            <a:off x="0" y="2264080"/>
            <a:ext cx="9145588" cy="1308936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44105" y="5572150"/>
            <a:ext cx="5445443" cy="118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43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 userDrawn="1"/>
        </p:nvSpPr>
        <p:spPr>
          <a:xfrm>
            <a:off x="4572794" y="2264080"/>
            <a:ext cx="4572794" cy="1308936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29984" y="5889022"/>
            <a:ext cx="4166087" cy="9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2132" y="2708920"/>
            <a:ext cx="2626451" cy="1092912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29984" y="5889022"/>
            <a:ext cx="4166087" cy="9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32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2132" y="571480"/>
            <a:ext cx="4354643" cy="432048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29984" y="5889022"/>
            <a:ext cx="4166087" cy="9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6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 userDrawn="1"/>
        </p:nvSpPr>
        <p:spPr>
          <a:xfrm>
            <a:off x="0" y="0"/>
            <a:ext cx="9145588" cy="5314000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69170"/>
            <a:ext cx="9145588" cy="889681"/>
          </a:xfrm>
          <a:prstGeom prst="rect">
            <a:avLst/>
          </a:prstGeom>
        </p:spPr>
      </p:pic>
      <p:pic>
        <p:nvPicPr>
          <p:cNvPr id="5" name="4 Imagen" descr="MINCOMERCIO LOGO MAS GRANDE H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44105" y="5572150"/>
            <a:ext cx="5445443" cy="118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16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E9C4-757B-184D-9BEF-99ED2173CBA9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6CB90-59C4-9F4D-AA5B-204AE0123F8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721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96" y="1709740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996" y="4589465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E9C4-757B-184D-9BEF-99ED2173CBA9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6CB90-59C4-9F4D-AA5B-204AE0123F8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449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759" y="1825625"/>
            <a:ext cx="3886875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954" y="1825625"/>
            <a:ext cx="3886875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E9C4-757B-184D-9BEF-99ED2173CBA9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6CB90-59C4-9F4D-AA5B-204AE0123F8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173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365127"/>
            <a:ext cx="788807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951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51" y="2505075"/>
            <a:ext cx="3869012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954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954" y="2505075"/>
            <a:ext cx="3888066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E9C4-757B-184D-9BEF-99ED2173CBA9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6CB90-59C4-9F4D-AA5B-204AE0123F8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370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E9C4-757B-184D-9BEF-99ED2173CBA9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6CB90-59C4-9F4D-AA5B-204AE0123F8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707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A8511-0866-4B1E-B134-A2E3F99F32FD}" type="datetimeFigureOut">
              <a:rPr lang="es-CO" smtClean="0"/>
              <a:t>25/01/2017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BA681-6C50-4B76-87DD-2CE1410FEE47}" type="slidenum">
              <a:rPr lang="es-CO" smtClean="0"/>
              <a:t>‹Nº›</a:t>
            </a:fld>
            <a:endParaRPr lang="es-CO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705"/>
            <a:ext cx="9145588" cy="889681"/>
          </a:xfrm>
          <a:prstGeom prst="rect">
            <a:avLst/>
          </a:prstGeom>
        </p:spPr>
      </p:pic>
      <p:pic>
        <p:nvPicPr>
          <p:cNvPr id="6" name="5 Imagen" descr="MINCOMERCIO LOGO MAS GRANDE H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15741" y="83482"/>
            <a:ext cx="3880335" cy="84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02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66" y="987427"/>
            <a:ext cx="462995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0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69AE-8FAB-724E-823A-432F97780922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57A5-87AD-3D45-B177-6ED57A8ABB6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979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8066" y="987427"/>
            <a:ext cx="462995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0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957F-2DC7-5D47-9CE6-E62846EACDA6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2B83D-9016-3B41-B628-84E0153D53CD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777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759" y="365127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59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759" y="6356352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4E9C4-757B-184D-9BEF-99ED2173CBA9}" type="datetimeFigureOut">
              <a:rPr lang="es-CO" smtClean="0"/>
              <a:pPr/>
              <a:t>25/01/2017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476" y="6356352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072" y="6356352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6CB90-59C4-9F4D-AA5B-204AE0123F8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648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3649" r:id="rId14"/>
    <p:sldLayoutId id="2147483650" r:id="rId15"/>
    <p:sldLayoutId id="2147483651" r:id="rId16"/>
    <p:sldLayoutId id="2147483652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7" Type="http://schemas.openxmlformats.org/officeDocument/2006/relationships/chart" Target="../charts/chart10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260426" y="6093296"/>
            <a:ext cx="151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Millones de Pesos </a:t>
            </a:r>
            <a:endParaRPr lang="es-CO" sz="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874397" y="925759"/>
            <a:ext cx="755880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CO" sz="1200" b="1" dirty="0" smtClean="0"/>
              <a:t>SECCIÓN 3501-01 MINCOMERCIO</a:t>
            </a:r>
          </a:p>
          <a:p>
            <a:pPr algn="ctr"/>
            <a:r>
              <a:rPr lang="es-CO" sz="1200" b="1" dirty="0" smtClean="0"/>
              <a:t>GRÁFICA EJECUCIÓN PRESUPUESTAL ACUMULADA CON CORTE AL 31 DE DICIEMBRE DE 2016</a:t>
            </a:r>
            <a:endParaRPr lang="es-CO" sz="1200" b="1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4817263"/>
              </p:ext>
            </p:extLst>
          </p:nvPr>
        </p:nvGraphicFramePr>
        <p:xfrm>
          <a:off x="36290" y="1484784"/>
          <a:ext cx="9001000" cy="4511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633304"/>
              </p:ext>
            </p:extLst>
          </p:nvPr>
        </p:nvGraphicFramePr>
        <p:xfrm>
          <a:off x="36290" y="1484784"/>
          <a:ext cx="9001000" cy="4511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410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96330" y="6309320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Millones de Pesos</a:t>
            </a:r>
            <a:endParaRPr lang="es-CO" sz="800" dirty="0"/>
          </a:p>
        </p:txBody>
      </p:sp>
      <p:sp>
        <p:nvSpPr>
          <p:cNvPr id="2" name="CuadroTexto 1"/>
          <p:cNvSpPr txBox="1"/>
          <p:nvPr/>
        </p:nvSpPr>
        <p:spPr>
          <a:xfrm>
            <a:off x="252314" y="908720"/>
            <a:ext cx="842493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UNIDAD EJECUTORA 3501-01 GÉSTIÓN GENERAL</a:t>
            </a:r>
          </a:p>
          <a:p>
            <a:pPr algn="ctr"/>
            <a:r>
              <a:rPr lang="es-CO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GRÁFICA EJECUCIÓN PRESUPUESTAL ACUMULADA CON CORTE AL </a:t>
            </a:r>
            <a:r>
              <a:rPr lang="es-CO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CO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31 DE DICIEMBRE DE 2016</a:t>
            </a: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8745596"/>
              </p:ext>
            </p:extLst>
          </p:nvPr>
        </p:nvGraphicFramePr>
        <p:xfrm>
          <a:off x="108298" y="1556792"/>
          <a:ext cx="8784976" cy="460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605298"/>
              </p:ext>
            </p:extLst>
          </p:nvPr>
        </p:nvGraphicFramePr>
        <p:xfrm>
          <a:off x="108298" y="1514402"/>
          <a:ext cx="8928992" cy="4650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304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8378" y="771781"/>
            <a:ext cx="763284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UNIDAD EJECUTORA 3501-02 DIRECCIÓN GRAL DE COMERCIO EXTERIOR </a:t>
            </a:r>
          </a:p>
          <a:p>
            <a:pPr algn="ctr"/>
            <a:r>
              <a:rPr lang="es-CO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GRÁFICA DE EJECUCIÓN PRESUPUESTAL ACUMULADA CON CORTE AL </a:t>
            </a:r>
            <a:r>
              <a:rPr lang="es-CO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DE DICIEMBRE DE 2016</a:t>
            </a:r>
            <a:endParaRPr lang="es-CO" sz="12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722129"/>
              </p:ext>
            </p:extLst>
          </p:nvPr>
        </p:nvGraphicFramePr>
        <p:xfrm>
          <a:off x="2988618" y="1709738"/>
          <a:ext cx="2952328" cy="4599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0619318"/>
              </p:ext>
            </p:extLst>
          </p:nvPr>
        </p:nvGraphicFramePr>
        <p:xfrm>
          <a:off x="5868936" y="1709738"/>
          <a:ext cx="2952330" cy="4455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672915"/>
              </p:ext>
            </p:extLst>
          </p:nvPr>
        </p:nvGraphicFramePr>
        <p:xfrm>
          <a:off x="108298" y="1562128"/>
          <a:ext cx="8784976" cy="445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574017"/>
              </p:ext>
            </p:extLst>
          </p:nvPr>
        </p:nvGraphicFramePr>
        <p:xfrm>
          <a:off x="396330" y="1562128"/>
          <a:ext cx="8064896" cy="453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667298"/>
              </p:ext>
            </p:extLst>
          </p:nvPr>
        </p:nvGraphicFramePr>
        <p:xfrm>
          <a:off x="288317" y="1609836"/>
          <a:ext cx="8460939" cy="3403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88318" y="6252701"/>
            <a:ext cx="11161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Millones de Pesos</a:t>
            </a:r>
            <a:endParaRPr lang="es-CO" sz="800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721972"/>
              </p:ext>
            </p:extLst>
          </p:nvPr>
        </p:nvGraphicFramePr>
        <p:xfrm>
          <a:off x="0" y="1562129"/>
          <a:ext cx="8965282" cy="453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5080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arquesin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FE2E2E43DF154587C5970513705906" ma:contentTypeVersion="0" ma:contentTypeDescription="Create a new document." ma:contentTypeScope="" ma:versionID="532f85e620d9f2791f72b0484a0f1dc5">
  <xsd:schema xmlns:xsd="http://www.w3.org/2001/XMLSchema" xmlns:xs="http://www.w3.org/2001/XMLSchema" xmlns:p="http://schemas.microsoft.com/office/2006/metadata/properties" xmlns:ns2="78c0e218-92de-485b-8390-04a7f5112d7e" targetNamespace="http://schemas.microsoft.com/office/2006/metadata/properties" ma:root="true" ma:fieldsID="32b7e71a105faa45381acc4f7f9c2c58" ns2:_="">
    <xsd:import namespace="78c0e218-92de-485b-8390-04a7f5112d7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c0e218-92de-485b-8390-04a7f5112d7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89808F-DBDC-4F2A-9EA4-756222C05E0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45536BD-5C91-40CD-8ED4-0CE6A0F437FA}">
  <ds:schemaRefs>
    <ds:schemaRef ds:uri="http://purl.org/dc/terms/"/>
    <ds:schemaRef ds:uri="78c0e218-92de-485b-8390-04a7f5112d7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B1691A8-6144-4821-9FF9-83CFCBA53DA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B1F4037-AA4D-40AF-8835-9CA3F027B6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c0e218-92de-485b-8390-04a7f5112d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2616</TotalTime>
  <Words>62</Words>
  <Application>Microsoft Office PowerPoint</Application>
  <PresentationFormat>Personalizado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del Carmen Moreno Moscoso</dc:creator>
  <cp:lastModifiedBy>Maria del Carmen Moreno Moscoso</cp:lastModifiedBy>
  <cp:revision>243</cp:revision>
  <cp:lastPrinted>2017-01-25T13:41:09Z</cp:lastPrinted>
  <dcterms:created xsi:type="dcterms:W3CDTF">2015-05-07T20:18:47Z</dcterms:created>
  <dcterms:modified xsi:type="dcterms:W3CDTF">2017-01-25T17:10:34Z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0x01010000FE2E2E43DF154587C5970513705906</vt:lpwstr>
  </property>
  <property fmtid="{D5CDD505-2E9C-101B-9397-08002B2CF9AE}" pid="3" name="_dlc_DocIdItemGuid">
    <vt:lpwstr>50067e3d-6970-4e03-8a53-5b541e12fbfb</vt:lpwstr>
  </property>
  <property fmtid="{D5CDD505-2E9C-101B-9397-08002B2CF9AE}" pid="4" name="_dlc_DocId">
    <vt:lpwstr>QNCNATEDNPKV-30-2</vt:lpwstr>
  </property>
  <property fmtid="{D5CDD505-2E9C-101B-9397-08002B2CF9AE}" pid="5" name="_dlc_DocIdUrl">
    <vt:lpwstr>http://intranet.cancilleria.gov.co/_layouts/DocIdRedir.aspx?ID=QNCNATEDNPKV-30-2, QNCNATEDNPKV-30-2</vt:lpwstr>
  </property>
</Properties>
</file>