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78" r:id="rId1"/>
  </p:sldMasterIdLst>
  <p:notesMasterIdLst>
    <p:notesMasterId r:id="rId7"/>
  </p:notesMasterIdLst>
  <p:sldIdLst>
    <p:sldId id="332" r:id="rId2"/>
    <p:sldId id="328" r:id="rId3"/>
    <p:sldId id="329" r:id="rId4"/>
    <p:sldId id="331" r:id="rId5"/>
    <p:sldId id="330" r:id="rId6"/>
  </p:sldIdLst>
  <p:sldSz cx="9144000" cy="5143500" type="screen16x9"/>
  <p:notesSz cx="7077075" cy="9028113"/>
  <p:embeddedFontLst>
    <p:embeddedFont>
      <p:font typeface="Calibri Light" panose="020F0302020204030204" pitchFamily="34" charset="0"/>
      <p:regular r:id="rId8"/>
      <p:italic r:id="rId9"/>
    </p:embeddedFont>
    <p:embeddedFont>
      <p:font typeface="Montserrat" panose="020B0604020202020204" charset="0"/>
      <p:regular r:id="rId10"/>
      <p:bold r:id="rId11"/>
      <p:italic r:id="rId12"/>
      <p:boldItalic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CC3300"/>
    <a:srgbClr val="CC6600"/>
    <a:srgbClr val="3399FF"/>
    <a:srgbClr val="008080"/>
    <a:srgbClr val="CCFF33"/>
    <a:srgbClr val="FF9933"/>
    <a:srgbClr val="777777"/>
    <a:srgbClr val="38AA71"/>
    <a:srgbClr val="CFDB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132" autoAdjust="0"/>
    <p:restoredTop sz="94249" autoAdjust="0"/>
  </p:normalViewPr>
  <p:slideViewPr>
    <p:cSldViewPr snapToGrid="0" snapToObjects="1" showGuides="1">
      <p:cViewPr varScale="1">
        <p:scale>
          <a:sx n="98" d="100"/>
          <a:sy n="98" d="100"/>
        </p:scale>
        <p:origin x="918" y="96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20\PAGINA%20WEB%202020\FEBRERO%202020\GRAFICA%20CONSOLIDADO%20EJECUCI&#211;N%20FEBRERO%2029%20DE%202020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MARZO%2031%20DE%202020\GRAFICA%20CONSOLIDADO%20MARZO%2031%20DE%202020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JUNIO%20%20DE%202020\GRAFICA%20SECCI&#210;N%2035-01%20MINCOMERCIO%20JUNIO%2030%20DE%202020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JUNIO%20%20DE%202020\GRAFICA%20SECCI&#210;N%2035-01%20MINCOMERCIO%20JUNIO%2030%20DE%202020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19\PAGINA%20WEB\OCTUBRE%20DE%202019\GRAFICA%20CONSOLIDADO%20EJECUCI&#211;N%20OCTUBRE%2031%20DE%202019%20DEF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JUNIO%20%20DE%202020\GRAFICA%20SECCI&#210;N%2035-01%20MINCOMERCIO%20JUNIO%2030%20DE%202020.xls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JUNIO%20%20DE%202020\GRAFICA%20SECCI&#210;N%2035-01%20MINCOMERCIO%20JUNIO%2030%20DE%202020.xls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GRAFICO!$C$3:$I$3</c:f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GRAFICO!$B$3</c15:sqref>
                        </c15:formulaRef>
                      </c:ext>
                    </c:extLst>
                    <c:strCache>
                      <c:ptCount val="1"/>
                      <c:pt idx="0">
                        <c:v>Gastos de Funcionamiento 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GRAFICO!$C$2:$I$2</c15:sqref>
                        </c15:formulaRef>
                      </c:ext>
                    </c:extLst>
                    <c:strCache>
                      <c:ptCount val="7"/>
                      <c:pt idx="0">
                        <c:v>APR.  VIGENTE($)</c:v>
                      </c:pt>
                      <c:pt idx="1">
                        <c:v>BLOQUEOS ($)</c:v>
                      </c:pt>
                      <c:pt idx="2">
                        <c:v>APR. VIGENTE DESPUES DE BLOQUEOS ($)</c:v>
                      </c:pt>
                      <c:pt idx="3">
                        <c:v>COMPROMISOS ($)</c:v>
                      </c:pt>
                      <c:pt idx="4">
                        <c:v>OBLIGACIONES       ($)</c:v>
                      </c:pt>
                      <c:pt idx="5">
                        <c:v>   PAGOS  ($)</c:v>
                      </c:pt>
                      <c:pt idx="6">
                        <c:v>APR. SIN COMPROMETER ($)</c:v>
                      </c:pt>
                    </c:strCache>
                  </c:strRef>
                </c15:cat>
              </c15:filteredCategoryTitle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GRAFICO!$C$4:$I$4</c:f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GRAFICO!$B$4</c15:sqref>
                        </c15:formulaRef>
                      </c:ext>
                    </c:extLst>
                    <c:strCache>
                      <c:ptCount val="1"/>
                      <c:pt idx="0">
                        <c:v>Gastos de Inversión 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GRAFICO!$C$2:$I$2</c15:sqref>
                        </c15:formulaRef>
                      </c:ext>
                    </c:extLst>
                    <c:strCache>
                      <c:ptCount val="7"/>
                      <c:pt idx="0">
                        <c:v>APR.  VIGENTE($)</c:v>
                      </c:pt>
                      <c:pt idx="1">
                        <c:v>BLOQUEOS ($)</c:v>
                      </c:pt>
                      <c:pt idx="2">
                        <c:v>APR. VIGENTE DESPUES DE BLOQUEOS ($)</c:v>
                      </c:pt>
                      <c:pt idx="3">
                        <c:v>COMPROMISOS ($)</c:v>
                      </c:pt>
                      <c:pt idx="4">
                        <c:v>OBLIGACIONES       ($)</c:v>
                      </c:pt>
                      <c:pt idx="5">
                        <c:v>   PAGOS  ($)</c:v>
                      </c:pt>
                      <c:pt idx="6">
                        <c:v>APR. SIN COMPROMETER ($)</c:v>
                      </c:pt>
                    </c:strCache>
                  </c:strRef>
                </c15:cat>
              </c15:filteredCategoryTitle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54241520"/>
        <c:axId val="254242304"/>
        <c:axId val="0"/>
      </c:bar3DChart>
      <c:catAx>
        <c:axId val="254241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54242304"/>
        <c:crosses val="autoZero"/>
        <c:auto val="1"/>
        <c:lblAlgn val="ctr"/>
        <c:lblOffset val="100"/>
        <c:noMultiLvlLbl val="0"/>
      </c:catAx>
      <c:valAx>
        <c:axId val="254242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542415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832130358705163E-2"/>
          <c:y val="0.1194203355671906"/>
          <c:w val="0.92294564741907259"/>
          <c:h val="0.79093156830712386"/>
        </c:manualLayout>
      </c:layout>
      <c:lineChart>
        <c:grouping val="standar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54235640"/>
        <c:axId val="254237208"/>
      </c:lineChart>
      <c:catAx>
        <c:axId val="254235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54237208"/>
        <c:crosses val="autoZero"/>
        <c:auto val="1"/>
        <c:lblAlgn val="ctr"/>
        <c:lblOffset val="100"/>
        <c:noMultiLvlLbl val="0"/>
      </c:catAx>
      <c:valAx>
        <c:axId val="2542372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54235640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30"/>
      <c:depthPercent val="95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799563591778055"/>
          <c:y val="1.6481095353136795E-2"/>
          <c:w val="0.84240306146846378"/>
          <c:h val="0.78767609585521303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TOTAL!$J$18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rgbClr val="FFC0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TOTAL!$K$17:$Q$17</c:f>
              <c:strCache>
                <c:ptCount val="7"/>
                <c:pt idx="0">
                  <c:v>APR.VIGENTE 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TOTAL!$K$18:$Q$18</c:f>
              <c:numCache>
                <c:formatCode>#,##0</c:formatCode>
                <c:ptCount val="7"/>
                <c:pt idx="0">
                  <c:v>458832.76500000001</c:v>
                </c:pt>
                <c:pt idx="1">
                  <c:v>6554.5550000000003</c:v>
                </c:pt>
                <c:pt idx="2">
                  <c:v>452278.21</c:v>
                </c:pt>
                <c:pt idx="3">
                  <c:v>366034.2642350801</c:v>
                </c:pt>
                <c:pt idx="4">
                  <c:v>263086.98720517999</c:v>
                </c:pt>
                <c:pt idx="5">
                  <c:v>220276.91974277</c:v>
                </c:pt>
                <c:pt idx="6">
                  <c:v>86243.945764919918</c:v>
                </c:pt>
              </c:numCache>
            </c:numRef>
          </c:val>
        </c:ser>
        <c:ser>
          <c:idx val="1"/>
          <c:order val="1"/>
          <c:tx>
            <c:strRef>
              <c:f>TOTAL!$J$19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TOTAL!$K$17:$Q$17</c:f>
              <c:strCache>
                <c:ptCount val="7"/>
                <c:pt idx="0">
                  <c:v>APR.VIGENTE 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TOTAL!$K$19:$Q$19</c:f>
              <c:numCache>
                <c:formatCode>#,##0</c:formatCode>
                <c:ptCount val="7"/>
                <c:pt idx="0">
                  <c:v>252447.66242899999</c:v>
                </c:pt>
                <c:pt idx="1">
                  <c:v>68191.739967999994</c:v>
                </c:pt>
                <c:pt idx="2">
                  <c:v>184255.92246100001</c:v>
                </c:pt>
                <c:pt idx="3">
                  <c:v>115762.91905745999</c:v>
                </c:pt>
                <c:pt idx="4">
                  <c:v>8479.0352472399991</c:v>
                </c:pt>
                <c:pt idx="5">
                  <c:v>7970.1747932399994</c:v>
                </c:pt>
                <c:pt idx="6">
                  <c:v>68493.003403540002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51880560"/>
        <c:axId val="251882520"/>
        <c:axId val="252040016"/>
      </c:bar3DChart>
      <c:catAx>
        <c:axId val="251880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51882520"/>
        <c:crosses val="autoZero"/>
        <c:auto val="1"/>
        <c:lblAlgn val="ctr"/>
        <c:lblOffset val="100"/>
        <c:noMultiLvlLbl val="0"/>
      </c:catAx>
      <c:valAx>
        <c:axId val="251882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51880560"/>
        <c:crosses val="autoZero"/>
        <c:crossBetween val="between"/>
      </c:valAx>
      <c:serAx>
        <c:axId val="252040016"/>
        <c:scaling>
          <c:orientation val="minMax"/>
        </c:scaling>
        <c:delete val="1"/>
        <c:axPos val="b"/>
        <c:majorTickMark val="none"/>
        <c:minorTickMark val="none"/>
        <c:tickLblPos val="nextTo"/>
        <c:crossAx val="251882520"/>
        <c:crosses val="autoZero"/>
      </c:ser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'GESTION GENERAL'!$J$23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'GESTION GENERAL'!$K$22:$Q$22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'GESTION GENERAL'!$K$23:$Q$23</c:f>
              <c:numCache>
                <c:formatCode>#,##0</c:formatCode>
                <c:ptCount val="7"/>
                <c:pt idx="0">
                  <c:v>443840.97600000002</c:v>
                </c:pt>
                <c:pt idx="1">
                  <c:v>6000</c:v>
                </c:pt>
                <c:pt idx="2">
                  <c:v>437840.97600000002</c:v>
                </c:pt>
                <c:pt idx="3">
                  <c:v>358871.02846157009</c:v>
                </c:pt>
                <c:pt idx="4">
                  <c:v>256871.80309931</c:v>
                </c:pt>
                <c:pt idx="5">
                  <c:v>214061.7356369</c:v>
                </c:pt>
                <c:pt idx="6">
                  <c:v>78969.947538429929</c:v>
                </c:pt>
              </c:numCache>
            </c:numRef>
          </c:val>
        </c:ser>
        <c:ser>
          <c:idx val="1"/>
          <c:order val="1"/>
          <c:tx>
            <c:strRef>
              <c:f>'GESTION GENERAL'!$J$24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rgbClr val="CC330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'GESTION GENERAL'!$K$22:$Q$22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'GESTION GENERAL'!$K$24:$Q$24</c:f>
              <c:numCache>
                <c:formatCode>#,##0</c:formatCode>
                <c:ptCount val="7"/>
                <c:pt idx="0">
                  <c:v>240227.074429</c:v>
                </c:pt>
                <c:pt idx="1">
                  <c:v>68191.739967999994</c:v>
                </c:pt>
                <c:pt idx="2">
                  <c:v>172035.33446099999</c:v>
                </c:pt>
                <c:pt idx="3">
                  <c:v>110230.97372328</c:v>
                </c:pt>
                <c:pt idx="4">
                  <c:v>6835.4099022800001</c:v>
                </c:pt>
                <c:pt idx="5">
                  <c:v>6376.4625132800002</c:v>
                </c:pt>
                <c:pt idx="6">
                  <c:v>61804.360737720002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51882912"/>
        <c:axId val="251883696"/>
        <c:axId val="0"/>
      </c:bar3DChart>
      <c:catAx>
        <c:axId val="251882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51883696"/>
        <c:crosses val="autoZero"/>
        <c:auto val="1"/>
        <c:lblAlgn val="ctr"/>
        <c:lblOffset val="100"/>
        <c:noMultiLvlLbl val="0"/>
      </c:catAx>
      <c:valAx>
        <c:axId val="251883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2518829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5066919231820672"/>
          <c:y val="0.11306788782524678"/>
          <c:w val="0.1110355848779042"/>
          <c:h val="0.53376282527753005"/>
        </c:manualLayout>
      </c:layout>
      <c:bar3D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23030240"/>
        <c:axId val="323036120"/>
        <c:axId val="0"/>
      </c:bar3DChart>
      <c:catAx>
        <c:axId val="3230302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3036120"/>
        <c:crosses val="autoZero"/>
        <c:auto val="1"/>
        <c:lblAlgn val="ctr"/>
        <c:lblOffset val="100"/>
        <c:noMultiLvlLbl val="0"/>
      </c:catAx>
      <c:valAx>
        <c:axId val="323036120"/>
        <c:scaling>
          <c:orientation val="minMax"/>
        </c:scaling>
        <c:delete val="0"/>
        <c:axPos val="b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30302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s-E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DCE!$K$17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bg1"/>
              </a:solidFill>
              <a:ln>
                <a:solidFill>
                  <a:schemeClr val="accent2">
                    <a:lumMod val="7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DCE!$L$16:$R$16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DCE!$L$17:$R$17</c:f>
              <c:numCache>
                <c:formatCode>#,##0</c:formatCode>
                <c:ptCount val="7"/>
                <c:pt idx="0">
                  <c:v>14991.789000000001</c:v>
                </c:pt>
                <c:pt idx="1">
                  <c:v>554.55499999999995</c:v>
                </c:pt>
                <c:pt idx="2">
                  <c:v>14437.234</c:v>
                </c:pt>
                <c:pt idx="3">
                  <c:v>7163.2357735100004</c:v>
                </c:pt>
                <c:pt idx="4">
                  <c:v>6215.1841058700002</c:v>
                </c:pt>
                <c:pt idx="5">
                  <c:v>6215.1841058700002</c:v>
                </c:pt>
                <c:pt idx="6">
                  <c:v>7273.99822649</c:v>
                </c:pt>
              </c:numCache>
            </c:numRef>
          </c:val>
        </c:ser>
        <c:ser>
          <c:idx val="1"/>
          <c:order val="1"/>
          <c:tx>
            <c:strRef>
              <c:f>DCE!$K$18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dLbls>
            <c:spPr>
              <a:solidFill>
                <a:schemeClr val="accent4">
                  <a:lumMod val="75000"/>
                </a:schemeClr>
              </a:solidFill>
              <a:ln>
                <a:solidFill>
                  <a:schemeClr val="bg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DCE!$L$16:$R$16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DCE!$L$18:$R$18</c:f>
              <c:numCache>
                <c:formatCode>#,##0</c:formatCode>
                <c:ptCount val="7"/>
                <c:pt idx="0">
                  <c:v>12220.588</c:v>
                </c:pt>
                <c:pt idx="1">
                  <c:v>0</c:v>
                </c:pt>
                <c:pt idx="2">
                  <c:v>12220.588</c:v>
                </c:pt>
                <c:pt idx="3">
                  <c:v>5531.9453341799999</c:v>
                </c:pt>
                <c:pt idx="4">
                  <c:v>1643.6253449600001</c:v>
                </c:pt>
                <c:pt idx="5">
                  <c:v>1593.7122799599999</c:v>
                </c:pt>
                <c:pt idx="6">
                  <c:v>6688.6426658199998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23032592"/>
        <c:axId val="323035728"/>
        <c:axId val="0"/>
      </c:bar3DChart>
      <c:catAx>
        <c:axId val="323032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3035728"/>
        <c:crosses val="autoZero"/>
        <c:auto val="1"/>
        <c:lblAlgn val="ctr"/>
        <c:lblOffset val="100"/>
        <c:noMultiLvlLbl val="0"/>
      </c:catAx>
      <c:valAx>
        <c:axId val="323035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303259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3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8862164485085878"/>
          <c:y val="1.8182666526950386E-2"/>
          <c:w val="0.71137835514914127"/>
          <c:h val="0.6731139474906591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Hoja1!$A$4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rgbClr val="FF9900"/>
            </a:solidFill>
            <a:ln>
              <a:noFill/>
            </a:ln>
            <a:effectLst/>
            <a:sp3d/>
          </c:spPr>
          <c:invertIfNegative val="0"/>
          <c:cat>
            <c:strRef>
              <c:f>Hoja1!$B$3:$G$3</c:f>
              <c:strCache>
                <c:ptCount val="6"/>
                <c:pt idx="0">
                  <c:v>APR. VIGENTE</c:v>
                </c:pt>
                <c:pt idx="1">
                  <c:v>APR BLOQUEADA</c:v>
                </c:pt>
                <c:pt idx="2">
                  <c:v>APR. VIGENTE DESPUES DE BLOQUEOS</c:v>
                </c:pt>
                <c:pt idx="3">
                  <c:v>COMPROMISO</c:v>
                </c:pt>
                <c:pt idx="4">
                  <c:v>OBLIGACION</c:v>
                </c:pt>
                <c:pt idx="5">
                  <c:v>APROPIACION SIN COMPROMETER</c:v>
                </c:pt>
              </c:strCache>
            </c:strRef>
          </c:cat>
          <c:val>
            <c:numRef>
              <c:f>Hoja1!$B$4:$G$4</c:f>
              <c:numCache>
                <c:formatCode>"$"#,##0;\-"$"#,##0</c:formatCode>
                <c:ptCount val="6"/>
                <c:pt idx="0">
                  <c:v>24791.387999999999</c:v>
                </c:pt>
                <c:pt idx="1">
                  <c:v>0</c:v>
                </c:pt>
                <c:pt idx="2">
                  <c:v>24791.387999999999</c:v>
                </c:pt>
                <c:pt idx="3">
                  <c:v>16640.259128310001</c:v>
                </c:pt>
                <c:pt idx="4">
                  <c:v>2721.1650000900004</c:v>
                </c:pt>
                <c:pt idx="5">
                  <c:v>8151.128871689999</c:v>
                </c:pt>
              </c:numCache>
            </c:numRef>
          </c:val>
        </c:ser>
        <c:ser>
          <c:idx val="1"/>
          <c:order val="1"/>
          <c:tx>
            <c:strRef>
              <c:f>Hoja1!$A$5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Hoja1!$B$3:$G$3</c:f>
              <c:strCache>
                <c:ptCount val="6"/>
                <c:pt idx="0">
                  <c:v>APR. VIGENTE</c:v>
                </c:pt>
                <c:pt idx="1">
                  <c:v>APR BLOQUEADA</c:v>
                </c:pt>
                <c:pt idx="2">
                  <c:v>APR. VIGENTE DESPUES DE BLOQUEOS</c:v>
                </c:pt>
                <c:pt idx="3">
                  <c:v>COMPROMISO</c:v>
                </c:pt>
                <c:pt idx="4">
                  <c:v>OBLIGACION</c:v>
                </c:pt>
                <c:pt idx="5">
                  <c:v>APROPIACION SIN COMPROMETER</c:v>
                </c:pt>
              </c:strCache>
            </c:strRef>
          </c:cat>
          <c:val>
            <c:numRef>
              <c:f>Hoja1!$B$5:$G$5</c:f>
              <c:numCache>
                <c:formatCode>"$"#,##0;\-"$"#,##0</c:formatCode>
                <c:ptCount val="6"/>
                <c:pt idx="0">
                  <c:v>92683.256284000003</c:v>
                </c:pt>
                <c:pt idx="1">
                  <c:v>0</c:v>
                </c:pt>
                <c:pt idx="2">
                  <c:v>92683.256284000003</c:v>
                </c:pt>
                <c:pt idx="3">
                  <c:v>36142.590171999997</c:v>
                </c:pt>
                <c:pt idx="4">
                  <c:v>4385.9991950000003</c:v>
                </c:pt>
                <c:pt idx="5">
                  <c:v>56540.666111999999</c:v>
                </c:pt>
              </c:numCache>
            </c:numRef>
          </c:val>
        </c:ser>
        <c:ser>
          <c:idx val="2"/>
          <c:order val="2"/>
          <c:tx>
            <c:strRef>
              <c:f>Hoja1!$A$6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Hoja1!$B$3:$G$3</c:f>
              <c:strCache>
                <c:ptCount val="6"/>
                <c:pt idx="0">
                  <c:v>APR. VIGENTE</c:v>
                </c:pt>
                <c:pt idx="1">
                  <c:v>APR BLOQUEADA</c:v>
                </c:pt>
                <c:pt idx="2">
                  <c:v>APR. VIGENTE DESPUES DE BLOQUEOS</c:v>
                </c:pt>
                <c:pt idx="3">
                  <c:v>COMPROMISO</c:v>
                </c:pt>
                <c:pt idx="4">
                  <c:v>OBLIGACION</c:v>
                </c:pt>
                <c:pt idx="5">
                  <c:v>APROPIACION SIN COMPROMETER</c:v>
                </c:pt>
              </c:strCache>
            </c:strRef>
          </c:cat>
          <c:val>
            <c:numRef>
              <c:f>Hoja1!$B$6:$G$6</c:f>
              <c:numCache>
                <c:formatCode>"$"#,##0;\-"$"#,##0</c:formatCode>
                <c:ptCount val="6"/>
                <c:pt idx="0">
                  <c:v>3524.1211199999998</c:v>
                </c:pt>
                <c:pt idx="1">
                  <c:v>0</c:v>
                </c:pt>
                <c:pt idx="2">
                  <c:v>3524.1211199999998</c:v>
                </c:pt>
                <c:pt idx="3">
                  <c:v>1830.1789096500002</c:v>
                </c:pt>
                <c:pt idx="4">
                  <c:v>682.81289564999997</c:v>
                </c:pt>
                <c:pt idx="5">
                  <c:v>1693.9422103499999</c:v>
                </c:pt>
              </c:numCache>
            </c:numRef>
          </c:val>
        </c:ser>
        <c:ser>
          <c:idx val="3"/>
          <c:order val="3"/>
          <c:tx>
            <c:strRef>
              <c:f>Hoja1!$A$7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Hoja1!$B$3:$G$3</c:f>
              <c:strCache>
                <c:ptCount val="6"/>
                <c:pt idx="0">
                  <c:v>APR. VIGENTE</c:v>
                </c:pt>
                <c:pt idx="1">
                  <c:v>APR BLOQUEADA</c:v>
                </c:pt>
                <c:pt idx="2">
                  <c:v>APR. VIGENTE DESPUES DE BLOQUEOS</c:v>
                </c:pt>
                <c:pt idx="3">
                  <c:v>COMPROMISO</c:v>
                </c:pt>
                <c:pt idx="4">
                  <c:v>OBLIGACION</c:v>
                </c:pt>
                <c:pt idx="5">
                  <c:v>APROPIACION SIN COMPROMETER</c:v>
                </c:pt>
              </c:strCache>
            </c:strRef>
          </c:cat>
          <c:val>
            <c:numRef>
              <c:f>Hoja1!$B$7:$G$7</c:f>
              <c:numCache>
                <c:formatCode>"$"#,##0;\-"$"#,##0</c:formatCode>
                <c:ptCount val="6"/>
                <c:pt idx="0">
                  <c:v>131448.89702500001</c:v>
                </c:pt>
                <c:pt idx="1">
                  <c:v>68191.739967999994</c:v>
                </c:pt>
                <c:pt idx="2">
                  <c:v>63257.157056999997</c:v>
                </c:pt>
                <c:pt idx="3">
                  <c:v>61149.890847499999</c:v>
                </c:pt>
                <c:pt idx="4">
                  <c:v>689.0581565</c:v>
                </c:pt>
                <c:pt idx="5">
                  <c:v>2107.2662095000001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23036904"/>
        <c:axId val="323032984"/>
        <c:axId val="0"/>
      </c:bar3DChart>
      <c:catAx>
        <c:axId val="323036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3032984"/>
        <c:crosses val="autoZero"/>
        <c:auto val="1"/>
        <c:lblAlgn val="ctr"/>
        <c:lblOffset val="100"/>
        <c:noMultiLvlLbl val="0"/>
      </c:catAx>
      <c:valAx>
        <c:axId val="323032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;\-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303690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528638" y="676275"/>
            <a:ext cx="6019800" cy="33861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7708" y="4288354"/>
            <a:ext cx="5661660" cy="4062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0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9352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9552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7554151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1759457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3260076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 rot="5400000">
            <a:off x="8234561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9"/>
          <p:cNvSpPr/>
          <p:nvPr/>
        </p:nvSpPr>
        <p:spPr>
          <a:xfrm rot="10800000" flipH="1">
            <a:off x="7937900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9"/>
          <p:cNvSpPr/>
          <p:nvPr/>
        </p:nvSpPr>
        <p:spPr>
          <a:xfrm rot="-5400000" flipH="1">
            <a:off x="292350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9"/>
          <p:cNvSpPr/>
          <p:nvPr/>
        </p:nvSpPr>
        <p:spPr>
          <a:xfrm rot="10800000">
            <a:off x="278211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39498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10800000">
            <a:off x="6904227" y="249339"/>
            <a:ext cx="2034302" cy="2271600"/>
            <a:chOff x="208025" y="2621275"/>
            <a:chExt cx="2034302" cy="2271600"/>
          </a:xfrm>
        </p:grpSpPr>
        <p:sp>
          <p:nvSpPr>
            <p:cNvPr id="11" name="Google Shape;11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208025" y="2621275"/>
            <a:ext cx="2034302" cy="2271600"/>
            <a:chOff x="208025" y="2621275"/>
            <a:chExt cx="2034302" cy="2271600"/>
          </a:xfrm>
        </p:grpSpPr>
        <p:sp>
          <p:nvSpPr>
            <p:cNvPr id="14" name="Google Shape;14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1"/>
                </a:gs>
                <a:gs pos="2900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2"/>
          <p:cNvSpPr/>
          <p:nvPr/>
        </p:nvSpPr>
        <p:spPr>
          <a:xfrm rot="10800000" flipH="1">
            <a:off x="624300" y="1092075"/>
            <a:ext cx="7895400" cy="2959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101000" y="1738825"/>
            <a:ext cx="6942000" cy="166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04400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0029073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0528189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5815110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1174457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913261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049779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264368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2/07/2020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951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05810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1" r:id="rId12"/>
    <p:sldLayoutId id="2147483692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21095" y="1505339"/>
            <a:ext cx="7396064" cy="1899386"/>
          </a:xfrm>
          <a:solidFill>
            <a:schemeClr val="accent4">
              <a:lumMod val="50000"/>
            </a:schemeClr>
          </a:solidFill>
          <a:ln w="76200">
            <a:solidFill>
              <a:schemeClr val="bg1"/>
            </a:solidFill>
          </a:ln>
        </p:spPr>
        <p:txBody>
          <a:bodyPr/>
          <a:lstStyle/>
          <a:p>
            <a:r>
              <a:rPr lang="es-CO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SECCIÓN 3501 - MINISTERIO DE COMERCIO INDUSTRIA Y </a:t>
            </a:r>
            <a:r>
              <a:rPr lang="es-C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TURISMO                          </a:t>
            </a:r>
            <a: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</a:t>
            </a:r>
            <a:r>
              <a:rPr lang="es-C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PRESUPUESTAL ACUMULADA CON CORTE AL </a:t>
            </a:r>
            <a: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DE JUNIO DE 2020 </a:t>
            </a:r>
            <a:r>
              <a:rPr lang="es-CO" sz="1200" dirty="0">
                <a:solidFill>
                  <a:schemeClr val="bg1"/>
                </a:solidFill>
              </a:rPr>
              <a:t/>
            </a:r>
            <a:br>
              <a:rPr lang="es-CO" sz="1200" dirty="0">
                <a:solidFill>
                  <a:schemeClr val="bg1"/>
                </a:solidFill>
              </a:rPr>
            </a:br>
            <a:r>
              <a:rPr lang="es-CO" sz="1200" dirty="0"/>
              <a:t/>
            </a:r>
            <a:br>
              <a:rPr lang="es-CO" sz="1200" dirty="0"/>
            </a:br>
            <a:endParaRPr lang="es-CO" sz="1200" dirty="0"/>
          </a:p>
        </p:txBody>
      </p:sp>
      <p:sp>
        <p:nvSpPr>
          <p:cNvPr id="3" name="Rectángulo 2"/>
          <p:cNvSpPr/>
          <p:nvPr/>
        </p:nvSpPr>
        <p:spPr>
          <a:xfrm>
            <a:off x="2313992" y="3033439"/>
            <a:ext cx="4407821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 dirty="0"/>
              <a:t>COMPROMETIDO </a:t>
            </a:r>
            <a:r>
              <a:rPr lang="es-CO" dirty="0" smtClean="0"/>
              <a:t>75,69%   OBLIGADO 42,66%</a:t>
            </a:r>
            <a:endParaRPr lang="es-CO" dirty="0"/>
          </a:p>
        </p:txBody>
      </p:sp>
      <p:pic>
        <p:nvPicPr>
          <p:cNvPr id="5" name="Imagen 4" descr="cid:A1151BFF-0E8C-41C0-A184-8A0FA5990D6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6" y="199055"/>
            <a:ext cx="2313992" cy="5038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54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dirty="0" smtClean="0">
                <a:solidFill>
                  <a:schemeClr val="bg1"/>
                </a:solidFill>
              </a:rPr>
              <a:t>GRAFICA EJECUCIÓN PRESUPUESTAL ACUMULADA                                                                                                             SECCIÓN 3501 MINCOMERCIO CON CORTE AL 30 DE JUNIO DE 2020</a:t>
            </a: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 flipH="1">
            <a:off x="1306286" y="4797925"/>
            <a:ext cx="15924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9329892"/>
              </p:ext>
            </p:extLst>
          </p:nvPr>
        </p:nvGraphicFramePr>
        <p:xfrm>
          <a:off x="684245" y="584718"/>
          <a:ext cx="7564015" cy="32348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16937"/>
              </p:ext>
            </p:extLst>
          </p:nvPr>
        </p:nvGraphicFramePr>
        <p:xfrm>
          <a:off x="0" y="1"/>
          <a:ext cx="9144000" cy="41342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1627747"/>
              </p:ext>
            </p:extLst>
          </p:nvPr>
        </p:nvGraphicFramePr>
        <p:xfrm>
          <a:off x="1" y="1"/>
          <a:ext cx="9075906" cy="4232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133850"/>
            <a:ext cx="8580000" cy="664075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UNIDAD EJECUTORA 3501-01 GESTIÓN GENERAL CON CORTE </a:t>
            </a:r>
            <a:r>
              <a:rPr lang="es-CO" dirty="0" smtClean="0">
                <a:solidFill>
                  <a:schemeClr val="bg1"/>
                </a:solidFill>
              </a:rPr>
              <a:t>AL 30 DE JUNIO DE 2020</a:t>
            </a:r>
            <a:endParaRPr lang="es-CO" dirty="0">
              <a:solidFill>
                <a:schemeClr val="bg1"/>
              </a:solidFill>
            </a:endParaRPr>
          </a:p>
          <a:p>
            <a:pPr marL="0" lvl="0" indent="0"/>
            <a:endParaRPr dirty="0"/>
          </a:p>
        </p:txBody>
      </p:sp>
      <p:sp>
        <p:nvSpPr>
          <p:cNvPr id="4" name="Rectángulo 3"/>
          <p:cNvSpPr/>
          <p:nvPr/>
        </p:nvSpPr>
        <p:spPr>
          <a:xfrm flipH="1">
            <a:off x="1206757" y="4771145"/>
            <a:ext cx="1648410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835202"/>
              </p:ext>
            </p:extLst>
          </p:nvPr>
        </p:nvGraphicFramePr>
        <p:xfrm>
          <a:off x="68093" y="0"/>
          <a:ext cx="8871625" cy="3943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018384"/>
            <a:ext cx="8580000" cy="779541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400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UNIDAD EJECUTORA </a:t>
            </a:r>
            <a:r>
              <a:rPr lang="es-CO" sz="1400" dirty="0" smtClean="0">
                <a:solidFill>
                  <a:schemeClr val="bg1"/>
                </a:solidFill>
              </a:rPr>
              <a:t>3501-02 DIRECCIÓN DE COMERCIO EXTERIOR  </a:t>
            </a:r>
            <a:r>
              <a:rPr lang="es-CO" sz="1400" dirty="0">
                <a:solidFill>
                  <a:schemeClr val="bg1"/>
                </a:solidFill>
              </a:rPr>
              <a:t>CON CORTE AL </a:t>
            </a:r>
            <a:r>
              <a:rPr lang="es-CO" sz="1400" dirty="0" smtClean="0">
                <a:solidFill>
                  <a:schemeClr val="bg1"/>
                </a:solidFill>
              </a:rPr>
              <a:t>30 DE JUNIO DE 2020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sz="1400" dirty="0"/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7789133"/>
              </p:ext>
            </p:extLst>
          </p:nvPr>
        </p:nvGraphicFramePr>
        <p:xfrm>
          <a:off x="145914" y="70701"/>
          <a:ext cx="8871625" cy="3744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ctángulo 1"/>
          <p:cNvSpPr/>
          <p:nvPr/>
        </p:nvSpPr>
        <p:spPr>
          <a:xfrm>
            <a:off x="1219199" y="4797925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2361754"/>
              </p:ext>
            </p:extLst>
          </p:nvPr>
        </p:nvGraphicFramePr>
        <p:xfrm>
          <a:off x="0" y="1"/>
          <a:ext cx="9144000" cy="3943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/>
            <a:r>
              <a:rPr lang="es-CO" dirty="0" smtClean="0">
                <a:solidFill>
                  <a:schemeClr val="bg1"/>
                </a:solidFill>
              </a:rPr>
              <a:t> </a:t>
            </a:r>
            <a:r>
              <a:rPr lang="es-CO" dirty="0">
                <a:solidFill>
                  <a:schemeClr val="bg1"/>
                </a:solidFill>
              </a:rPr>
              <a:t>EJECUCIÓN PRESUPUESTAL </a:t>
            </a:r>
            <a:r>
              <a:rPr lang="es-CO" dirty="0" smtClean="0">
                <a:solidFill>
                  <a:schemeClr val="bg1"/>
                </a:solidFill>
              </a:rPr>
              <a:t>ACUMULADA GASTOS DE INVERSIÓN                                                                                                              </a:t>
            </a:r>
            <a:r>
              <a:rPr lang="es-CO" dirty="0">
                <a:solidFill>
                  <a:schemeClr val="bg1"/>
                </a:solidFill>
              </a:rPr>
              <a:t>SECCIÓN 3501 MINCOMERCIO CON CORTE AL </a:t>
            </a:r>
            <a:r>
              <a:rPr lang="es-CO" dirty="0" smtClean="0">
                <a:solidFill>
                  <a:schemeClr val="bg1"/>
                </a:solidFill>
              </a:rPr>
              <a:t>30 DE JUNIO DE 2020</a:t>
            </a:r>
            <a:endParaRPr dirty="0"/>
          </a:p>
        </p:txBody>
      </p:sp>
      <p:sp>
        <p:nvSpPr>
          <p:cNvPr id="3" name="Rectángulo 2"/>
          <p:cNvSpPr/>
          <p:nvPr/>
        </p:nvSpPr>
        <p:spPr>
          <a:xfrm flipH="1">
            <a:off x="1200149" y="4779821"/>
            <a:ext cx="1682749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1662518"/>
              </p:ext>
            </p:extLst>
          </p:nvPr>
        </p:nvGraphicFramePr>
        <p:xfrm>
          <a:off x="0" y="0"/>
          <a:ext cx="9143999" cy="4232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5516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2525</TotalTime>
  <Words>118</Words>
  <Application>Microsoft Office PowerPoint</Application>
  <PresentationFormat>Presentación en pantalla (16:9)</PresentationFormat>
  <Paragraphs>11</Paragraphs>
  <Slides>5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Arial</vt:lpstr>
      <vt:lpstr>Calibri Light</vt:lpstr>
      <vt:lpstr>Montserrat</vt:lpstr>
      <vt:lpstr>Calibri</vt:lpstr>
      <vt:lpstr>Office Theme</vt:lpstr>
      <vt:lpstr>SECCIÓN 3501 - MINISTERIO DE COMERCIO INDUSTRIA Y TURISMO                          EJECUCIÓN PRESUPUESTAL ACUMULADA CON CORTE AL 30 DE JUNIO DE 2020  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Alterno</cp:lastModifiedBy>
  <cp:revision>555</cp:revision>
  <cp:lastPrinted>2020-06-02T23:07:20Z</cp:lastPrinted>
  <dcterms:modified xsi:type="dcterms:W3CDTF">2020-07-02T22:51:44Z</dcterms:modified>
</cp:coreProperties>
</file>