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8"/>
      <p: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  <a:srgbClr val="FF9933"/>
    <a:srgbClr val="CC3300"/>
    <a:srgbClr val="CC6600"/>
    <a:srgbClr val="3399FF"/>
    <a:srgbClr val="008080"/>
    <a:srgbClr val="CCFF33"/>
    <a:srgbClr val="777777"/>
    <a:srgbClr val="38A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744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LIO%2031%20DE%202020\GRAFICA%20CONSOLIDADO%20SECCION%20350101-000%20GESTION%20GENERAL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LIO%2031%20DE%202020\GRAFICA%20CONSOLIDADO%20SECCION%20350101-000%20GESTION%20GENERAL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LIO%2031%20DE%202020\GRAFICA%20CONSOLIDADO%20SECCION%20350101-000%20GESTION%20GENERAL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LIO%2031%20DE%202020\GRAFICA%20CONSOLIDADO%20SECCION%20350101-000%20GESTION%20GENERAL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29917272"/>
        <c:axId val="429918056"/>
        <c:axId val="0"/>
      </c:bar3DChart>
      <c:catAx>
        <c:axId val="429917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8056"/>
        <c:crosses val="autoZero"/>
        <c:auto val="1"/>
        <c:lblAlgn val="ctr"/>
        <c:lblOffset val="100"/>
        <c:noMultiLvlLbl val="0"/>
      </c:catAx>
      <c:valAx>
        <c:axId val="429918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7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29915704"/>
        <c:axId val="429918840"/>
      </c:lineChart>
      <c:catAx>
        <c:axId val="42991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8840"/>
        <c:crosses val="autoZero"/>
        <c:auto val="1"/>
        <c:lblAlgn val="ctr"/>
        <c:lblOffset val="100"/>
        <c:noMultiLvlLbl val="0"/>
      </c:catAx>
      <c:valAx>
        <c:axId val="429918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57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TOTAL!$J$14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TOTAL!$K$13:$Q$13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TOTAL!$K$14:$Q$14</c:f>
              <c:numCache>
                <c:formatCode>#,##0</c:formatCode>
                <c:ptCount val="7"/>
                <c:pt idx="0">
                  <c:v>52247.396000000001</c:v>
                </c:pt>
                <c:pt idx="1">
                  <c:v>554.55499999999995</c:v>
                </c:pt>
                <c:pt idx="2">
                  <c:v>51692.841</c:v>
                </c:pt>
                <c:pt idx="3">
                  <c:v>28407.687565129996</c:v>
                </c:pt>
                <c:pt idx="4">
                  <c:v>28103.758099129998</c:v>
                </c:pt>
                <c:pt idx="5">
                  <c:v>28102.979199129997</c:v>
                </c:pt>
                <c:pt idx="6">
                  <c:v>23285.153434870004</c:v>
                </c:pt>
              </c:numCache>
            </c:numRef>
          </c:val>
        </c:ser>
        <c:ser>
          <c:idx val="1"/>
          <c:order val="1"/>
          <c:tx>
            <c:strRef>
              <c:f>TOTAL!$J$15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TOTAL!$K$15:$Q$15</c:f>
              <c:numCache>
                <c:formatCode>#,##0</c:formatCode>
                <c:ptCount val="7"/>
                <c:pt idx="0">
                  <c:v>21345.098999999998</c:v>
                </c:pt>
                <c:pt idx="1">
                  <c:v>0</c:v>
                </c:pt>
                <c:pt idx="2">
                  <c:v>21345.098999999998</c:v>
                </c:pt>
                <c:pt idx="3">
                  <c:v>17663.891909629998</c:v>
                </c:pt>
                <c:pt idx="4">
                  <c:v>9775.7263632699996</c:v>
                </c:pt>
                <c:pt idx="5">
                  <c:v>9435.8225744400006</c:v>
                </c:pt>
                <c:pt idx="6">
                  <c:v>3681.2070903700028</c:v>
                </c:pt>
              </c:numCache>
            </c:numRef>
          </c:val>
        </c:ser>
        <c:ser>
          <c:idx val="2"/>
          <c:order val="2"/>
          <c:tx>
            <c:strRef>
              <c:f>TOTAL!$J$16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TOTAL!$K$13:$Q$13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TOTAL!$K$16:$Q$16</c:f>
              <c:numCache>
                <c:formatCode>#,##0</c:formatCode>
                <c:ptCount val="7"/>
                <c:pt idx="0">
                  <c:v>372779.38299999997</c:v>
                </c:pt>
                <c:pt idx="1">
                  <c:v>6000</c:v>
                </c:pt>
                <c:pt idx="2">
                  <c:v>366779.38299999997</c:v>
                </c:pt>
                <c:pt idx="3">
                  <c:v>318913.86595873005</c:v>
                </c:pt>
                <c:pt idx="4">
                  <c:v>238703.9326534</c:v>
                </c:pt>
                <c:pt idx="5">
                  <c:v>225614.28650472997</c:v>
                </c:pt>
                <c:pt idx="6">
                  <c:v>47865.517041269959</c:v>
                </c:pt>
              </c:numCache>
            </c:numRef>
          </c:val>
        </c:ser>
        <c:ser>
          <c:idx val="3"/>
          <c:order val="3"/>
          <c:tx>
            <c:strRef>
              <c:f>TOTAL!$J$17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TOTAL!$K$13:$Q$13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TOTAL!$K$17:$Q$17</c:f>
              <c:numCache>
                <c:formatCode>#,##0</c:formatCode>
                <c:ptCount val="7"/>
                <c:pt idx="0">
                  <c:v>12460.887000000001</c:v>
                </c:pt>
                <c:pt idx="1">
                  <c:v>0</c:v>
                </c:pt>
                <c:pt idx="2">
                  <c:v>12460.887000000001</c:v>
                </c:pt>
                <c:pt idx="3">
                  <c:v>11575.127961</c:v>
                </c:pt>
                <c:pt idx="4">
                  <c:v>10074.875700000001</c:v>
                </c:pt>
                <c:pt idx="5">
                  <c:v>10074.875700000001</c:v>
                </c:pt>
                <c:pt idx="6">
                  <c:v>885.75903900000003</c:v>
                </c:pt>
              </c:numCache>
            </c:numRef>
          </c:val>
        </c:ser>
        <c:ser>
          <c:idx val="4"/>
          <c:order val="4"/>
          <c:tx>
            <c:strRef>
              <c:f>TOTAL!$J$18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131987.01645171997</c:v>
                </c:pt>
                <c:pt idx="4">
                  <c:v>10013.3857598</c:v>
                </c:pt>
                <c:pt idx="5">
                  <c:v>9302.2349417999994</c:v>
                </c:pt>
                <c:pt idx="6">
                  <c:v>52268.906009280014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9916488"/>
        <c:axId val="429918448"/>
        <c:axId val="0"/>
      </c:bar3DChart>
      <c:catAx>
        <c:axId val="429916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8448"/>
        <c:crosses val="autoZero"/>
        <c:auto val="1"/>
        <c:lblAlgn val="ctr"/>
        <c:lblOffset val="100"/>
        <c:noMultiLvlLbl val="0"/>
      </c:catAx>
      <c:valAx>
        <c:axId val="42991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29916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GRAL'!$J$15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GRAL'!$K$14:$Q$14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GRAL'!$K$15:$Q$15</c:f>
              <c:numCache>
                <c:formatCode>#,##0</c:formatCode>
                <c:ptCount val="7"/>
                <c:pt idx="0">
                  <c:v>443840.97600000002</c:v>
                </c:pt>
                <c:pt idx="1">
                  <c:v>6000</c:v>
                </c:pt>
                <c:pt idx="2">
                  <c:v>437840.97600000002</c:v>
                </c:pt>
                <c:pt idx="3">
                  <c:v>368397.68352635001</c:v>
                </c:pt>
                <c:pt idx="4">
                  <c:v>279374.9576893</c:v>
                </c:pt>
                <c:pt idx="5">
                  <c:v>265947.80667379999</c:v>
                </c:pt>
                <c:pt idx="6">
                  <c:v>69443.29247364997</c:v>
                </c:pt>
              </c:numCache>
            </c:numRef>
          </c:val>
        </c:ser>
        <c:ser>
          <c:idx val="1"/>
          <c:order val="1"/>
          <c:tx>
            <c:strRef>
              <c:f>'GESTION GRAL'!$J$16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'GESTION GRAL'!$K$14:$Q$14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GRAL'!$K$16:$Q$16</c:f>
              <c:numCache>
                <c:formatCode>#,##0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124654.97005984999</c:v>
                </c:pt>
                <c:pt idx="4">
                  <c:v>8018.1759818499995</c:v>
                </c:pt>
                <c:pt idx="5">
                  <c:v>7428.7496918499992</c:v>
                </c:pt>
                <c:pt idx="6">
                  <c:v>47380.364401150007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0759984"/>
        <c:axId val="430763120"/>
        <c:axId val="0"/>
      </c:bar3DChart>
      <c:catAx>
        <c:axId val="43075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763120"/>
        <c:crosses val="autoZero"/>
        <c:auto val="1"/>
        <c:lblAlgn val="ctr"/>
        <c:lblOffset val="100"/>
        <c:noMultiLvlLbl val="0"/>
      </c:catAx>
      <c:valAx>
        <c:axId val="43076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759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0760768"/>
        <c:axId val="430761552"/>
        <c:axId val="0"/>
      </c:bar3DChart>
      <c:catAx>
        <c:axId val="43076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761552"/>
        <c:crosses val="autoZero"/>
        <c:auto val="1"/>
        <c:lblAlgn val="ctr"/>
        <c:lblOffset val="100"/>
        <c:noMultiLvlLbl val="0"/>
      </c:catAx>
      <c:valAx>
        <c:axId val="430761552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760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DCE!$M$16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DCE!$N$15:$T$15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DCE!$N$16:$T$16</c:f>
              <c:numCache>
                <c:formatCode>#,##0</c:formatCode>
                <c:ptCount val="7"/>
                <c:pt idx="0">
                  <c:v>14991.789000000001</c:v>
                </c:pt>
                <c:pt idx="1">
                  <c:v>554.55499999999995</c:v>
                </c:pt>
                <c:pt idx="2">
                  <c:v>14437.234</c:v>
                </c:pt>
                <c:pt idx="3">
                  <c:v>8162.8898681400005</c:v>
                </c:pt>
                <c:pt idx="4">
                  <c:v>7283.3351265000001</c:v>
                </c:pt>
                <c:pt idx="5">
                  <c:v>7280.1573044999996</c:v>
                </c:pt>
                <c:pt idx="6">
                  <c:v>6274.3441318599998</c:v>
                </c:pt>
              </c:numCache>
            </c:numRef>
          </c:val>
        </c:ser>
        <c:ser>
          <c:idx val="1"/>
          <c:order val="1"/>
          <c:tx>
            <c:strRef>
              <c:f>DCE!$M$17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DCE!$N$15:$T$15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DCE!$N$17:$T$17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7332.0463918699998</c:v>
                </c:pt>
                <c:pt idx="4">
                  <c:v>1995.20977795</c:v>
                </c:pt>
                <c:pt idx="5">
                  <c:v>1873.48524995</c:v>
                </c:pt>
                <c:pt idx="6">
                  <c:v>4888.54160813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0082760"/>
        <c:axId val="430079624"/>
        <c:axId val="0"/>
      </c:bar3DChart>
      <c:catAx>
        <c:axId val="430082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079624"/>
        <c:crosses val="autoZero"/>
        <c:auto val="1"/>
        <c:lblAlgn val="ctr"/>
        <c:lblOffset val="100"/>
        <c:noMultiLvlLbl val="0"/>
      </c:catAx>
      <c:valAx>
        <c:axId val="430079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0827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INVERSION!$O$4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rgbClr val="FF3300"/>
            </a:solidFill>
            <a:ln>
              <a:noFill/>
            </a:ln>
            <a:effectLst/>
          </c:spPr>
          <c:invertIfNegative val="0"/>
          <c:cat>
            <c:strRef>
              <c:f>INVERSION!$P$3:$W$3</c:f>
              <c:strCache>
                <c:ptCount val="8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APR. DISPONIBLE</c:v>
                </c:pt>
                <c:pt idx="4">
                  <c:v>COMPROMISO</c:v>
                </c:pt>
                <c:pt idx="5">
                  <c:v>OBLIGACION</c:v>
                </c:pt>
                <c:pt idx="6">
                  <c:v>PAGOS</c:v>
                </c:pt>
                <c:pt idx="7">
                  <c:v>APR. SIN COMPROMETER</c:v>
                </c:pt>
              </c:strCache>
            </c:strRef>
          </c:cat>
          <c:val>
            <c:numRef>
              <c:f>INVERSION!$P$4:$W$4</c:f>
              <c:numCache>
                <c:formatCode>#,##0</c:formatCode>
                <c:ptCount val="8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967.00492957999995</c:v>
                </c:pt>
                <c:pt idx="4">
                  <c:v>18422.38858757</c:v>
                </c:pt>
                <c:pt idx="5">
                  <c:v>3235.95007265</c:v>
                </c:pt>
                <c:pt idx="6">
                  <c:v>3045.7165906499999</c:v>
                </c:pt>
                <c:pt idx="7">
                  <c:v>6368.9994124300001</c:v>
                </c:pt>
              </c:numCache>
            </c:numRef>
          </c:val>
        </c:ser>
        <c:ser>
          <c:idx val="1"/>
          <c:order val="1"/>
          <c:tx>
            <c:strRef>
              <c:f>INVERSION!$O$5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INVERSION!$P$3:$W$3</c:f>
              <c:strCache>
                <c:ptCount val="8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APR. DISPONIBLE</c:v>
                </c:pt>
                <c:pt idx="4">
                  <c:v>COMPROMISO</c:v>
                </c:pt>
                <c:pt idx="5">
                  <c:v>OBLIGACION</c:v>
                </c:pt>
                <c:pt idx="6">
                  <c:v>PAGOS</c:v>
                </c:pt>
                <c:pt idx="7">
                  <c:v>APR. SIN COMPROMETER</c:v>
                </c:pt>
              </c:strCache>
            </c:strRef>
          </c:cat>
          <c:val>
            <c:numRef>
              <c:f>INVERSION!$P$5:$W$5</c:f>
              <c:numCache>
                <c:formatCode>#,##0</c:formatCode>
                <c:ptCount val="8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15850.8058404</c:v>
                </c:pt>
                <c:pt idx="4">
                  <c:v>50484.875347000001</c:v>
                </c:pt>
                <c:pt idx="5">
                  <c:v>5018.2305390000001</c:v>
                </c:pt>
                <c:pt idx="6">
                  <c:v>4651.563502</c:v>
                </c:pt>
                <c:pt idx="7">
                  <c:v>42198.380937000002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0080408"/>
        <c:axId val="430082368"/>
      </c:barChart>
      <c:lineChart>
        <c:grouping val="standard"/>
        <c:varyColors val="0"/>
        <c:ser>
          <c:idx val="2"/>
          <c:order val="2"/>
          <c:tx>
            <c:strRef>
              <c:f>INVERSION!$O$6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INVERSION!$P$3:$W$3</c:f>
              <c:strCache>
                <c:ptCount val="8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APR. DISPONIBLE</c:v>
                </c:pt>
                <c:pt idx="4">
                  <c:v>COMPROMISO</c:v>
                </c:pt>
                <c:pt idx="5">
                  <c:v>OBLIGACION</c:v>
                </c:pt>
                <c:pt idx="6">
                  <c:v>PAGOS</c:v>
                </c:pt>
                <c:pt idx="7">
                  <c:v>APR. SIN COMPROMETER</c:v>
                </c:pt>
              </c:strCache>
            </c:strRef>
          </c:cat>
          <c:val>
            <c:numRef>
              <c:f>INVERSION!$P$6:$W$6</c:f>
              <c:numCache>
                <c:formatCode>#,##0</c:formatCode>
                <c:ptCount val="8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116.02739529999999</c:v>
                </c:pt>
                <c:pt idx="4">
                  <c:v>1823.4314866500001</c:v>
                </c:pt>
                <c:pt idx="5">
                  <c:v>861.12334164999993</c:v>
                </c:pt>
                <c:pt idx="6">
                  <c:v>792.34032264999996</c:v>
                </c:pt>
                <c:pt idx="7">
                  <c:v>1700.6896333499999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INVERSION!$O$7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INVERSION!$P$3:$W$3</c:f>
              <c:strCache>
                <c:ptCount val="8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APR. DISPONIBLE</c:v>
                </c:pt>
                <c:pt idx="4">
                  <c:v>COMPROMISO</c:v>
                </c:pt>
                <c:pt idx="5">
                  <c:v>OBLIGACION</c:v>
                </c:pt>
                <c:pt idx="6">
                  <c:v>PAGOS</c:v>
                </c:pt>
                <c:pt idx="7">
                  <c:v>APR. SIN COMPROMETER</c:v>
                </c:pt>
              </c:strCache>
            </c:strRef>
          </c:cat>
          <c:val>
            <c:numRef>
              <c:f>INVERSION!$P$7:$W$7</c:f>
              <c:numCache>
                <c:formatCode>#,##0</c:formatCode>
                <c:ptCount val="8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1720.5051455</c:v>
                </c:pt>
                <c:pt idx="4">
                  <c:v>61256.321030500003</c:v>
                </c:pt>
                <c:pt idx="5">
                  <c:v>898.08180649999997</c:v>
                </c:pt>
                <c:pt idx="6">
                  <c:v>812.61452650000001</c:v>
                </c:pt>
                <c:pt idx="7">
                  <c:v>2000.8360264999999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0080408"/>
        <c:axId val="430082368"/>
      </c:lineChart>
      <c:catAx>
        <c:axId val="430080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082368"/>
        <c:crosses val="autoZero"/>
        <c:auto val="1"/>
        <c:lblAlgn val="ctr"/>
        <c:lblOffset val="100"/>
        <c:noMultiLvlLbl val="0"/>
      </c:catAx>
      <c:valAx>
        <c:axId val="43008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30080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5/08/2020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JULIO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062264" y="2791839"/>
            <a:ext cx="508756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79,89 %        -          </a:t>
            </a:r>
            <a:r>
              <a:rPr lang="es-CO" dirty="0" smtClean="0"/>
              <a:t>OBLIGADO  </a:t>
            </a:r>
            <a:r>
              <a:rPr lang="es-CO" dirty="0" smtClean="0"/>
              <a:t>46,61 %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JULIO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973616"/>
              </p:ext>
            </p:extLst>
          </p:nvPr>
        </p:nvGraphicFramePr>
        <p:xfrm>
          <a:off x="0" y="0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125713"/>
              </p:ext>
            </p:extLst>
          </p:nvPr>
        </p:nvGraphicFramePr>
        <p:xfrm>
          <a:off x="0" y="0"/>
          <a:ext cx="8988358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Pentágono 3"/>
          <p:cNvSpPr/>
          <p:nvPr/>
        </p:nvSpPr>
        <p:spPr>
          <a:xfrm>
            <a:off x="7383294" y="107004"/>
            <a:ext cx="1605064" cy="680936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EJECUTADO 46,61%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31 DE JULIO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079198"/>
              </p:ext>
            </p:extLst>
          </p:nvPr>
        </p:nvGraphicFramePr>
        <p:xfrm>
          <a:off x="77821" y="184826"/>
          <a:ext cx="8784179" cy="3758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JULIO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789133"/>
              </p:ext>
            </p:extLst>
          </p:nvPr>
        </p:nvGraphicFramePr>
        <p:xfrm>
          <a:off x="145914" y="70701"/>
          <a:ext cx="8871625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3254536"/>
              </p:ext>
            </p:extLst>
          </p:nvPr>
        </p:nvGraphicFramePr>
        <p:xfrm>
          <a:off x="145913" y="223736"/>
          <a:ext cx="8871625" cy="3794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31 DE JULIO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090369"/>
              </p:ext>
            </p:extLst>
          </p:nvPr>
        </p:nvGraphicFramePr>
        <p:xfrm>
          <a:off x="77820" y="68093"/>
          <a:ext cx="8929991" cy="416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2666</TotalTime>
  <Words>122</Words>
  <Application>Microsoft Office PowerPoint</Application>
  <PresentationFormat>Presentación en pantalla (16:9)</PresentationFormat>
  <Paragraphs>12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 Light</vt:lpstr>
      <vt:lpstr>Calibri</vt:lpstr>
      <vt:lpstr>Arial</vt:lpstr>
      <vt:lpstr>Montserrat</vt:lpstr>
      <vt:lpstr>Office Theme</vt:lpstr>
      <vt:lpstr>SECCIÓN 3501 - MINISTERIO DE COMERCIO INDUSTRIA Y TURISMO                          EJECUCIÓN PRESUPUESTAL ACUMULADA CON CORTE AL 31 DE JULIO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570</cp:revision>
  <cp:lastPrinted>2020-06-02T23:07:20Z</cp:lastPrinted>
  <dcterms:modified xsi:type="dcterms:W3CDTF">2020-08-05T19:48:02Z</dcterms:modified>
</cp:coreProperties>
</file>