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78" r:id="rId1"/>
  </p:sldMasterIdLst>
  <p:notesMasterIdLst>
    <p:notesMasterId r:id="rId7"/>
  </p:notesMasterIdLst>
  <p:sldIdLst>
    <p:sldId id="332" r:id="rId2"/>
    <p:sldId id="328" r:id="rId3"/>
    <p:sldId id="329" r:id="rId4"/>
    <p:sldId id="331" r:id="rId5"/>
    <p:sldId id="330" r:id="rId6"/>
  </p:sldIdLst>
  <p:sldSz cx="9144000" cy="5143500" type="screen16x9"/>
  <p:notesSz cx="7010400" cy="9296400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Calibri Light" panose="020F0302020204030204" pitchFamily="34" charset="0"/>
      <p:regular r:id="rId12"/>
      <p:italic r:id="rId13"/>
    </p:embeddedFont>
    <p:embeddedFont>
      <p:font typeface="Montserrat" panose="00000500000000000000" pitchFamily="2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  <a:srgbClr val="3399FF"/>
    <a:srgbClr val="CCFF33"/>
    <a:srgbClr val="FF9933"/>
    <a:srgbClr val="FF9900"/>
    <a:srgbClr val="777777"/>
    <a:srgbClr val="38AA71"/>
    <a:srgbClr val="CFDBF3"/>
    <a:srgbClr val="F0EA00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132" autoAdjust="0"/>
    <p:restoredTop sz="94249" autoAdjust="0"/>
  </p:normalViewPr>
  <p:slideViewPr>
    <p:cSldViewPr snapToGrid="0" snapToObjects="1" showGuides="1">
      <p:cViewPr varScale="1">
        <p:scale>
          <a:sx n="151" d="100"/>
          <a:sy n="151" d="100"/>
        </p:scale>
        <p:origin x="108" y="126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20\PAGINA%20WEB%202020\FEBRERO%202020\GRAFICA%20CONSOLIDADO%20EJECUCI&#211;N%20FEBRERO%2029%20DE%202020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20\PAGINA%20WEB%202020\FEBRERO%202020\GRAFICA%20CONSOLIDADO%20EJECUCI&#211;N%20FEBRERO%2029%20DE%202020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20\PAGINA%20WEB%202020\FEBRERO%202020\GRAFICA%20CONSOLIDADO%20EJECUCI&#211;N%20FEBRERO%2029%20DE%202020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19\PAGINA%20WEB\OCTUBRE%20DE%202019\GRAFICA%20CONSOLIDADO%20EJECUCI&#211;N%20OCTUBRE%2031%20DE%202019%20DEF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20\PAGINA%20WEB%202020\FEBRERO%202020\GRAFICA%20CONSOLIDADO%20EJECUCI&#211;N%20FEBRERO%2029%20DE%202020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20\PAGINA%20WEB%202020\FEBRERO%202020\GRAFICA%20CONSOLIDADO%20EJECUCI&#211;N%20FEBRERO%2029%20DE%202020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GRAFICO!$C$3:$I$3</c:f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GRAFICO!$B$3</c15:sqref>
                        </c15:formulaRef>
                      </c:ext>
                    </c:extLst>
                    <c:strCache>
                      <c:ptCount val="1"/>
                      <c:pt idx="0">
                        <c:v>Gastos de Funcionamiento 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GRAFICO!$C$2:$I$2</c15:sqref>
                        </c15:formulaRef>
                      </c:ext>
                    </c:extLst>
                    <c:strCache>
                      <c:ptCount val="7"/>
                      <c:pt idx="0">
                        <c:v>APR.  VIGENTE($)</c:v>
                      </c:pt>
                      <c:pt idx="1">
                        <c:v>BLOQUEOS ($)</c:v>
                      </c:pt>
                      <c:pt idx="2">
                        <c:v>APR. VIGENTE DESPUES DE BLOQUEOS ($)</c:v>
                      </c:pt>
                      <c:pt idx="3">
                        <c:v>COMPROMISOS ($)</c:v>
                      </c:pt>
                      <c:pt idx="4">
                        <c:v>OBLIGACIONES       ($)</c:v>
                      </c:pt>
                      <c:pt idx="5">
                        <c:v>   PAGOS  ($)</c:v>
                      </c:pt>
                      <c:pt idx="6">
                        <c:v>APR. SIN COMPROMETER ($)</c:v>
                      </c:pt>
                    </c:strCache>
                  </c:strRef>
                </c15:cat>
              </c15:filteredCategoryTitle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GRAFICO!$C$4:$I$4</c:f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GRAFICO!$B$4</c15:sqref>
                        </c15:formulaRef>
                      </c:ext>
                    </c:extLst>
                    <c:strCache>
                      <c:ptCount val="1"/>
                      <c:pt idx="0">
                        <c:v>Gastos de Inversión 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GRAFICO!$C$2:$I$2</c15:sqref>
                        </c15:formulaRef>
                      </c:ext>
                    </c:extLst>
                    <c:strCache>
                      <c:ptCount val="7"/>
                      <c:pt idx="0">
                        <c:v>APR.  VIGENTE($)</c:v>
                      </c:pt>
                      <c:pt idx="1">
                        <c:v>BLOQUEOS ($)</c:v>
                      </c:pt>
                      <c:pt idx="2">
                        <c:v>APR. VIGENTE DESPUES DE BLOQUEOS ($)</c:v>
                      </c:pt>
                      <c:pt idx="3">
                        <c:v>COMPROMISOS ($)</c:v>
                      </c:pt>
                      <c:pt idx="4">
                        <c:v>OBLIGACIONES       ($)</c:v>
                      </c:pt>
                      <c:pt idx="5">
                        <c:v>   PAGOS  ($)</c:v>
                      </c:pt>
                      <c:pt idx="6">
                        <c:v>APR. SIN COMPROMETER ($)</c:v>
                      </c:pt>
                    </c:strCache>
                  </c:strRef>
                </c15:cat>
              </c15:filteredCategoryTitle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237549776"/>
        <c:axId val="-237545424"/>
        <c:axId val="0"/>
      </c:bar3DChart>
      <c:catAx>
        <c:axId val="-237549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37545424"/>
        <c:crosses val="autoZero"/>
        <c:auto val="1"/>
        <c:lblAlgn val="ctr"/>
        <c:lblOffset val="100"/>
        <c:noMultiLvlLbl val="0"/>
      </c:catAx>
      <c:valAx>
        <c:axId val="-237545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37549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GRAFICO!$B$3</c:f>
              <c:strCache>
                <c:ptCount val="1"/>
                <c:pt idx="0">
                  <c:v>Gastos de Funcionamiento 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4">
                  <a:lumMod val="50000"/>
                </a:schemeClr>
              </a:solidFill>
              <a:ln w="57150">
                <a:solidFill>
                  <a:schemeClr val="bg1">
                    <a:lumMod val="7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GRAFICO!$C$2:$I$2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GRAFICO!$C$3:$I$3</c:f>
              <c:numCache>
                <c:formatCode>"$"#,##0.00_);\("$"#,##0.00\)</c:formatCode>
                <c:ptCount val="7"/>
                <c:pt idx="0">
                  <c:v>393304.91499999998</c:v>
                </c:pt>
                <c:pt idx="1">
                  <c:v>6554.5550000000003</c:v>
                </c:pt>
                <c:pt idx="2">
                  <c:v>386750.36</c:v>
                </c:pt>
                <c:pt idx="3">
                  <c:v>199831.18427971</c:v>
                </c:pt>
                <c:pt idx="4">
                  <c:v>66793.429085590004</c:v>
                </c:pt>
                <c:pt idx="5">
                  <c:v>53433.161405610001</c:v>
                </c:pt>
                <c:pt idx="6">
                  <c:v>186919.17572029002</c:v>
                </c:pt>
              </c:numCache>
            </c:numRef>
          </c:val>
        </c:ser>
        <c:ser>
          <c:idx val="1"/>
          <c:order val="1"/>
          <c:tx>
            <c:strRef>
              <c:f>GRAFICO!$B$4</c:f>
              <c:strCache>
                <c:ptCount val="1"/>
                <c:pt idx="0">
                  <c:v>Gastos de Inversión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6">
                  <a:lumMod val="20000"/>
                  <a:lumOff val="80000"/>
                </a:schemeClr>
              </a:solidFill>
              <a:ln w="28575">
                <a:solidFill>
                  <a:schemeClr val="accent2">
                    <a:lumMod val="7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GRAFICO!$C$2:$I$2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GRAFICO!$C$4:$I$4</c:f>
              <c:numCache>
                <c:formatCode>"$"#,##0.00_);\("$"#,##0.00\)</c:formatCode>
                <c:ptCount val="7"/>
                <c:pt idx="0">
                  <c:v>228667.186093</c:v>
                </c:pt>
                <c:pt idx="1">
                  <c:v>68191.739967999994</c:v>
                </c:pt>
                <c:pt idx="2">
                  <c:v>160475.44612499999</c:v>
                </c:pt>
                <c:pt idx="3">
                  <c:v>75042.309628829986</c:v>
                </c:pt>
                <c:pt idx="4">
                  <c:v>1993.5425866500002</c:v>
                </c:pt>
                <c:pt idx="5">
                  <c:v>1993.5425866500002</c:v>
                </c:pt>
                <c:pt idx="6">
                  <c:v>85433.136496170016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237559568"/>
        <c:axId val="-237560112"/>
        <c:axId val="0"/>
      </c:bar3DChart>
      <c:catAx>
        <c:axId val="-2375595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37560112"/>
        <c:crosses val="autoZero"/>
        <c:auto val="1"/>
        <c:lblAlgn val="ctr"/>
        <c:lblOffset val="100"/>
        <c:noMultiLvlLbl val="0"/>
      </c:catAx>
      <c:valAx>
        <c:axId val="-2375601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.00_);\(&quot;$&quot;#,##0.0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37559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4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5687075216002564"/>
          <c:y val="1.8563651595747511E-2"/>
          <c:w val="0.74312924783997436"/>
          <c:h val="0.70175180407130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'GESTION '!$B$4</c:f>
              <c:strCache>
                <c:ptCount val="1"/>
                <c:pt idx="0">
                  <c:v>Gastos de Personal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'GESTION '!$C$3:$I$3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'GESTION '!$C$4:$I$4</c:f>
              <c:numCache>
                <c:formatCode>#,##0.00</c:formatCode>
                <c:ptCount val="7"/>
                <c:pt idx="0">
                  <c:v>39306.521000000001</c:v>
                </c:pt>
                <c:pt idx="1">
                  <c:v>0</c:v>
                </c:pt>
                <c:pt idx="2">
                  <c:v>39306.521000000001</c:v>
                </c:pt>
                <c:pt idx="3">
                  <c:v>5598.0769068100008</c:v>
                </c:pt>
                <c:pt idx="4">
                  <c:v>5299.9965638100002</c:v>
                </c:pt>
                <c:pt idx="5">
                  <c:v>5260.2199808100004</c:v>
                </c:pt>
                <c:pt idx="6">
                  <c:v>33708.444093189995</c:v>
                </c:pt>
              </c:numCache>
            </c:numRef>
          </c:val>
        </c:ser>
        <c:ser>
          <c:idx val="1"/>
          <c:order val="1"/>
          <c:tx>
            <c:strRef>
              <c:f>'GESTION '!$B$5</c:f>
              <c:strCache>
                <c:ptCount val="1"/>
                <c:pt idx="0">
                  <c:v>Adquisición de Bienes y Servicios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'GESTION '!$C$3:$I$3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'GESTION '!$C$5:$I$5</c:f>
              <c:numCache>
                <c:formatCode>#,##0.00</c:formatCode>
                <c:ptCount val="7"/>
                <c:pt idx="0">
                  <c:v>19428.254000000001</c:v>
                </c:pt>
                <c:pt idx="1">
                  <c:v>0</c:v>
                </c:pt>
                <c:pt idx="2">
                  <c:v>19428.254000000001</c:v>
                </c:pt>
                <c:pt idx="3">
                  <c:v>14368.32509563</c:v>
                </c:pt>
                <c:pt idx="4">
                  <c:v>2264.47506079</c:v>
                </c:pt>
                <c:pt idx="5">
                  <c:v>1440.5069187899999</c:v>
                </c:pt>
                <c:pt idx="6">
                  <c:v>5059.928904370001</c:v>
                </c:pt>
              </c:numCache>
            </c:numRef>
          </c:val>
        </c:ser>
        <c:ser>
          <c:idx val="2"/>
          <c:order val="2"/>
          <c:tx>
            <c:strRef>
              <c:f>'GESTION '!$B$6</c:f>
              <c:strCache>
                <c:ptCount val="1"/>
                <c:pt idx="0">
                  <c:v>Transferencias Corrientes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'GESTION '!$C$3:$I$3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'GESTION '!$C$6:$I$6</c:f>
              <c:numCache>
                <c:formatCode>#,##0.00</c:formatCode>
                <c:ptCount val="7"/>
                <c:pt idx="0">
                  <c:v>307121.28399999999</c:v>
                </c:pt>
                <c:pt idx="1">
                  <c:v>6000</c:v>
                </c:pt>
                <c:pt idx="2">
                  <c:v>301121.28399999999</c:v>
                </c:pt>
                <c:pt idx="3">
                  <c:v>166977.73038389999</c:v>
                </c:pt>
                <c:pt idx="4">
                  <c:v>47713.7174639</c:v>
                </c:pt>
                <c:pt idx="5">
                  <c:v>35255.9721039</c:v>
                </c:pt>
                <c:pt idx="6">
                  <c:v>134143.55361610002</c:v>
                </c:pt>
              </c:numCache>
            </c:numRef>
          </c:val>
        </c:ser>
        <c:ser>
          <c:idx val="3"/>
          <c:order val="3"/>
          <c:tx>
            <c:strRef>
              <c:f>'GESTION '!$B$7</c:f>
              <c:strCache>
                <c:ptCount val="1"/>
                <c:pt idx="0">
                  <c:v>Gastos por Tributos, Multas, Sanciones e Intereses de Mora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'GESTION '!$C$3:$I$3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'GESTION '!$C$7:$I$7</c:f>
              <c:numCache>
                <c:formatCode>#,##0.00</c:formatCode>
                <c:ptCount val="7"/>
                <c:pt idx="0">
                  <c:v>12457.066999999999</c:v>
                </c:pt>
                <c:pt idx="1">
                  <c:v>0</c:v>
                </c:pt>
                <c:pt idx="2">
                  <c:v>12457.066999999999</c:v>
                </c:pt>
                <c:pt idx="3">
                  <c:v>9713.9588079999994</c:v>
                </c:pt>
                <c:pt idx="4">
                  <c:v>9713.8193080000001</c:v>
                </c:pt>
                <c:pt idx="5">
                  <c:v>9713.8193080000001</c:v>
                </c:pt>
                <c:pt idx="6">
                  <c:v>2743.1081920000001</c:v>
                </c:pt>
              </c:numCache>
            </c:numRef>
          </c:val>
        </c:ser>
        <c:ser>
          <c:idx val="4"/>
          <c:order val="4"/>
          <c:tx>
            <c:strRef>
              <c:f>'GESTION '!$B$8</c:f>
              <c:strCache>
                <c:ptCount val="1"/>
                <c:pt idx="0">
                  <c:v>Gastos de Inversión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'GESTION '!$C$3:$I$3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'GESTION '!$C$8:$I$8</c:f>
              <c:numCache>
                <c:formatCode>#,##0.00</c:formatCode>
                <c:ptCount val="7"/>
                <c:pt idx="0">
                  <c:v>216446.59809300001</c:v>
                </c:pt>
                <c:pt idx="1">
                  <c:v>68191.739967999994</c:v>
                </c:pt>
                <c:pt idx="2">
                  <c:v>148254.858125</c:v>
                </c:pt>
                <c:pt idx="3">
                  <c:v>70830.734771649993</c:v>
                </c:pt>
                <c:pt idx="4">
                  <c:v>1991.00885365</c:v>
                </c:pt>
                <c:pt idx="5">
                  <c:v>1991.00885365</c:v>
                </c:pt>
                <c:pt idx="6">
                  <c:v>77424.123353350005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237550864"/>
        <c:axId val="-237545968"/>
        <c:axId val="0"/>
      </c:bar3DChart>
      <c:catAx>
        <c:axId val="-237550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37545968"/>
        <c:crosses val="autoZero"/>
        <c:auto val="1"/>
        <c:lblAlgn val="ctr"/>
        <c:lblOffset val="100"/>
        <c:noMultiLvlLbl val="0"/>
      </c:catAx>
      <c:valAx>
        <c:axId val="-237545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3755086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5066919231820672"/>
          <c:y val="0.11306788782524678"/>
          <c:w val="0.1110355848779042"/>
          <c:h val="0.53376282527753005"/>
        </c:manualLayout>
      </c:layout>
      <c:bar3D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237544880"/>
        <c:axId val="-237559024"/>
        <c:axId val="0"/>
      </c:bar3DChart>
      <c:catAx>
        <c:axId val="-2375448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37559024"/>
        <c:crosses val="autoZero"/>
        <c:auto val="1"/>
        <c:lblAlgn val="ctr"/>
        <c:lblOffset val="100"/>
        <c:noMultiLvlLbl val="0"/>
      </c:catAx>
      <c:valAx>
        <c:axId val="-237559024"/>
        <c:scaling>
          <c:orientation val="minMax"/>
        </c:scaling>
        <c:delete val="0"/>
        <c:axPos val="b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375448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7584994736443319"/>
          <c:y val="3.8990163147457894E-2"/>
          <c:w val="0.70784044038988492"/>
          <c:h val="0.719222541170625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DCE!$B$6</c:f>
              <c:strCache>
                <c:ptCount val="1"/>
                <c:pt idx="0">
                  <c:v>Gastos de Personal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DCE!$C$5:$I$5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DCE!$C$6:$I$6</c:f>
              <c:numCache>
                <c:formatCode>#,##0.00</c:formatCode>
                <c:ptCount val="7"/>
                <c:pt idx="0">
                  <c:v>12940.875</c:v>
                </c:pt>
                <c:pt idx="1">
                  <c:v>554.55499999999995</c:v>
                </c:pt>
                <c:pt idx="2">
                  <c:v>12386.32</c:v>
                </c:pt>
                <c:pt idx="3">
                  <c:v>1625.8300095699999</c:v>
                </c:pt>
                <c:pt idx="4">
                  <c:v>1625.8300095699999</c:v>
                </c:pt>
                <c:pt idx="5">
                  <c:v>1625.8300095699999</c:v>
                </c:pt>
                <c:pt idx="6">
                  <c:v>10760.48999043</c:v>
                </c:pt>
              </c:numCache>
            </c:numRef>
          </c:val>
        </c:ser>
        <c:ser>
          <c:idx val="1"/>
          <c:order val="1"/>
          <c:tx>
            <c:strRef>
              <c:f>DCE!$B$7</c:f>
              <c:strCache>
                <c:ptCount val="1"/>
                <c:pt idx="0">
                  <c:v>Adquisición de Bienes y Servicios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DCE!$C$5:$I$5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DCE!$C$7:$I$7</c:f>
              <c:numCache>
                <c:formatCode>#,##0.00</c:formatCode>
                <c:ptCount val="7"/>
                <c:pt idx="0">
                  <c:v>1916.845</c:v>
                </c:pt>
                <c:pt idx="1">
                  <c:v>0</c:v>
                </c:pt>
                <c:pt idx="2">
                  <c:v>1916.845</c:v>
                </c:pt>
                <c:pt idx="3">
                  <c:v>1540.0623719300002</c:v>
                </c:pt>
                <c:pt idx="4">
                  <c:v>168.38997565</c:v>
                </c:pt>
                <c:pt idx="5">
                  <c:v>129.61238066999999</c:v>
                </c:pt>
                <c:pt idx="6">
                  <c:v>376.78262806999993</c:v>
                </c:pt>
              </c:numCache>
            </c:numRef>
          </c:val>
        </c:ser>
        <c:ser>
          <c:idx val="2"/>
          <c:order val="2"/>
          <c:tx>
            <c:strRef>
              <c:f>DCE!$B$8</c:f>
              <c:strCache>
                <c:ptCount val="1"/>
                <c:pt idx="0">
                  <c:v>Transferencias Corrientes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DCE!$C$5:$I$5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DCE!$C$8:$I$8</c:f>
              <c:numCache>
                <c:formatCode>#,##0.00</c:formatCode>
                <c:ptCount val="7"/>
                <c:pt idx="0">
                  <c:v>130.249</c:v>
                </c:pt>
                <c:pt idx="1">
                  <c:v>0</c:v>
                </c:pt>
                <c:pt idx="2">
                  <c:v>130.249</c:v>
                </c:pt>
                <c:pt idx="3">
                  <c:v>4.1608338700000003</c:v>
                </c:pt>
                <c:pt idx="4">
                  <c:v>4.1608338700000003</c:v>
                </c:pt>
                <c:pt idx="5">
                  <c:v>4.1608338700000003</c:v>
                </c:pt>
                <c:pt idx="6">
                  <c:v>126.08816612999999</c:v>
                </c:pt>
              </c:numCache>
            </c:numRef>
          </c:val>
        </c:ser>
        <c:ser>
          <c:idx val="3"/>
          <c:order val="3"/>
          <c:tx>
            <c:strRef>
              <c:f>DCE!$B$9</c:f>
              <c:strCache>
                <c:ptCount val="1"/>
                <c:pt idx="0">
                  <c:v>Gastos por Tributos, Multas, Sanciones e Intereses de Mora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DCE!$C$5:$I$5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DCE!$C$9:$I$9</c:f>
              <c:numCache>
                <c:formatCode>#,##0.00</c:formatCode>
                <c:ptCount val="7"/>
                <c:pt idx="0">
                  <c:v>3.82</c:v>
                </c:pt>
                <c:pt idx="1">
                  <c:v>0</c:v>
                </c:pt>
                <c:pt idx="2">
                  <c:v>3.82</c:v>
                </c:pt>
                <c:pt idx="3">
                  <c:v>3.0398700000000001</c:v>
                </c:pt>
                <c:pt idx="4">
                  <c:v>3.0398700000000001</c:v>
                </c:pt>
                <c:pt idx="5">
                  <c:v>3.0398700000000001</c:v>
                </c:pt>
                <c:pt idx="6">
                  <c:v>0.78012999999999999</c:v>
                </c:pt>
              </c:numCache>
            </c:numRef>
          </c:val>
        </c:ser>
        <c:ser>
          <c:idx val="4"/>
          <c:order val="4"/>
          <c:tx>
            <c:strRef>
              <c:f>DCE!$B$10</c:f>
              <c:strCache>
                <c:ptCount val="1"/>
                <c:pt idx="0">
                  <c:v>Gastos de Inversión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DCE!$C$5:$I$5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DCE!$C$10:$I$10</c:f>
              <c:numCache>
                <c:formatCode>#,##0.00</c:formatCode>
                <c:ptCount val="7"/>
                <c:pt idx="0">
                  <c:v>12220.588</c:v>
                </c:pt>
                <c:pt idx="1">
                  <c:v>0</c:v>
                </c:pt>
                <c:pt idx="2">
                  <c:v>12220.588</c:v>
                </c:pt>
                <c:pt idx="3">
                  <c:v>4211.5748571799995</c:v>
                </c:pt>
                <c:pt idx="4">
                  <c:v>2.5337329999999998</c:v>
                </c:pt>
                <c:pt idx="5">
                  <c:v>2.5337329999999998</c:v>
                </c:pt>
                <c:pt idx="6">
                  <c:v>8009.0131428199993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237556304"/>
        <c:axId val="-237551408"/>
        <c:axId val="0"/>
      </c:bar3DChart>
      <c:catAx>
        <c:axId val="-237556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37551408"/>
        <c:crosses val="autoZero"/>
        <c:auto val="1"/>
        <c:lblAlgn val="ctr"/>
        <c:lblOffset val="100"/>
        <c:noMultiLvlLbl val="0"/>
      </c:catAx>
      <c:valAx>
        <c:axId val="-237551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375563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4028226767220601"/>
          <c:y val="1.8682129997428239E-2"/>
          <c:w val="0.75971773232779405"/>
          <c:h val="0.6641361787284211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Hoja2!$A$4</c:f>
              <c:strCache>
                <c:ptCount val="1"/>
                <c:pt idx="0">
                  <c:v>VICEMINISTERIO DE COMERCIO EXTERIOR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Hoja2!$B$3:$H$3</c:f>
              <c:strCache>
                <c:ptCount val="7"/>
                <c:pt idx="0">
                  <c:v>APR. VIGENTE</c:v>
                </c:pt>
                <c:pt idx="1">
                  <c:v>APR BLOQUEADA</c:v>
                </c:pt>
                <c:pt idx="2">
                  <c:v>APR. VIG. DESPUES DE BLOQUEOS 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APR. SIN COMPROMETER</c:v>
                </c:pt>
              </c:strCache>
            </c:strRef>
          </c:cat>
          <c:val>
            <c:numRef>
              <c:f>Hoja2!$B$4:$H$4</c:f>
              <c:numCache>
                <c:formatCode>"$"#,##0_);\("$"#,##0\)</c:formatCode>
                <c:ptCount val="7"/>
                <c:pt idx="0">
                  <c:v>24791.387999999999</c:v>
                </c:pt>
                <c:pt idx="1">
                  <c:v>0</c:v>
                </c:pt>
                <c:pt idx="2">
                  <c:v>24791.387999999999</c:v>
                </c:pt>
                <c:pt idx="3">
                  <c:v>6467.4148451800002</c:v>
                </c:pt>
                <c:pt idx="4">
                  <c:v>163.27436800000001</c:v>
                </c:pt>
                <c:pt idx="5">
                  <c:v>163.27436800000001</c:v>
                </c:pt>
                <c:pt idx="6">
                  <c:v>18323.97315482</c:v>
                </c:pt>
              </c:numCache>
            </c:numRef>
          </c:val>
        </c:ser>
        <c:ser>
          <c:idx val="1"/>
          <c:order val="1"/>
          <c:tx>
            <c:strRef>
              <c:f>Hoja2!$A$5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Hoja2!$B$3:$H$3</c:f>
              <c:strCache>
                <c:ptCount val="7"/>
                <c:pt idx="0">
                  <c:v>APR. VIGENTE</c:v>
                </c:pt>
                <c:pt idx="1">
                  <c:v>APR BLOQUEADA</c:v>
                </c:pt>
                <c:pt idx="2">
                  <c:v>APR. VIG. DESPUES DE BLOQUEOS 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APR. SIN COMPROMETER</c:v>
                </c:pt>
              </c:strCache>
            </c:strRef>
          </c:cat>
          <c:val>
            <c:numRef>
              <c:f>Hoja2!$B$5:$H$5</c:f>
              <c:numCache>
                <c:formatCode>"$"#,##0_);\("$"#,##0\)</c:formatCode>
                <c:ptCount val="7"/>
                <c:pt idx="0">
                  <c:v>68902.779947999996</c:v>
                </c:pt>
                <c:pt idx="1">
                  <c:v>0</c:v>
                </c:pt>
                <c:pt idx="2">
                  <c:v>68902.779947999996</c:v>
                </c:pt>
                <c:pt idx="3">
                  <c:v>7099.5679270000001</c:v>
                </c:pt>
                <c:pt idx="4">
                  <c:v>1732.575967</c:v>
                </c:pt>
                <c:pt idx="5">
                  <c:v>1732.575967</c:v>
                </c:pt>
                <c:pt idx="6">
                  <c:v>61803.212020999999</c:v>
                </c:pt>
              </c:numCache>
            </c:numRef>
          </c:val>
        </c:ser>
        <c:ser>
          <c:idx val="2"/>
          <c:order val="2"/>
          <c:tx>
            <c:strRef>
              <c:f>Hoja2!$A$6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Hoja2!$B$3:$H$3</c:f>
              <c:strCache>
                <c:ptCount val="7"/>
                <c:pt idx="0">
                  <c:v>APR. VIGENTE</c:v>
                </c:pt>
                <c:pt idx="1">
                  <c:v>APR BLOQUEADA</c:v>
                </c:pt>
                <c:pt idx="2">
                  <c:v>APR. VIG. DESPUES DE BLOQUEOS 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APR. SIN COMPROMETER</c:v>
                </c:pt>
              </c:strCache>
            </c:strRef>
          </c:cat>
          <c:val>
            <c:numRef>
              <c:f>Hoja2!$B$6:$H$6</c:f>
              <c:numCache>
                <c:formatCode>"$"#,##0_);\("$"#,##0\)</c:formatCode>
                <c:ptCount val="7"/>
                <c:pt idx="0">
                  <c:v>3524.1211199999998</c:v>
                </c:pt>
                <c:pt idx="1">
                  <c:v>0</c:v>
                </c:pt>
                <c:pt idx="2">
                  <c:v>3524.1211199999998</c:v>
                </c:pt>
                <c:pt idx="3">
                  <c:v>1098.9128606500001</c:v>
                </c:pt>
                <c:pt idx="4">
                  <c:v>15.19226065</c:v>
                </c:pt>
                <c:pt idx="5">
                  <c:v>15.19226065</c:v>
                </c:pt>
                <c:pt idx="6">
                  <c:v>2425.2082593499999</c:v>
                </c:pt>
              </c:numCache>
            </c:numRef>
          </c:val>
        </c:ser>
        <c:ser>
          <c:idx val="3"/>
          <c:order val="3"/>
          <c:tx>
            <c:strRef>
              <c:f>Hoja2!$A$7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Hoja2!$B$3:$H$3</c:f>
              <c:strCache>
                <c:ptCount val="7"/>
                <c:pt idx="0">
                  <c:v>APR. VIGENTE</c:v>
                </c:pt>
                <c:pt idx="1">
                  <c:v>APR BLOQUEADA</c:v>
                </c:pt>
                <c:pt idx="2">
                  <c:v>APR. VIG. DESPUES DE BLOQUEOS 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APR. SIN COMPROMETER</c:v>
                </c:pt>
              </c:strCache>
            </c:strRef>
          </c:cat>
          <c:val>
            <c:numRef>
              <c:f>Hoja2!$B$7:$H$7</c:f>
              <c:numCache>
                <c:formatCode>"$"#,##0_);\("$"#,##0\)</c:formatCode>
                <c:ptCount val="7"/>
                <c:pt idx="0">
                  <c:v>131448.89702500001</c:v>
                </c:pt>
                <c:pt idx="1">
                  <c:v>68191.739967999994</c:v>
                </c:pt>
                <c:pt idx="2">
                  <c:v>63257.157056999997</c:v>
                </c:pt>
                <c:pt idx="3">
                  <c:v>60376.413996000003</c:v>
                </c:pt>
                <c:pt idx="4">
                  <c:v>82.499990999999994</c:v>
                </c:pt>
                <c:pt idx="5">
                  <c:v>82.499990999999994</c:v>
                </c:pt>
                <c:pt idx="6">
                  <c:v>2880.7430610000001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237553040"/>
        <c:axId val="-237548688"/>
        <c:axId val="0"/>
      </c:bar3DChart>
      <c:catAx>
        <c:axId val="-237553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37548688"/>
        <c:crosses val="autoZero"/>
        <c:auto val="1"/>
        <c:lblAlgn val="ctr"/>
        <c:lblOffset val="100"/>
        <c:noMultiLvlLbl val="0"/>
      </c:catAx>
      <c:valAx>
        <c:axId val="-237548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_);\(&quot;$&quot;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375530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56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9352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9552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7554151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1759457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3260076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 rot="5400000">
            <a:off x="8234561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9"/>
          <p:cNvSpPr/>
          <p:nvPr/>
        </p:nvSpPr>
        <p:spPr>
          <a:xfrm rot="10800000" flipH="1">
            <a:off x="7937900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9"/>
          <p:cNvSpPr/>
          <p:nvPr/>
        </p:nvSpPr>
        <p:spPr>
          <a:xfrm rot="-5400000" flipH="1">
            <a:off x="292350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9"/>
          <p:cNvSpPr/>
          <p:nvPr/>
        </p:nvSpPr>
        <p:spPr>
          <a:xfrm rot="10800000">
            <a:off x="278211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39498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10800000">
            <a:off x="6904227" y="249339"/>
            <a:ext cx="2034302" cy="2271600"/>
            <a:chOff x="208025" y="2621275"/>
            <a:chExt cx="2034302" cy="2271600"/>
          </a:xfrm>
        </p:grpSpPr>
        <p:sp>
          <p:nvSpPr>
            <p:cNvPr id="11" name="Google Shape;11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208025" y="2621275"/>
            <a:ext cx="2034302" cy="2271600"/>
            <a:chOff x="208025" y="2621275"/>
            <a:chExt cx="2034302" cy="2271600"/>
          </a:xfrm>
        </p:grpSpPr>
        <p:sp>
          <p:nvSpPr>
            <p:cNvPr id="14" name="Google Shape;14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2"/>
          <p:cNvSpPr/>
          <p:nvPr/>
        </p:nvSpPr>
        <p:spPr>
          <a:xfrm rot="10800000" flipH="1">
            <a:off x="624300" y="1092075"/>
            <a:ext cx="7895400" cy="2959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101000" y="1738825"/>
            <a:ext cx="6942000" cy="166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04400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0029073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0528189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5815110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1174457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913261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049779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264368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03/03/2020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951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05810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1" r:id="rId12"/>
    <p:sldLayoutId id="2147483692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21095" y="1505339"/>
            <a:ext cx="7396064" cy="1899386"/>
          </a:xfrm>
          <a:solidFill>
            <a:schemeClr val="accent4">
              <a:lumMod val="50000"/>
            </a:schemeClr>
          </a:solidFill>
          <a:ln w="76200">
            <a:solidFill>
              <a:schemeClr val="bg1"/>
            </a:solidFill>
          </a:ln>
        </p:spPr>
        <p:txBody>
          <a:bodyPr/>
          <a:lstStyle/>
          <a:p>
            <a:r>
              <a:rPr lang="es-C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SECCIÓN 3501 - MINISTERIO DE COMERCIO INDUSTRIA Y </a:t>
            </a:r>
            <a:r>
              <a:rPr lang="es-C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TURISMO                          </a:t>
            </a:r>
            <a: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</a:t>
            </a:r>
            <a:r>
              <a:rPr lang="es-C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PRESUPUESTAL ACUMULADA CON CORTE AL </a:t>
            </a:r>
            <a: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 DE FEBRERO DE 2020 </a:t>
            </a:r>
            <a:r>
              <a:rPr lang="es-CO" sz="1200" dirty="0">
                <a:solidFill>
                  <a:schemeClr val="bg1"/>
                </a:solidFill>
              </a:rPr>
              <a:t/>
            </a:r>
            <a:br>
              <a:rPr lang="es-CO" sz="1200" dirty="0">
                <a:solidFill>
                  <a:schemeClr val="bg1"/>
                </a:solidFill>
              </a:rPr>
            </a:br>
            <a:r>
              <a:rPr lang="es-CO" sz="1200" dirty="0"/>
              <a:t/>
            </a:r>
            <a:br>
              <a:rPr lang="es-CO" sz="1200" dirty="0"/>
            </a:br>
            <a:endParaRPr lang="es-CO" sz="1200" dirty="0"/>
          </a:p>
        </p:txBody>
      </p:sp>
      <p:sp>
        <p:nvSpPr>
          <p:cNvPr id="3" name="Rectángulo 2"/>
          <p:cNvSpPr/>
          <p:nvPr/>
        </p:nvSpPr>
        <p:spPr>
          <a:xfrm>
            <a:off x="2313992" y="3033439"/>
            <a:ext cx="4634204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dirty="0"/>
              <a:t>COMPROMETIDO  </a:t>
            </a:r>
            <a:r>
              <a:rPr lang="es-CO" dirty="0" smtClean="0"/>
              <a:t>50,23%   OBLIGADO 12,57%</a:t>
            </a:r>
            <a:endParaRPr lang="es-CO" dirty="0"/>
          </a:p>
        </p:txBody>
      </p:sp>
      <p:pic>
        <p:nvPicPr>
          <p:cNvPr id="5" name="Imagen 4" descr="cid:A1151BFF-0E8C-41C0-A184-8A0FA5990D6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6" y="199055"/>
            <a:ext cx="2313992" cy="5038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54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dirty="0" smtClean="0">
                <a:solidFill>
                  <a:schemeClr val="bg1"/>
                </a:solidFill>
              </a:rPr>
              <a:t>GRAFICA EJECUCIÓN PRESUPUESTAL ACUMULADA                                                                                                             SECCIÓN 3501 MINCOMERCIO CON CORTE AL 29 DE FEBRERO DE 2020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 flipH="1">
            <a:off x="1306286" y="4797925"/>
            <a:ext cx="15924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9329892"/>
              </p:ext>
            </p:extLst>
          </p:nvPr>
        </p:nvGraphicFramePr>
        <p:xfrm>
          <a:off x="684245" y="584718"/>
          <a:ext cx="7564015" cy="32348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0511581"/>
              </p:ext>
            </p:extLst>
          </p:nvPr>
        </p:nvGraphicFramePr>
        <p:xfrm>
          <a:off x="62204" y="74645"/>
          <a:ext cx="8926286" cy="4018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133850"/>
            <a:ext cx="8580000" cy="664075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UNIDAD EJECUTORA 3501-01 GESTIÓN GENERAL CON CORTE </a:t>
            </a:r>
            <a:r>
              <a:rPr lang="es-CO" dirty="0" smtClean="0">
                <a:solidFill>
                  <a:schemeClr val="bg1"/>
                </a:solidFill>
              </a:rPr>
              <a:t>AL 29 DE FEBRERO DE 2020</a:t>
            </a:r>
            <a:endParaRPr lang="es-CO" dirty="0">
              <a:solidFill>
                <a:schemeClr val="bg1"/>
              </a:solidFill>
            </a:endParaRPr>
          </a:p>
          <a:p>
            <a:pPr marL="0" lvl="0" indent="0"/>
            <a:endParaRPr dirty="0"/>
          </a:p>
        </p:txBody>
      </p:sp>
      <p:sp>
        <p:nvSpPr>
          <p:cNvPr id="4" name="Rectángulo 3"/>
          <p:cNvSpPr/>
          <p:nvPr/>
        </p:nvSpPr>
        <p:spPr>
          <a:xfrm flipH="1">
            <a:off x="1206757" y="4771145"/>
            <a:ext cx="1648410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2186258"/>
              </p:ext>
            </p:extLst>
          </p:nvPr>
        </p:nvGraphicFramePr>
        <p:xfrm>
          <a:off x="62203" y="82550"/>
          <a:ext cx="8951167" cy="4051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018384"/>
            <a:ext cx="8580000" cy="779541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400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UNIDAD EJECUTORA </a:t>
            </a:r>
            <a:r>
              <a:rPr lang="es-CO" sz="1400" dirty="0" smtClean="0">
                <a:solidFill>
                  <a:schemeClr val="bg1"/>
                </a:solidFill>
              </a:rPr>
              <a:t>3501-02 DIRECCIÓN DE COMERCIO EXTERIOR  </a:t>
            </a:r>
            <a:r>
              <a:rPr lang="es-CO" sz="1400" dirty="0">
                <a:solidFill>
                  <a:schemeClr val="bg1"/>
                </a:solidFill>
              </a:rPr>
              <a:t>CON CORTE AL </a:t>
            </a:r>
            <a:r>
              <a:rPr lang="es-CO" sz="1400" dirty="0" smtClean="0">
                <a:solidFill>
                  <a:schemeClr val="bg1"/>
                </a:solidFill>
              </a:rPr>
              <a:t>29 </a:t>
            </a:r>
            <a:r>
              <a:rPr lang="es-CO" sz="1400" dirty="0">
                <a:solidFill>
                  <a:schemeClr val="bg1"/>
                </a:solidFill>
              </a:rPr>
              <a:t>DE </a:t>
            </a:r>
            <a:r>
              <a:rPr lang="es-CO" sz="1400" dirty="0" smtClean="0">
                <a:solidFill>
                  <a:schemeClr val="bg1"/>
                </a:solidFill>
              </a:rPr>
              <a:t>FEBRERO DE 2020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400" dirty="0"/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2577257"/>
              </p:ext>
            </p:extLst>
          </p:nvPr>
        </p:nvGraphicFramePr>
        <p:xfrm>
          <a:off x="-360783" y="70701"/>
          <a:ext cx="8845420" cy="3744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ctángulo 1"/>
          <p:cNvSpPr/>
          <p:nvPr/>
        </p:nvSpPr>
        <p:spPr>
          <a:xfrm>
            <a:off x="1219199" y="4797925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1078153"/>
              </p:ext>
            </p:extLst>
          </p:nvPr>
        </p:nvGraphicFramePr>
        <p:xfrm>
          <a:off x="50800" y="70701"/>
          <a:ext cx="8985250" cy="38979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/>
            <a:r>
              <a:rPr lang="es-CO" dirty="0" smtClean="0">
                <a:solidFill>
                  <a:schemeClr val="bg1"/>
                </a:solidFill>
              </a:rPr>
              <a:t> </a:t>
            </a:r>
            <a:r>
              <a:rPr lang="es-CO" dirty="0">
                <a:solidFill>
                  <a:schemeClr val="bg1"/>
                </a:solidFill>
              </a:rPr>
              <a:t>EJECUCIÓN PRESUPUESTAL </a:t>
            </a:r>
            <a:r>
              <a:rPr lang="es-CO" dirty="0" smtClean="0">
                <a:solidFill>
                  <a:schemeClr val="bg1"/>
                </a:solidFill>
              </a:rPr>
              <a:t>ACUMULADA GASTOS DE INVERSIÓN                                                                                                              </a:t>
            </a:r>
            <a:r>
              <a:rPr lang="es-CO" dirty="0">
                <a:solidFill>
                  <a:schemeClr val="bg1"/>
                </a:solidFill>
              </a:rPr>
              <a:t>SECCIÓN 3501 MINCOMERCIO CON CORTE AL </a:t>
            </a:r>
            <a:r>
              <a:rPr lang="es-CO" dirty="0" smtClean="0">
                <a:solidFill>
                  <a:schemeClr val="bg1"/>
                </a:solidFill>
              </a:rPr>
              <a:t>29 DE FEBRERO  </a:t>
            </a:r>
            <a:r>
              <a:rPr lang="es-CO" dirty="0">
                <a:solidFill>
                  <a:schemeClr val="bg1"/>
                </a:solidFill>
              </a:rPr>
              <a:t>DE </a:t>
            </a:r>
            <a:r>
              <a:rPr lang="es-CO" dirty="0" smtClean="0">
                <a:solidFill>
                  <a:schemeClr val="bg1"/>
                </a:solidFill>
              </a:rPr>
              <a:t>2020</a:t>
            </a:r>
            <a:endParaRPr dirty="0"/>
          </a:p>
        </p:txBody>
      </p:sp>
      <p:sp>
        <p:nvSpPr>
          <p:cNvPr id="3" name="Rectángulo 2"/>
          <p:cNvSpPr/>
          <p:nvPr/>
        </p:nvSpPr>
        <p:spPr>
          <a:xfrm flipH="1">
            <a:off x="1200149" y="4779821"/>
            <a:ext cx="1682749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6364534"/>
              </p:ext>
            </p:extLst>
          </p:nvPr>
        </p:nvGraphicFramePr>
        <p:xfrm>
          <a:off x="63500" y="88900"/>
          <a:ext cx="8959850" cy="40703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5516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1981</TotalTime>
  <Words>118</Words>
  <Application>Microsoft Office PowerPoint</Application>
  <PresentationFormat>Presentación en pantalla (16:9)</PresentationFormat>
  <Paragraphs>11</Paragraphs>
  <Slides>5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Calibri</vt:lpstr>
      <vt:lpstr>Arial</vt:lpstr>
      <vt:lpstr>Calibri Light</vt:lpstr>
      <vt:lpstr>Montserrat</vt:lpstr>
      <vt:lpstr>Office Theme</vt:lpstr>
      <vt:lpstr>SECCIÓN 3501 - MINISTERIO DE COMERCIO INDUSTRIA Y TURISMO                          EJECUCIÓN PRESUPUESTAL ACUMULADA CON CORTE AL 29 DE FEBRERO DE 2020  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Maria del Carmen Moreno Moscoso</cp:lastModifiedBy>
  <cp:revision>495</cp:revision>
  <cp:lastPrinted>2020-02-07T17:02:55Z</cp:lastPrinted>
  <dcterms:modified xsi:type="dcterms:W3CDTF">2020-03-03T13:56:17Z</dcterms:modified>
</cp:coreProperties>
</file>