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FF"/>
    <a:srgbClr val="CCFF33"/>
    <a:srgbClr val="FF9933"/>
    <a:srgbClr val="FF9900"/>
    <a:srgbClr val="777777"/>
    <a:srgbClr val="38AA71"/>
    <a:srgbClr val="CFDBF3"/>
    <a:srgbClr val="F0EA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108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GRAFICO!$C$3:$I$3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GRAFICO!$B$3</c15:sqref>
                        </c15:formulaRef>
                      </c:ext>
                    </c:extLst>
                    <c:strCache>
                      <c:ptCount val="1"/>
                      <c:pt idx="0">
                        <c:v>Gastos de Funcionamiento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GRAFICO!$C$4:$I$4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GRAFICO!$B$4</c15:sqref>
                        </c15:formulaRef>
                      </c:ext>
                    </c:extLst>
                    <c:strCache>
                      <c:ptCount val="1"/>
                      <c:pt idx="0">
                        <c:v>Gastos de Inversión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37549776"/>
        <c:axId val="-237545424"/>
        <c:axId val="0"/>
      </c:bar3DChart>
      <c:catAx>
        <c:axId val="-2375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45424"/>
        <c:crosses val="autoZero"/>
        <c:auto val="1"/>
        <c:lblAlgn val="ctr"/>
        <c:lblOffset val="100"/>
        <c:noMultiLvlLbl val="0"/>
      </c:catAx>
      <c:valAx>
        <c:axId val="-23754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4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GRAFICO!$B$3</c:f>
              <c:strCache>
                <c:ptCount val="1"/>
                <c:pt idx="0">
                  <c:v>Gastos de 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GRAFICO!$C$2:$I$2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GRAFICO!$C$3:$I$3</c:f>
              <c:numCache>
                <c:formatCode>"$"#,##0.00_);\("$"#,##0.00\)</c:formatCode>
                <c:ptCount val="7"/>
                <c:pt idx="0">
                  <c:v>393304.91499999998</c:v>
                </c:pt>
                <c:pt idx="1">
                  <c:v>6554.5550000000003</c:v>
                </c:pt>
                <c:pt idx="2">
                  <c:v>386750.36</c:v>
                </c:pt>
                <c:pt idx="3">
                  <c:v>199831.18427971</c:v>
                </c:pt>
                <c:pt idx="4">
                  <c:v>66793.429085590004</c:v>
                </c:pt>
                <c:pt idx="5">
                  <c:v>53433.161405610001</c:v>
                </c:pt>
                <c:pt idx="6">
                  <c:v>186919.17572029002</c:v>
                </c:pt>
              </c:numCache>
            </c:numRef>
          </c:val>
        </c:ser>
        <c:ser>
          <c:idx val="1"/>
          <c:order val="1"/>
          <c:tx>
            <c:strRef>
              <c:f>GRAFICO!$B$4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GRAFICO!$C$2:$I$2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GRAFICO!$C$4:$I$4</c:f>
              <c:numCache>
                <c:formatCode>"$"#,##0.00_);\("$"#,##0.00\)</c:formatCode>
                <c:ptCount val="7"/>
                <c:pt idx="0">
                  <c:v>228667.186093</c:v>
                </c:pt>
                <c:pt idx="1">
                  <c:v>68191.739967999994</c:v>
                </c:pt>
                <c:pt idx="2">
                  <c:v>160475.44612499999</c:v>
                </c:pt>
                <c:pt idx="3">
                  <c:v>75042.309628829986</c:v>
                </c:pt>
                <c:pt idx="4">
                  <c:v>1993.5425866500002</c:v>
                </c:pt>
                <c:pt idx="5">
                  <c:v>1993.5425866500002</c:v>
                </c:pt>
                <c:pt idx="6">
                  <c:v>85433.136496170016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37559568"/>
        <c:axId val="-237560112"/>
        <c:axId val="0"/>
      </c:bar3DChart>
      <c:catAx>
        <c:axId val="-23755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60112"/>
        <c:crosses val="autoZero"/>
        <c:auto val="1"/>
        <c:lblAlgn val="ctr"/>
        <c:lblOffset val="100"/>
        <c:noMultiLvlLbl val="0"/>
      </c:catAx>
      <c:valAx>
        <c:axId val="-23756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5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687075216002564"/>
          <c:y val="1.8563651595747511E-2"/>
          <c:w val="0.74312924783997436"/>
          <c:h val="0.70175180407130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'!$B$4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'GESTION '!$C$3:$I$3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'!$C$4:$I$4</c:f>
              <c:numCache>
                <c:formatCode>#,##0.00</c:formatCode>
                <c:ptCount val="7"/>
                <c:pt idx="0">
                  <c:v>39306.521000000001</c:v>
                </c:pt>
                <c:pt idx="1">
                  <c:v>0</c:v>
                </c:pt>
                <c:pt idx="2">
                  <c:v>39306.521000000001</c:v>
                </c:pt>
                <c:pt idx="3">
                  <c:v>5598.0769068100008</c:v>
                </c:pt>
                <c:pt idx="4">
                  <c:v>5299.9965638100002</c:v>
                </c:pt>
                <c:pt idx="5">
                  <c:v>5260.2199808100004</c:v>
                </c:pt>
                <c:pt idx="6">
                  <c:v>33708.444093189995</c:v>
                </c:pt>
              </c:numCache>
            </c:numRef>
          </c:val>
        </c:ser>
        <c:ser>
          <c:idx val="1"/>
          <c:order val="1"/>
          <c:tx>
            <c:strRef>
              <c:f>'GESTION '!$B$5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'GESTION '!$C$3:$I$3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'!$C$5:$I$5</c:f>
              <c:numCache>
                <c:formatCode>#,##0.00</c:formatCode>
                <c:ptCount val="7"/>
                <c:pt idx="0">
                  <c:v>19428.254000000001</c:v>
                </c:pt>
                <c:pt idx="1">
                  <c:v>0</c:v>
                </c:pt>
                <c:pt idx="2">
                  <c:v>19428.254000000001</c:v>
                </c:pt>
                <c:pt idx="3">
                  <c:v>14368.32509563</c:v>
                </c:pt>
                <c:pt idx="4">
                  <c:v>2264.47506079</c:v>
                </c:pt>
                <c:pt idx="5">
                  <c:v>1440.5069187899999</c:v>
                </c:pt>
                <c:pt idx="6">
                  <c:v>5059.928904370001</c:v>
                </c:pt>
              </c:numCache>
            </c:numRef>
          </c:val>
        </c:ser>
        <c:ser>
          <c:idx val="2"/>
          <c:order val="2"/>
          <c:tx>
            <c:strRef>
              <c:f>'GESTION '!$B$6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'GESTION '!$C$3:$I$3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'!$C$6:$I$6</c:f>
              <c:numCache>
                <c:formatCode>#,##0.00</c:formatCode>
                <c:ptCount val="7"/>
                <c:pt idx="0">
                  <c:v>307121.28399999999</c:v>
                </c:pt>
                <c:pt idx="1">
                  <c:v>6000</c:v>
                </c:pt>
                <c:pt idx="2">
                  <c:v>301121.28399999999</c:v>
                </c:pt>
                <c:pt idx="3">
                  <c:v>166977.73038389999</c:v>
                </c:pt>
                <c:pt idx="4">
                  <c:v>47713.7174639</c:v>
                </c:pt>
                <c:pt idx="5">
                  <c:v>35255.9721039</c:v>
                </c:pt>
                <c:pt idx="6">
                  <c:v>134143.55361610002</c:v>
                </c:pt>
              </c:numCache>
            </c:numRef>
          </c:val>
        </c:ser>
        <c:ser>
          <c:idx val="3"/>
          <c:order val="3"/>
          <c:tx>
            <c:strRef>
              <c:f>'GESTION '!$B$7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'!$C$3:$I$3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'!$C$7:$I$7</c:f>
              <c:numCache>
                <c:formatCode>#,##0.00</c:formatCode>
                <c:ptCount val="7"/>
                <c:pt idx="0">
                  <c:v>12457.066999999999</c:v>
                </c:pt>
                <c:pt idx="1">
                  <c:v>0</c:v>
                </c:pt>
                <c:pt idx="2">
                  <c:v>12457.066999999999</c:v>
                </c:pt>
                <c:pt idx="3">
                  <c:v>9713.9588079999994</c:v>
                </c:pt>
                <c:pt idx="4">
                  <c:v>9713.8193080000001</c:v>
                </c:pt>
                <c:pt idx="5">
                  <c:v>9713.8193080000001</c:v>
                </c:pt>
                <c:pt idx="6">
                  <c:v>2743.1081920000001</c:v>
                </c:pt>
              </c:numCache>
            </c:numRef>
          </c:val>
        </c:ser>
        <c:ser>
          <c:idx val="4"/>
          <c:order val="4"/>
          <c:tx>
            <c:strRef>
              <c:f>'GESTION '!$B$8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'GESTION '!$C$3:$I$3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'!$C$8:$I$8</c:f>
              <c:numCache>
                <c:formatCode>#,##0.00</c:formatCode>
                <c:ptCount val="7"/>
                <c:pt idx="0">
                  <c:v>216446.59809300001</c:v>
                </c:pt>
                <c:pt idx="1">
                  <c:v>68191.739967999994</c:v>
                </c:pt>
                <c:pt idx="2">
                  <c:v>148254.858125</c:v>
                </c:pt>
                <c:pt idx="3">
                  <c:v>70830.734771649993</c:v>
                </c:pt>
                <c:pt idx="4">
                  <c:v>1991.00885365</c:v>
                </c:pt>
                <c:pt idx="5">
                  <c:v>1991.00885365</c:v>
                </c:pt>
                <c:pt idx="6">
                  <c:v>77424.123353350005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37550864"/>
        <c:axId val="-237545968"/>
        <c:axId val="0"/>
      </c:bar3DChart>
      <c:catAx>
        <c:axId val="-23755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45968"/>
        <c:crosses val="autoZero"/>
        <c:auto val="1"/>
        <c:lblAlgn val="ctr"/>
        <c:lblOffset val="100"/>
        <c:noMultiLvlLbl val="0"/>
      </c:catAx>
      <c:valAx>
        <c:axId val="-23754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50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37544880"/>
        <c:axId val="-237559024"/>
        <c:axId val="0"/>
      </c:bar3DChart>
      <c:catAx>
        <c:axId val="-23754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59024"/>
        <c:crosses val="autoZero"/>
        <c:auto val="1"/>
        <c:lblAlgn val="ctr"/>
        <c:lblOffset val="100"/>
        <c:noMultiLvlLbl val="0"/>
      </c:catAx>
      <c:valAx>
        <c:axId val="-23755902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44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584994736443319"/>
          <c:y val="3.8990163147457894E-2"/>
          <c:w val="0.70784044038988492"/>
          <c:h val="0.7192225411706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DCE!$B$6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DCE!$C$5:$I$5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DCE!$C$6:$I$6</c:f>
              <c:numCache>
                <c:formatCode>#,##0.00</c:formatCode>
                <c:ptCount val="7"/>
                <c:pt idx="0">
                  <c:v>12940.875</c:v>
                </c:pt>
                <c:pt idx="1">
                  <c:v>554.55499999999995</c:v>
                </c:pt>
                <c:pt idx="2">
                  <c:v>12386.32</c:v>
                </c:pt>
                <c:pt idx="3">
                  <c:v>1625.8300095699999</c:v>
                </c:pt>
                <c:pt idx="4">
                  <c:v>1625.8300095699999</c:v>
                </c:pt>
                <c:pt idx="5">
                  <c:v>1625.8300095699999</c:v>
                </c:pt>
                <c:pt idx="6">
                  <c:v>10760.48999043</c:v>
                </c:pt>
              </c:numCache>
            </c:numRef>
          </c:val>
        </c:ser>
        <c:ser>
          <c:idx val="1"/>
          <c:order val="1"/>
          <c:tx>
            <c:strRef>
              <c:f>DCE!$B$7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DCE!$C$5:$I$5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DCE!$C$7:$I$7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1540.0623719300002</c:v>
                </c:pt>
                <c:pt idx="4">
                  <c:v>168.38997565</c:v>
                </c:pt>
                <c:pt idx="5">
                  <c:v>129.61238066999999</c:v>
                </c:pt>
                <c:pt idx="6">
                  <c:v>376.78262806999993</c:v>
                </c:pt>
              </c:numCache>
            </c:numRef>
          </c:val>
        </c:ser>
        <c:ser>
          <c:idx val="2"/>
          <c:order val="2"/>
          <c:tx>
            <c:strRef>
              <c:f>DCE!$B$8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DCE!$C$5:$I$5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DCE!$C$8:$I$8</c:f>
              <c:numCache>
                <c:formatCode>#,##0.00</c:formatCode>
                <c:ptCount val="7"/>
                <c:pt idx="0">
                  <c:v>130.249</c:v>
                </c:pt>
                <c:pt idx="1">
                  <c:v>0</c:v>
                </c:pt>
                <c:pt idx="2">
                  <c:v>130.249</c:v>
                </c:pt>
                <c:pt idx="3">
                  <c:v>4.1608338700000003</c:v>
                </c:pt>
                <c:pt idx="4">
                  <c:v>4.1608338700000003</c:v>
                </c:pt>
                <c:pt idx="5">
                  <c:v>4.1608338700000003</c:v>
                </c:pt>
                <c:pt idx="6">
                  <c:v>126.08816612999999</c:v>
                </c:pt>
              </c:numCache>
            </c:numRef>
          </c:val>
        </c:ser>
        <c:ser>
          <c:idx val="3"/>
          <c:order val="3"/>
          <c:tx>
            <c:strRef>
              <c:f>DCE!$B$9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DCE!$C$5:$I$5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DCE!$C$9:$I$9</c:f>
              <c:numCache>
                <c:formatCode>#,##0.00</c:formatCode>
                <c:ptCount val="7"/>
                <c:pt idx="0">
                  <c:v>3.82</c:v>
                </c:pt>
                <c:pt idx="1">
                  <c:v>0</c:v>
                </c:pt>
                <c:pt idx="2">
                  <c:v>3.82</c:v>
                </c:pt>
                <c:pt idx="3">
                  <c:v>3.0398700000000001</c:v>
                </c:pt>
                <c:pt idx="4">
                  <c:v>3.0398700000000001</c:v>
                </c:pt>
                <c:pt idx="5">
                  <c:v>3.0398700000000001</c:v>
                </c:pt>
                <c:pt idx="6">
                  <c:v>0.78012999999999999</c:v>
                </c:pt>
              </c:numCache>
            </c:numRef>
          </c:val>
        </c:ser>
        <c:ser>
          <c:idx val="4"/>
          <c:order val="4"/>
          <c:tx>
            <c:strRef>
              <c:f>DCE!$B$10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DCE!$C$5:$I$5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DCE!$C$10:$I$10</c:f>
              <c:numCache>
                <c:formatCode>#,##0.00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4211.5748571799995</c:v>
                </c:pt>
                <c:pt idx="4">
                  <c:v>2.5337329999999998</c:v>
                </c:pt>
                <c:pt idx="5">
                  <c:v>2.5337329999999998</c:v>
                </c:pt>
                <c:pt idx="6">
                  <c:v>8009.0131428199993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37556304"/>
        <c:axId val="-237551408"/>
        <c:axId val="0"/>
      </c:bar3DChart>
      <c:catAx>
        <c:axId val="-23755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51408"/>
        <c:crosses val="autoZero"/>
        <c:auto val="1"/>
        <c:lblAlgn val="ctr"/>
        <c:lblOffset val="100"/>
        <c:noMultiLvlLbl val="0"/>
      </c:catAx>
      <c:valAx>
        <c:axId val="-23755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56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028226767220601"/>
          <c:y val="1.8682129997428239E-2"/>
          <c:w val="0.75971773232779405"/>
          <c:h val="0.6641361787284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Hoja2!$A$4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Hoja2!$B$3:$H$3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VIG. DESPUES DE BLOQUEOS 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Hoja2!$B$4:$H$4</c:f>
              <c:numCache>
                <c:formatCode>"$"#,##0_);\("$"#,##0\)</c:formatCode>
                <c:ptCount val="7"/>
                <c:pt idx="0">
                  <c:v>24791.387999999999</c:v>
                </c:pt>
                <c:pt idx="1">
                  <c:v>0</c:v>
                </c:pt>
                <c:pt idx="2">
                  <c:v>24791.387999999999</c:v>
                </c:pt>
                <c:pt idx="3">
                  <c:v>6467.4148451800002</c:v>
                </c:pt>
                <c:pt idx="4">
                  <c:v>163.27436800000001</c:v>
                </c:pt>
                <c:pt idx="5">
                  <c:v>163.27436800000001</c:v>
                </c:pt>
                <c:pt idx="6">
                  <c:v>18323.97315482</c:v>
                </c:pt>
              </c:numCache>
            </c:numRef>
          </c:val>
        </c:ser>
        <c:ser>
          <c:idx val="1"/>
          <c:order val="1"/>
          <c:tx>
            <c:strRef>
              <c:f>Hoja2!$A$5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Hoja2!$B$3:$H$3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VIG. DESPUES DE BLOQUEOS 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Hoja2!$B$5:$H$5</c:f>
              <c:numCache>
                <c:formatCode>"$"#,##0_);\("$"#,##0\)</c:formatCode>
                <c:ptCount val="7"/>
                <c:pt idx="0">
                  <c:v>68902.779947999996</c:v>
                </c:pt>
                <c:pt idx="1">
                  <c:v>0</c:v>
                </c:pt>
                <c:pt idx="2">
                  <c:v>68902.779947999996</c:v>
                </c:pt>
                <c:pt idx="3">
                  <c:v>7099.5679270000001</c:v>
                </c:pt>
                <c:pt idx="4">
                  <c:v>1732.575967</c:v>
                </c:pt>
                <c:pt idx="5">
                  <c:v>1732.575967</c:v>
                </c:pt>
                <c:pt idx="6">
                  <c:v>61803.212020999999</c:v>
                </c:pt>
              </c:numCache>
            </c:numRef>
          </c:val>
        </c:ser>
        <c:ser>
          <c:idx val="2"/>
          <c:order val="2"/>
          <c:tx>
            <c:strRef>
              <c:f>Hoja2!$A$6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Hoja2!$B$3:$H$3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VIG. DESPUES DE BLOQUEOS 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Hoja2!$B$6:$H$6</c:f>
              <c:numCache>
                <c:formatCode>"$"#,##0_);\("$"#,##0\)</c:formatCode>
                <c:ptCount val="7"/>
                <c:pt idx="0">
                  <c:v>3524.1211199999998</c:v>
                </c:pt>
                <c:pt idx="1">
                  <c:v>0</c:v>
                </c:pt>
                <c:pt idx="2">
                  <c:v>3524.1211199999998</c:v>
                </c:pt>
                <c:pt idx="3">
                  <c:v>1098.9128606500001</c:v>
                </c:pt>
                <c:pt idx="4">
                  <c:v>15.19226065</c:v>
                </c:pt>
                <c:pt idx="5">
                  <c:v>15.19226065</c:v>
                </c:pt>
                <c:pt idx="6">
                  <c:v>2425.2082593499999</c:v>
                </c:pt>
              </c:numCache>
            </c:numRef>
          </c:val>
        </c:ser>
        <c:ser>
          <c:idx val="3"/>
          <c:order val="3"/>
          <c:tx>
            <c:strRef>
              <c:f>Hoja2!$A$7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Hoja2!$B$3:$H$3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VIG. DESPUES DE BLOQUEOS 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Hoja2!$B$7:$H$7</c:f>
              <c:numCache>
                <c:formatCode>"$"#,##0_);\("$"#,##0\)</c:formatCode>
                <c:ptCount val="7"/>
                <c:pt idx="0">
                  <c:v>131448.89702500001</c:v>
                </c:pt>
                <c:pt idx="1">
                  <c:v>68191.739967999994</c:v>
                </c:pt>
                <c:pt idx="2">
                  <c:v>63257.157056999997</c:v>
                </c:pt>
                <c:pt idx="3">
                  <c:v>60376.413996000003</c:v>
                </c:pt>
                <c:pt idx="4">
                  <c:v>82.499990999999994</c:v>
                </c:pt>
                <c:pt idx="5">
                  <c:v>82.499990999999994</c:v>
                </c:pt>
                <c:pt idx="6">
                  <c:v>2880.7430610000001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37553040"/>
        <c:axId val="-237548688"/>
        <c:axId val="0"/>
      </c:bar3DChart>
      <c:catAx>
        <c:axId val="-23755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48688"/>
        <c:crosses val="autoZero"/>
        <c:auto val="1"/>
        <c:lblAlgn val="ctr"/>
        <c:lblOffset val="100"/>
        <c:noMultiLvlLbl val="0"/>
      </c:catAx>
      <c:valAx>
        <c:axId val="-23754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37553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03/03/2020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095" y="1505339"/>
            <a:ext cx="7396064" cy="1899386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ACUMULADA 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 FEBRERO DE 2020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2313992" y="3033439"/>
            <a:ext cx="46342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 </a:t>
            </a:r>
            <a:r>
              <a:rPr lang="es-CO" dirty="0" smtClean="0"/>
              <a:t>50,23%   OBLIGADO 12,57%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29 DE FEBRERO DE 2020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29892"/>
              </p:ext>
            </p:extLst>
          </p:nvPr>
        </p:nvGraphicFramePr>
        <p:xfrm>
          <a:off x="684245" y="584718"/>
          <a:ext cx="7564015" cy="323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511581"/>
              </p:ext>
            </p:extLst>
          </p:nvPr>
        </p:nvGraphicFramePr>
        <p:xfrm>
          <a:off x="62204" y="74645"/>
          <a:ext cx="8926286" cy="401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3501-01 GESTIÓN GENERAL CON CORTE </a:t>
            </a:r>
            <a:r>
              <a:rPr lang="es-CO" dirty="0" smtClean="0">
                <a:solidFill>
                  <a:schemeClr val="bg1"/>
                </a:solidFill>
              </a:rPr>
              <a:t>AL 29 DE FEBRERO DE 2020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186258"/>
              </p:ext>
            </p:extLst>
          </p:nvPr>
        </p:nvGraphicFramePr>
        <p:xfrm>
          <a:off x="62203" y="82550"/>
          <a:ext cx="8951167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29 </a:t>
            </a:r>
            <a:r>
              <a:rPr lang="es-CO" sz="1400" dirty="0">
                <a:solidFill>
                  <a:schemeClr val="bg1"/>
                </a:solidFill>
              </a:rPr>
              <a:t>DE </a:t>
            </a:r>
            <a:r>
              <a:rPr lang="es-CO" sz="1400" dirty="0" smtClean="0">
                <a:solidFill>
                  <a:schemeClr val="bg1"/>
                </a:solidFill>
              </a:rPr>
              <a:t>FEBRERO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577257"/>
              </p:ext>
            </p:extLst>
          </p:nvPr>
        </p:nvGraphicFramePr>
        <p:xfrm>
          <a:off x="-360783" y="70701"/>
          <a:ext cx="8845420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078153"/>
              </p:ext>
            </p:extLst>
          </p:nvPr>
        </p:nvGraphicFramePr>
        <p:xfrm>
          <a:off x="50800" y="70701"/>
          <a:ext cx="8985250" cy="389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AL </a:t>
            </a:r>
            <a:r>
              <a:rPr lang="es-CO" dirty="0" smtClean="0">
                <a:solidFill>
                  <a:schemeClr val="bg1"/>
                </a:solidFill>
              </a:rPr>
              <a:t>29 DE FEBRERO  </a:t>
            </a:r>
            <a:r>
              <a:rPr lang="es-CO" dirty="0">
                <a:solidFill>
                  <a:schemeClr val="bg1"/>
                </a:solidFill>
              </a:rPr>
              <a:t>DE </a:t>
            </a:r>
            <a:r>
              <a:rPr lang="es-CO" dirty="0" smtClean="0">
                <a:solidFill>
                  <a:schemeClr val="bg1"/>
                </a:solidFill>
              </a:rPr>
              <a:t>2020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364534"/>
              </p:ext>
            </p:extLst>
          </p:nvPr>
        </p:nvGraphicFramePr>
        <p:xfrm>
          <a:off x="63500" y="88900"/>
          <a:ext cx="8959850" cy="407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1981</TotalTime>
  <Words>118</Words>
  <Application>Microsoft Office PowerPoint</Application>
  <PresentationFormat>Presentación en pantalla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Arial</vt:lpstr>
      <vt:lpstr>Calibri Light</vt:lpstr>
      <vt:lpstr>Montserrat</vt:lpstr>
      <vt:lpstr>Office Theme</vt:lpstr>
      <vt:lpstr>SECCIÓN 3501 - MINISTERIO DE COMERCIO INDUSTRIA Y TURISMO                          EJECUCIÓN PRESUPUESTAL ACUMULADA CON CORTE AL 29 DE FEBRERO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495</cp:revision>
  <cp:lastPrinted>2020-02-07T17:02:55Z</cp:lastPrinted>
  <dcterms:modified xsi:type="dcterms:W3CDTF">2020-03-03T13:56:17Z</dcterms:modified>
</cp:coreProperties>
</file>