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78" r:id="rId1"/>
  </p:sldMasterIdLst>
  <p:notesMasterIdLst>
    <p:notesMasterId r:id="rId7"/>
  </p:notesMasterIdLst>
  <p:sldIdLst>
    <p:sldId id="332" r:id="rId2"/>
    <p:sldId id="328" r:id="rId3"/>
    <p:sldId id="329" r:id="rId4"/>
    <p:sldId id="331" r:id="rId5"/>
    <p:sldId id="330" r:id="rId6"/>
  </p:sldIdLst>
  <p:sldSz cx="9144000" cy="5143500" type="screen16x9"/>
  <p:notesSz cx="7077075" cy="9028113"/>
  <p:embeddedFontLst>
    <p:embeddedFont>
      <p:font typeface="Montserrat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Calibri Light" panose="020F0302020204030204" pitchFamily="34" charset="0"/>
      <p:regular r:id="rId16"/>
      <p:italic r:id="rId17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3300"/>
    <a:srgbClr val="CC6600"/>
    <a:srgbClr val="FF9900"/>
    <a:srgbClr val="FF9933"/>
    <a:srgbClr val="3399FF"/>
    <a:srgbClr val="008080"/>
    <a:srgbClr val="CCFF33"/>
    <a:srgbClr val="777777"/>
    <a:srgbClr val="38AA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98" d="100"/>
          <a:sy n="98" d="100"/>
        </p:scale>
        <p:origin x="918" y="84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notesMaster" Target="notesMasters/notes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10" Type="http://schemas.openxmlformats.org/officeDocument/2006/relationships/font" Target="fonts/font3.fntdata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20\PAGINA%20WEB%202020\FEBRERO%202020\GRAFICA%20CONSOLIDADO%20EJECUCI&#211;N%20FEBRERO%2029%20DE%202020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MARZO%2031%20DE%202020\GRAFICA%20CONSOLIDADO%20MARZO%2031%20DE%202020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GOSTO%2031%20DE%202020\GRAFICA%20%20SECCION%20350101-000%20%20MINCOMERCIO%20AGOSTO%2031%20DE%202020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GOSTO%2031%20DE%202020\GRAFICA%20%20SECCION%20350101-000%20%20MINCOMERCIO%20AGOSTO%2031%20DE%202020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FINANCIERA%20-%20PRESPTO\A&#209;O%202019\PAGINA%20WEB\OCTUBRE%20DE%202019\GRAFICA%20CONSOLIDADO%20EJECUCI&#211;N%20OCTUBRE%2031%20DE%202019%20DEF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GOSTO%2031%20DE%202020\GRAFICA%20%20SECCION%20350101-000%20%20MINCOMERCIO%20AGOSTO%2031%20DE%202020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lterno\Documents\TRABAJO%20PAGINA%20WEB%20AGOSTO%2031%20DE%202020\GRAFICA%20%20SECCION%20350101-000%20%20MINCOMERCIO%20AGOSTO%2031%20DE%202020.xls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GRAFICO!$C$3:$I$3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GRAFICO!$B$3</c15:sqref>
                        </c15:formulaRef>
                      </c:ext>
                    </c:extLst>
                    <c:strCache>
                      <c:ptCount val="1"/>
                      <c:pt idx="0">
                        <c:v>Gastos de Funcionamiento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E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val>
            <c:numRef>
              <c:f>GRAFICO!$C$4:$I$4</c:f>
            </c:numRef>
          </c:val>
          <c:extLst>
            <c:ext xmlns:c15="http://schemas.microsoft.com/office/drawing/2012/chart" uri="{02D57815-91ED-43cb-92C2-25804820EDAC}">
              <c15:filteredSeriesTitle>
                <c15:tx>
                  <c:strRef>
                    <c:extLst>
                      <c:ext uri="{02D57815-91ED-43cb-92C2-25804820EDAC}">
                        <c15:formulaRef>
                          <c15:sqref>GRAFICO!$B$4</c15:sqref>
                        </c15:formulaRef>
                      </c:ext>
                    </c:extLst>
                    <c:strCache>
                      <c:ptCount val="1"/>
                      <c:pt idx="0">
                        <c:v>Gastos de Inversión </c:v>
                      </c:pt>
                    </c:strCache>
                  </c:strRef>
                </c15:tx>
              </c15:filteredSeriesTitle>
            </c:ext>
            <c:ext xmlns:c15="http://schemas.microsoft.com/office/drawing/2012/chart" uri="{02D57815-91ED-43cb-92C2-25804820EDAC}">
              <c15:filteredCategoryTitle>
                <c15:cat>
                  <c:strRef>
                    <c:extLst>
                      <c:ext uri="{02D57815-91ED-43cb-92C2-25804820EDAC}">
                        <c15:formulaRef>
                          <c15:sqref>GRAFICO!$C$2:$I$2</c15:sqref>
                        </c15:formulaRef>
                      </c:ext>
                    </c:extLst>
                    <c:strCache>
                      <c:ptCount val="7"/>
                      <c:pt idx="0">
                        <c:v>APR.  VIGENTE($)</c:v>
                      </c:pt>
                      <c:pt idx="1">
                        <c:v>BLOQUEOS ($)</c:v>
                      </c:pt>
                      <c:pt idx="2">
                        <c:v>APR. VIGENTE DESPUES DE BLOQUEOS ($)</c:v>
                      </c:pt>
                      <c:pt idx="3">
                        <c:v>COMPROMISOS ($)</c:v>
                      </c:pt>
                      <c:pt idx="4">
                        <c:v>OBLIGACIONES       ($)</c:v>
                      </c:pt>
                      <c:pt idx="5">
                        <c:v>   PAGOS  ($)</c:v>
                      </c:pt>
                      <c:pt idx="6">
                        <c:v>APR. SIN COMPROMETER ($)</c:v>
                      </c:pt>
                    </c:strCache>
                  </c:strRef>
                </c15:cat>
              </c15:filteredCategoryTitle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324687968"/>
        <c:axId val="324685224"/>
        <c:axId val="0"/>
      </c:bar3DChart>
      <c:catAx>
        <c:axId val="3246879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685224"/>
        <c:crosses val="autoZero"/>
        <c:auto val="1"/>
        <c:lblAlgn val="ctr"/>
        <c:lblOffset val="100"/>
        <c:noMultiLvlLbl val="0"/>
      </c:catAx>
      <c:valAx>
        <c:axId val="3246852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6879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832130358705163E-2"/>
          <c:y val="0.1194203355671906"/>
          <c:w val="0.92294564741907259"/>
          <c:h val="0.79093156830712386"/>
        </c:manualLayout>
      </c:layout>
      <c:lineChart>
        <c:grouping val="standard"/>
        <c:varyColors val="0"/>
        <c:dLbls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24686008"/>
        <c:axId val="323029104"/>
      </c:lineChart>
      <c:catAx>
        <c:axId val="324686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29104"/>
        <c:crosses val="autoZero"/>
        <c:auto val="1"/>
        <c:lblAlgn val="ctr"/>
        <c:lblOffset val="100"/>
        <c:noMultiLvlLbl val="0"/>
      </c:catAx>
      <c:valAx>
        <c:axId val="323029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4686008"/>
        <c:crosses val="autoZero"/>
        <c:crossBetween val="between"/>
      </c:valAx>
      <c:spPr>
        <a:noFill/>
        <a:ln w="25400"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TOTAL!$N$14</c:f>
              <c:strCache>
                <c:ptCount val="1"/>
                <c:pt idx="0">
                  <c:v>GASTOS DE FUNCIONAMIENTO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TOTAL!$O$13:$U$13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TOTAL!$O$14:$U$14</c:f>
              <c:numCache>
                <c:formatCode>#,##0</c:formatCode>
                <c:ptCount val="7"/>
                <c:pt idx="0">
                  <c:v>458832.76500000001</c:v>
                </c:pt>
                <c:pt idx="1">
                  <c:v>6554.5550000000003</c:v>
                </c:pt>
                <c:pt idx="2">
                  <c:v>452278.21</c:v>
                </c:pt>
                <c:pt idx="3">
                  <c:v>388807.28880379006</c:v>
                </c:pt>
                <c:pt idx="4">
                  <c:v>312279.02099914994</c:v>
                </c:pt>
                <c:pt idx="5">
                  <c:v>298985.71504626999</c:v>
                </c:pt>
                <c:pt idx="6">
                  <c:v>63470.921196209958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3034200"/>
        <c:axId val="323034592"/>
      </c:barChart>
      <c:lineChart>
        <c:grouping val="standard"/>
        <c:varyColors val="0"/>
        <c:ser>
          <c:idx val="1"/>
          <c:order val="1"/>
          <c:tx>
            <c:strRef>
              <c:f>TOTAL!$N$15</c:f>
              <c:strCache>
                <c:ptCount val="1"/>
                <c:pt idx="0">
                  <c:v>GASTOS DE INVERSION </c:v>
                </c:pt>
              </c:strCache>
            </c:strRef>
          </c:tx>
          <c:spPr>
            <a:ln w="28575" cap="rnd">
              <a:solidFill>
                <a:schemeClr val="accent5"/>
              </a:solidFill>
              <a:round/>
            </a:ln>
            <a:effectLst/>
          </c:spPr>
          <c:marker>
            <c:symbol val="none"/>
          </c:marker>
          <c:cat>
            <c:strRef>
              <c:f>TOTAL!$O$13:$U$13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 ($)</c:v>
                </c:pt>
                <c:pt idx="5">
                  <c:v>   PAGOS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TOTAL!$O$15:$U$15</c:f>
              <c:numCache>
                <c:formatCode>#,##0</c:formatCode>
                <c:ptCount val="7"/>
                <c:pt idx="0">
                  <c:v>252447.66242899999</c:v>
                </c:pt>
                <c:pt idx="1">
                  <c:v>68191.739967999994</c:v>
                </c:pt>
                <c:pt idx="2">
                  <c:v>184255.92246100001</c:v>
                </c:pt>
                <c:pt idx="3">
                  <c:v>151327.16424456</c:v>
                </c:pt>
                <c:pt idx="4">
                  <c:v>24575.16775579</c:v>
                </c:pt>
                <c:pt idx="5">
                  <c:v>23743.15439679</c:v>
                </c:pt>
                <c:pt idx="6">
                  <c:v>32928.758216440001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3034200"/>
        <c:axId val="323034592"/>
      </c:lineChart>
      <c:catAx>
        <c:axId val="3230342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4592"/>
        <c:crosses val="autoZero"/>
        <c:auto val="1"/>
        <c:lblAlgn val="ctr"/>
        <c:lblOffset val="100"/>
        <c:noMultiLvlLbl val="0"/>
      </c:catAx>
      <c:valAx>
        <c:axId val="323034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34200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30"/>
      <c:depthPercent val="12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GESTION!$N$17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GESTION!$O$16:$U$16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GESTION!$O$17:$U$17</c:f>
              <c:numCache>
                <c:formatCode>#,##0</c:formatCode>
                <c:ptCount val="7"/>
                <c:pt idx="0">
                  <c:v>39306.521000000001</c:v>
                </c:pt>
                <c:pt idx="1">
                  <c:v>0</c:v>
                </c:pt>
                <c:pt idx="2">
                  <c:v>39306.521000000001</c:v>
                </c:pt>
                <c:pt idx="3">
                  <c:v>24926.426706010003</c:v>
                </c:pt>
                <c:pt idx="4">
                  <c:v>24715.300256010003</c:v>
                </c:pt>
                <c:pt idx="5">
                  <c:v>24648.828873010003</c:v>
                </c:pt>
                <c:pt idx="6">
                  <c:v>14380.094293989998</c:v>
                </c:pt>
              </c:numCache>
            </c:numRef>
          </c:val>
        </c:ser>
        <c:ser>
          <c:idx val="1"/>
          <c:order val="1"/>
          <c:tx>
            <c:strRef>
              <c:f>GESTION!$N$18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GESTION!$O$16:$U$16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GESTION!$O$18:$U$18</c:f>
              <c:numCache>
                <c:formatCode>#,##0</c:formatCode>
                <c:ptCount val="7"/>
                <c:pt idx="0">
                  <c:v>19428.254000000001</c:v>
                </c:pt>
                <c:pt idx="1">
                  <c:v>0</c:v>
                </c:pt>
                <c:pt idx="2">
                  <c:v>19428.254000000001</c:v>
                </c:pt>
                <c:pt idx="3">
                  <c:v>16346.42397113</c:v>
                </c:pt>
                <c:pt idx="4">
                  <c:v>10273.634416790001</c:v>
                </c:pt>
                <c:pt idx="5">
                  <c:v>9933.6762185799998</c:v>
                </c:pt>
                <c:pt idx="6">
                  <c:v>3081.8300288700007</c:v>
                </c:pt>
              </c:numCache>
            </c:numRef>
          </c:val>
        </c:ser>
        <c:ser>
          <c:idx val="2"/>
          <c:order val="2"/>
          <c:tx>
            <c:strRef>
              <c:f>GESTION!$N$19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GESTION!$O$16:$U$16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GESTION!$O$19:$U$19</c:f>
              <c:numCache>
                <c:formatCode>#,##0</c:formatCode>
                <c:ptCount val="7"/>
                <c:pt idx="0">
                  <c:v>372649.13400000002</c:v>
                </c:pt>
                <c:pt idx="1">
                  <c:v>6000</c:v>
                </c:pt>
                <c:pt idx="2">
                  <c:v>366649.13400000002</c:v>
                </c:pt>
                <c:pt idx="3">
                  <c:v>326868.71740789001</c:v>
                </c:pt>
                <c:pt idx="4">
                  <c:v>257362.62251722999</c:v>
                </c:pt>
                <c:pt idx="5">
                  <c:v>244476.38170956</c:v>
                </c:pt>
                <c:pt idx="6">
                  <c:v>39780.416592109985</c:v>
                </c:pt>
              </c:numCache>
            </c:numRef>
          </c:val>
        </c:ser>
        <c:ser>
          <c:idx val="3"/>
          <c:order val="3"/>
          <c:tx>
            <c:strRef>
              <c:f>GESTION!$N$20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GESTION!$O$16:$U$16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GESTION!$O$20:$U$20</c:f>
              <c:numCache>
                <c:formatCode>#,##0</c:formatCode>
                <c:ptCount val="7"/>
                <c:pt idx="0">
                  <c:v>12457.066999999999</c:v>
                </c:pt>
                <c:pt idx="1">
                  <c:v>0</c:v>
                </c:pt>
                <c:pt idx="2">
                  <c:v>12457.066999999999</c:v>
                </c:pt>
                <c:pt idx="3">
                  <c:v>11572.103961000001</c:v>
                </c:pt>
                <c:pt idx="4">
                  <c:v>11571.851699999999</c:v>
                </c:pt>
                <c:pt idx="5">
                  <c:v>11571.851699999999</c:v>
                </c:pt>
                <c:pt idx="6">
                  <c:v>884.96303899999998</c:v>
                </c:pt>
              </c:numCache>
            </c:numRef>
          </c:val>
        </c:ser>
        <c:ser>
          <c:idx val="4"/>
          <c:order val="4"/>
          <c:tx>
            <c:strRef>
              <c:f>GESTION!$N$21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GESTION!$O$16:$U$16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($)</c:v>
                </c:pt>
                <c:pt idx="4">
                  <c:v>OBLIGACIONES     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GESTION!$O$21:$U$21</c:f>
              <c:numCache>
                <c:formatCode>#,##0</c:formatCode>
                <c:ptCount val="7"/>
                <c:pt idx="0">
                  <c:v>240227.074429</c:v>
                </c:pt>
                <c:pt idx="1">
                  <c:v>68191.739967999994</c:v>
                </c:pt>
                <c:pt idx="2">
                  <c:v>172035.33446099999</c:v>
                </c:pt>
                <c:pt idx="3">
                  <c:v>142929.59255585002</c:v>
                </c:pt>
                <c:pt idx="4">
                  <c:v>21648.683272850001</c:v>
                </c:pt>
                <c:pt idx="5">
                  <c:v>20941.968454850001</c:v>
                </c:pt>
                <c:pt idx="6">
                  <c:v>29105.741905149993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3029888"/>
        <c:axId val="323111648"/>
        <c:axId val="0"/>
      </c:bar3DChart>
      <c:catAx>
        <c:axId val="3230298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111648"/>
        <c:crosses val="autoZero"/>
        <c:auto val="1"/>
        <c:lblAlgn val="ctr"/>
        <c:lblOffset val="100"/>
        <c:noMultiLvlLbl val="0"/>
      </c:catAx>
      <c:valAx>
        <c:axId val="3231116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30298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5066919231820672"/>
          <c:y val="0.11306788782524678"/>
          <c:w val="0.1110355848779042"/>
          <c:h val="0.53376282527753005"/>
        </c:manualLayout>
      </c:layout>
      <c:bar3DChart>
        <c:barDir val="bar"/>
        <c:grouping val="clustere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9780176"/>
        <c:axId val="329773120"/>
        <c:axId val="0"/>
      </c:bar3DChart>
      <c:catAx>
        <c:axId val="3297801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73120"/>
        <c:crosses val="autoZero"/>
        <c:auto val="1"/>
        <c:lblAlgn val="ctr"/>
        <c:lblOffset val="100"/>
        <c:noMultiLvlLbl val="0"/>
      </c:catAx>
      <c:valAx>
        <c:axId val="329773120"/>
        <c:scaling>
          <c:orientation val="minMax"/>
        </c:scaling>
        <c:delete val="0"/>
        <c:axPos val="b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8017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s-E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stacked"/>
        <c:varyColors val="0"/>
        <c:ser>
          <c:idx val="0"/>
          <c:order val="0"/>
          <c:tx>
            <c:strRef>
              <c:f>DCE!$N$16</c:f>
              <c:strCache>
                <c:ptCount val="1"/>
                <c:pt idx="0">
                  <c:v>Gastos de Personal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DCE!$O$16:$U$16</c:f>
              <c:numCache>
                <c:formatCode>#,##0</c:formatCode>
                <c:ptCount val="7"/>
                <c:pt idx="0">
                  <c:v>12940.875</c:v>
                </c:pt>
                <c:pt idx="1">
                  <c:v>554.55499999999995</c:v>
                </c:pt>
                <c:pt idx="2">
                  <c:v>12386.32</c:v>
                </c:pt>
                <c:pt idx="3">
                  <c:v>7383.9142567199997</c:v>
                </c:pt>
                <c:pt idx="4">
                  <c:v>7382.7712047199993</c:v>
                </c:pt>
                <c:pt idx="5">
                  <c:v>7382.7712047199993</c:v>
                </c:pt>
                <c:pt idx="6">
                  <c:v>5002.4057432800009</c:v>
                </c:pt>
              </c:numCache>
            </c:numRef>
          </c:val>
        </c:ser>
        <c:ser>
          <c:idx val="1"/>
          <c:order val="1"/>
          <c:tx>
            <c:strRef>
              <c:f>DCE!$N$17</c:f>
              <c:strCache>
                <c:ptCount val="1"/>
                <c:pt idx="0">
                  <c:v>Adquisición de Bienes y Servicios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DCE!$O$17:$U$17</c:f>
              <c:numCache>
                <c:formatCode>#,##0</c:formatCode>
                <c:ptCount val="7"/>
                <c:pt idx="0">
                  <c:v>1916.845</c:v>
                </c:pt>
                <c:pt idx="1">
                  <c:v>0</c:v>
                </c:pt>
                <c:pt idx="2">
                  <c:v>1916.845</c:v>
                </c:pt>
                <c:pt idx="3">
                  <c:v>1688.6472041700001</c:v>
                </c:pt>
                <c:pt idx="4">
                  <c:v>951.78560752999999</c:v>
                </c:pt>
                <c:pt idx="5">
                  <c:v>951.15004352999995</c:v>
                </c:pt>
                <c:pt idx="6">
                  <c:v>228.19779582999993</c:v>
                </c:pt>
              </c:numCache>
            </c:numRef>
          </c:val>
        </c:ser>
        <c:ser>
          <c:idx val="2"/>
          <c:order val="2"/>
          <c:tx>
            <c:strRef>
              <c:f>DCE!$N$18</c:f>
              <c:strCache>
                <c:ptCount val="1"/>
                <c:pt idx="0">
                  <c:v>Transferencias Corrientes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DCE!$O$18:$U$18</c:f>
              <c:numCache>
                <c:formatCode>#,##0</c:formatCode>
                <c:ptCount val="7"/>
                <c:pt idx="0">
                  <c:v>130.249</c:v>
                </c:pt>
                <c:pt idx="1">
                  <c:v>0</c:v>
                </c:pt>
                <c:pt idx="2">
                  <c:v>130.249</c:v>
                </c:pt>
                <c:pt idx="3">
                  <c:v>18.031296870000002</c:v>
                </c:pt>
                <c:pt idx="4">
                  <c:v>18.031296870000002</c:v>
                </c:pt>
                <c:pt idx="5">
                  <c:v>18.031296870000002</c:v>
                </c:pt>
                <c:pt idx="6">
                  <c:v>112.21770312999999</c:v>
                </c:pt>
              </c:numCache>
            </c:numRef>
          </c:val>
        </c:ser>
        <c:ser>
          <c:idx val="3"/>
          <c:order val="3"/>
          <c:tx>
            <c:strRef>
              <c:f>DCE!$N$19</c:f>
              <c:strCache>
                <c:ptCount val="1"/>
                <c:pt idx="0">
                  <c:v>Gastos por Tributos, Multas, Sanciones e Intereses de Mora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DCE!$O$19:$U$19</c:f>
              <c:numCache>
                <c:formatCode>#,##0</c:formatCode>
                <c:ptCount val="7"/>
                <c:pt idx="0">
                  <c:v>3.82</c:v>
                </c:pt>
                <c:pt idx="1">
                  <c:v>0</c:v>
                </c:pt>
                <c:pt idx="2">
                  <c:v>3.82</c:v>
                </c:pt>
                <c:pt idx="3">
                  <c:v>3.024</c:v>
                </c:pt>
                <c:pt idx="4">
                  <c:v>3.024</c:v>
                </c:pt>
                <c:pt idx="5">
                  <c:v>3.024</c:v>
                </c:pt>
                <c:pt idx="6">
                  <c:v>0.79600000000000004</c:v>
                </c:pt>
              </c:numCache>
            </c:numRef>
          </c:val>
        </c:ser>
        <c:ser>
          <c:idx val="4"/>
          <c:order val="4"/>
          <c:tx>
            <c:strRef>
              <c:f>DCE!$N$20</c:f>
              <c:strCache>
                <c:ptCount val="1"/>
                <c:pt idx="0">
                  <c:v>Gastos de Inversion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DCE!$O$15:$U$15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($)</c:v>
                </c:pt>
                <c:pt idx="5">
                  <c:v>   PAGOS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DCE!$O$20:$U$20</c:f>
              <c:numCache>
                <c:formatCode>#,##0</c:formatCode>
                <c:ptCount val="7"/>
                <c:pt idx="0">
                  <c:v>12220.588</c:v>
                </c:pt>
                <c:pt idx="1">
                  <c:v>0</c:v>
                </c:pt>
                <c:pt idx="2">
                  <c:v>12220.588</c:v>
                </c:pt>
                <c:pt idx="3">
                  <c:v>8397.5716887100007</c:v>
                </c:pt>
                <c:pt idx="4">
                  <c:v>2926.4844829399999</c:v>
                </c:pt>
                <c:pt idx="5">
                  <c:v>2801.1859419400002</c:v>
                </c:pt>
                <c:pt idx="6">
                  <c:v>3823.01631129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9773512"/>
        <c:axId val="329775864"/>
        <c:axId val="0"/>
      </c:bar3DChart>
      <c:catAx>
        <c:axId val="3297735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75864"/>
        <c:crosses val="autoZero"/>
        <c:auto val="1"/>
        <c:lblAlgn val="ctr"/>
        <c:lblOffset val="100"/>
        <c:noMultiLvlLbl val="0"/>
      </c:catAx>
      <c:valAx>
        <c:axId val="3297758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7351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199631089073979"/>
          <c:y val="0.18560185185185185"/>
          <c:w val="0.89173229556391065"/>
          <c:h val="0.4420898950131233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Hoja4!$L$4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cat>
            <c:strRef>
              <c:f>Hoja4!$M$3:$S$3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 SIN COMPROMETER</c:v>
                </c:pt>
              </c:strCache>
            </c:strRef>
          </c:cat>
          <c:val>
            <c:numRef>
              <c:f>Hoja4!$M$4:$S$4</c:f>
              <c:numCache>
                <c:formatCode>#,##0</c:formatCode>
                <c:ptCount val="7"/>
                <c:pt idx="0">
                  <c:v>24791.387999999999</c:v>
                </c:pt>
                <c:pt idx="1">
                  <c:v>0</c:v>
                </c:pt>
                <c:pt idx="2">
                  <c:v>24791.387999999999</c:v>
                </c:pt>
                <c:pt idx="3">
                  <c:v>19222.697323410001</c:v>
                </c:pt>
                <c:pt idx="4">
                  <c:v>5737.9836246399991</c:v>
                </c:pt>
                <c:pt idx="5">
                  <c:v>5534.0802236399995</c:v>
                </c:pt>
                <c:pt idx="6">
                  <c:v>5568.6906765900003</c:v>
                </c:pt>
              </c:numCache>
            </c:numRef>
          </c:val>
        </c:ser>
        <c:ser>
          <c:idx val="1"/>
          <c:order val="1"/>
          <c:tx>
            <c:strRef>
              <c:f>Hoja4!$L$5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Hoja4!$M$3:$S$3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 SIN COMPROMETER</c:v>
                </c:pt>
              </c:strCache>
            </c:strRef>
          </c:cat>
          <c:val>
            <c:numRef>
              <c:f>Hoja4!$M$5:$S$5</c:f>
              <c:numCache>
                <c:formatCode>#,##0</c:formatCode>
                <c:ptCount val="7"/>
                <c:pt idx="0">
                  <c:v>92683.256284000003</c:v>
                </c:pt>
                <c:pt idx="1">
                  <c:v>0</c:v>
                </c:pt>
                <c:pt idx="2">
                  <c:v>92683.256284000003</c:v>
                </c:pt>
                <c:pt idx="3">
                  <c:v>68661.938034000006</c:v>
                </c:pt>
                <c:pt idx="4">
                  <c:v>16628.105065</c:v>
                </c:pt>
                <c:pt idx="5">
                  <c:v>16332.468942</c:v>
                </c:pt>
                <c:pt idx="6">
                  <c:v>24021.31825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29774296"/>
        <c:axId val="329774688"/>
      </c:barChart>
      <c:lineChart>
        <c:grouping val="standard"/>
        <c:varyColors val="0"/>
        <c:ser>
          <c:idx val="2"/>
          <c:order val="2"/>
          <c:tx>
            <c:strRef>
              <c:f>Hoja4!$L$6</c:f>
              <c:strCache>
                <c:ptCount val="1"/>
                <c:pt idx="0">
                  <c:v>SECRETARIA GENERAL </c:v>
                </c:pt>
              </c:strCache>
            </c:strRef>
          </c:tx>
          <c:spPr>
            <a:ln w="28575" cap="rnd">
              <a:solidFill>
                <a:srgbClr val="FF3300"/>
              </a:solidFill>
              <a:round/>
            </a:ln>
            <a:effectLst/>
          </c:spPr>
          <c:marker>
            <c:symbol val="none"/>
          </c:marker>
          <c:cat>
            <c:strRef>
              <c:f>Hoja4!$M$3:$S$3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 SIN COMPROMETER</c:v>
                </c:pt>
              </c:strCache>
            </c:strRef>
          </c:cat>
          <c:val>
            <c:numRef>
              <c:f>Hoja4!$M$6:$S$6</c:f>
              <c:numCache>
                <c:formatCode>#,##0</c:formatCode>
                <c:ptCount val="7"/>
                <c:pt idx="0">
                  <c:v>3524.1211199999998</c:v>
                </c:pt>
                <c:pt idx="1">
                  <c:v>0</c:v>
                </c:pt>
                <c:pt idx="2">
                  <c:v>3524.1211199999998</c:v>
                </c:pt>
                <c:pt idx="3">
                  <c:v>2246.28734265</c:v>
                </c:pt>
                <c:pt idx="4">
                  <c:v>1143.90559865</c:v>
                </c:pt>
                <c:pt idx="5">
                  <c:v>895.90050565000001</c:v>
                </c:pt>
                <c:pt idx="6">
                  <c:v>1277.83377735</c:v>
                </c:pt>
              </c:numCache>
            </c:numRef>
          </c:val>
          <c:smooth val="0"/>
        </c:ser>
        <c:ser>
          <c:idx val="3"/>
          <c:order val="3"/>
          <c:tx>
            <c:strRef>
              <c:f>Hoja4!$L$7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ln w="28575" cap="rnd">
              <a:solidFill>
                <a:schemeClr val="accent2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Hoja4!$M$3:$S$3</c:f>
              <c:strCache>
                <c:ptCount val="7"/>
                <c:pt idx="0">
                  <c:v>APR. VIGENTE</c:v>
                </c:pt>
                <c:pt idx="1">
                  <c:v>APR BLOQUEADA</c:v>
                </c:pt>
                <c:pt idx="2">
                  <c:v>APR. VIGENTE DESPUES DE BLOQUEOS</c:v>
                </c:pt>
                <c:pt idx="3">
                  <c:v>COMPROMISO</c:v>
                </c:pt>
                <c:pt idx="4">
                  <c:v>OBLIGACION</c:v>
                </c:pt>
                <c:pt idx="5">
                  <c:v>PAGOS</c:v>
                </c:pt>
                <c:pt idx="6">
                  <c:v>APR.  SIN COMPROMETER</c:v>
                </c:pt>
              </c:strCache>
            </c:strRef>
          </c:cat>
          <c:val>
            <c:numRef>
              <c:f>Hoja4!$M$7:$S$7</c:f>
              <c:numCache>
                <c:formatCode>#,##0</c:formatCode>
                <c:ptCount val="7"/>
                <c:pt idx="0">
                  <c:v>131448.89702500001</c:v>
                </c:pt>
                <c:pt idx="1">
                  <c:v>68191.739967999994</c:v>
                </c:pt>
                <c:pt idx="2">
                  <c:v>63257.157056999997</c:v>
                </c:pt>
                <c:pt idx="3">
                  <c:v>61196.241544500001</c:v>
                </c:pt>
                <c:pt idx="4">
                  <c:v>1065.1734675</c:v>
                </c:pt>
                <c:pt idx="5">
                  <c:v>980.7047255</c:v>
                </c:pt>
                <c:pt idx="6">
                  <c:v>2060.9155125000002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29774296"/>
        <c:axId val="329774688"/>
      </c:lineChart>
      <c:catAx>
        <c:axId val="329774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74688"/>
        <c:crosses val="autoZero"/>
        <c:auto val="1"/>
        <c:lblAlgn val="ctr"/>
        <c:lblOffset val="100"/>
        <c:noMultiLvlLbl val="0"/>
      </c:catAx>
      <c:valAx>
        <c:axId val="329774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32977429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32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528638" y="676275"/>
            <a:ext cx="6019800" cy="338613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7708" y="4288354"/>
            <a:ext cx="5661660" cy="4062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893528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501650" y="666750"/>
            <a:ext cx="5919788" cy="3328988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92323" y="4218053"/>
            <a:ext cx="5538580" cy="39960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79552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67554151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17594574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32600763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239498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604400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00290734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05281899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5815110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174457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913261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0497792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264368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2/09/2020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9517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058104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1" r:id="rId12"/>
    <p:sldLayoutId id="2147483692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21095" y="1505339"/>
            <a:ext cx="7396064" cy="1899386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                         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</a:t>
            </a:r>
            <a:r>
              <a:rPr lang="es-CO" sz="12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ACUMULADA CON CORTE AL </a:t>
            </a:r>
            <a:r>
              <a:rPr lang="es-CO" sz="12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 DE AGOSTO DE 2020 </a:t>
            </a:r>
            <a:r>
              <a:rPr lang="es-CO" sz="1200" dirty="0">
                <a:solidFill>
                  <a:schemeClr val="bg1"/>
                </a:solidFill>
              </a:rPr>
              <a:t/>
            </a:r>
            <a:br>
              <a:rPr lang="es-CO" sz="1200" dirty="0">
                <a:solidFill>
                  <a:schemeClr val="bg1"/>
                </a:solidFill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770434" y="2791839"/>
            <a:ext cx="5379396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/>
              <a:t>COMPROMETIDO  </a:t>
            </a:r>
            <a:r>
              <a:rPr lang="es-CO" dirty="0" smtClean="0"/>
              <a:t>84,86 %        -             OBLIGADO  52,92 %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66" y="199055"/>
            <a:ext cx="2313992" cy="5038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7541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dirty="0" smtClean="0">
                <a:solidFill>
                  <a:schemeClr val="bg1"/>
                </a:solidFill>
              </a:rPr>
              <a:t>GRAFICA EJECUCIÓN PRESUPUESTAL ACUMULADA                                                                                                             SECCIÓN 3501 MINCOMERCIO CON CORTE AL 31 DE AGOSTO DE 2020</a:t>
            </a:r>
            <a:endParaRPr lang="es-CO" dirty="0">
              <a:solidFill>
                <a:schemeClr val="bg1"/>
              </a:solidFill>
            </a:endParaRP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49329892"/>
              </p:ext>
            </p:extLst>
          </p:nvPr>
        </p:nvGraphicFramePr>
        <p:xfrm>
          <a:off x="684245" y="584718"/>
          <a:ext cx="7564015" cy="3234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8973616"/>
              </p:ext>
            </p:extLst>
          </p:nvPr>
        </p:nvGraphicFramePr>
        <p:xfrm>
          <a:off x="0" y="0"/>
          <a:ext cx="9144000" cy="41342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0684515"/>
              </p:ext>
            </p:extLst>
          </p:nvPr>
        </p:nvGraphicFramePr>
        <p:xfrm>
          <a:off x="0" y="0"/>
          <a:ext cx="9144000" cy="42324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Pentágono 1"/>
          <p:cNvSpPr/>
          <p:nvPr/>
        </p:nvSpPr>
        <p:spPr>
          <a:xfrm>
            <a:off x="7461115" y="1"/>
            <a:ext cx="1682885" cy="584718"/>
          </a:xfrm>
          <a:prstGeom prst="homePlate">
            <a:avLst/>
          </a:prstGeom>
          <a:ln>
            <a:solidFill>
              <a:srgbClr val="002060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CO" b="1" dirty="0" smtClean="0">
                <a:ln/>
                <a:solidFill>
                  <a:schemeClr val="bg1"/>
                </a:solidFill>
              </a:rPr>
              <a:t>EJECUTADO 52,92%</a:t>
            </a:r>
            <a:endParaRPr lang="es-CO" b="1" dirty="0">
              <a:ln/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133850"/>
            <a:ext cx="8580000" cy="664075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3501-01 GESTIÓN GENERAL CON CORTE </a:t>
            </a:r>
            <a:r>
              <a:rPr lang="es-CO" dirty="0" smtClean="0">
                <a:solidFill>
                  <a:schemeClr val="bg1"/>
                </a:solidFill>
              </a:rPr>
              <a:t>AL 31 DE AGOSTO DE 2020</a:t>
            </a:r>
            <a:endParaRPr lang="es-CO" dirty="0">
              <a:solidFill>
                <a:schemeClr val="bg1"/>
              </a:solidFill>
            </a:endParaRPr>
          </a:p>
          <a:p>
            <a:pPr marL="0" lvl="0" indent="0"/>
            <a:endParaRPr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85590157"/>
              </p:ext>
            </p:extLst>
          </p:nvPr>
        </p:nvGraphicFramePr>
        <p:xfrm>
          <a:off x="1" y="0"/>
          <a:ext cx="9144000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Pentágono 1"/>
          <p:cNvSpPr/>
          <p:nvPr/>
        </p:nvSpPr>
        <p:spPr>
          <a:xfrm>
            <a:off x="7529208" y="252919"/>
            <a:ext cx="1507787" cy="484632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EJECUTADO 53,38%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AGOSTO DE 2020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8570855"/>
              </p:ext>
            </p:extLst>
          </p:nvPr>
        </p:nvGraphicFramePr>
        <p:xfrm>
          <a:off x="175098" y="-104397"/>
          <a:ext cx="8686902" cy="3744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90313103"/>
              </p:ext>
            </p:extLst>
          </p:nvPr>
        </p:nvGraphicFramePr>
        <p:xfrm>
          <a:off x="0" y="0"/>
          <a:ext cx="9046723" cy="3943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3" name="Pentágono 2"/>
          <p:cNvSpPr/>
          <p:nvPr/>
        </p:nvSpPr>
        <p:spPr>
          <a:xfrm>
            <a:off x="7373566" y="165369"/>
            <a:ext cx="1595336" cy="690665"/>
          </a:xfrm>
          <a:prstGeom prst="homePlate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O" dirty="0" smtClean="0"/>
              <a:t>EJECUCIÒN 42,32%</a:t>
            </a:r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/>
            <a:r>
              <a:rPr lang="es-CO" dirty="0" smtClean="0">
                <a:solidFill>
                  <a:schemeClr val="bg1"/>
                </a:solidFill>
              </a:rPr>
              <a:t> </a:t>
            </a:r>
            <a:r>
              <a:rPr lang="es-CO" dirty="0">
                <a:solidFill>
                  <a:schemeClr val="bg1"/>
                </a:solidFill>
              </a:rPr>
              <a:t>EJECUCIÓN PRESUPUESTAL </a:t>
            </a:r>
            <a:r>
              <a:rPr lang="es-CO" dirty="0" smtClean="0">
                <a:solidFill>
                  <a:schemeClr val="bg1"/>
                </a:solidFill>
              </a:rPr>
              <a:t>ACUMULADA GASTOS DE INVERSIÓN                                                                                                              </a:t>
            </a:r>
            <a:r>
              <a:rPr lang="es-CO" dirty="0">
                <a:solidFill>
                  <a:schemeClr val="bg1"/>
                </a:solidFill>
              </a:rPr>
              <a:t>SECCIÓN 3501 MINCOMERCIO CON CORTE AL </a:t>
            </a:r>
            <a:r>
              <a:rPr lang="es-CO" dirty="0" smtClean="0">
                <a:solidFill>
                  <a:schemeClr val="bg1"/>
                </a:solidFill>
              </a:rPr>
              <a:t>31 DE AGOSTO DE 2020</a:t>
            </a:r>
            <a:endParaRPr dirty="0"/>
          </a:p>
        </p:txBody>
      </p:sp>
      <p:sp>
        <p:nvSpPr>
          <p:cNvPr id="3" name="Rectángulo 2"/>
          <p:cNvSpPr/>
          <p:nvPr/>
        </p:nvSpPr>
        <p:spPr>
          <a:xfrm flipH="1">
            <a:off x="1200149" y="4779821"/>
            <a:ext cx="1682749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97868002"/>
              </p:ext>
            </p:extLst>
          </p:nvPr>
        </p:nvGraphicFramePr>
        <p:xfrm>
          <a:off x="68094" y="0"/>
          <a:ext cx="9075905" cy="41342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551628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3035</TotalTime>
  <Words>128</Words>
  <Application>Microsoft Office PowerPoint</Application>
  <PresentationFormat>Presentación en pantalla (16:9)</PresentationFormat>
  <Paragraphs>14</Paragraphs>
  <Slides>5</Slides>
  <Notes>5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0" baseType="lpstr">
      <vt:lpstr>Montserrat</vt:lpstr>
      <vt:lpstr>Calibri</vt:lpstr>
      <vt:lpstr>Arial</vt:lpstr>
      <vt:lpstr>Calibri Light</vt:lpstr>
      <vt:lpstr>Office Theme</vt:lpstr>
      <vt:lpstr>SECCIÓN 3501 - MINISTERIO DE COMERCIO INDUSTRIA Y TURISMO                          EJECUCIÓN PRESUPUESTAL ACUMULADA CON CORTE AL 31 DE AGOSTO DE 2020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Alterno</cp:lastModifiedBy>
  <cp:revision>583</cp:revision>
  <cp:lastPrinted>2020-06-02T23:07:20Z</cp:lastPrinted>
  <dcterms:modified xsi:type="dcterms:W3CDTF">2020-09-02T20:20:28Z</dcterms:modified>
</cp:coreProperties>
</file>