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4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78" r:id="rId1"/>
  </p:sldMasterIdLst>
  <p:notesMasterIdLst>
    <p:notesMasterId r:id="rId7"/>
  </p:notesMasterIdLst>
  <p:sldIdLst>
    <p:sldId id="332" r:id="rId2"/>
    <p:sldId id="328" r:id="rId3"/>
    <p:sldId id="329" r:id="rId4"/>
    <p:sldId id="331" r:id="rId5"/>
    <p:sldId id="330" r:id="rId6"/>
  </p:sldIdLst>
  <p:sldSz cx="9144000" cy="5143500" type="screen16x9"/>
  <p:notesSz cx="7010400" cy="9296400"/>
  <p:embeddedFontLst>
    <p:embeddedFont>
      <p:font typeface="Calibri Light" panose="020F0302020204030204" pitchFamily="34" charset="0"/>
      <p:regular r:id="rId8"/>
      <p:italic r:id="rId9"/>
    </p:embeddedFont>
    <p:embeddedFont>
      <p:font typeface="Montserrat" panose="020B0604020202020204" charset="0"/>
      <p:regular r:id="rId10"/>
      <p:bold r:id="rId11"/>
      <p:italic r:id="rId12"/>
      <p:boldItalic r:id="rId13"/>
    </p:embeddedFont>
    <p:embeddedFont>
      <p:font typeface="Calibri" panose="020F0502020204030204" pitchFamily="34" charset="0"/>
      <p:regular r:id="rId14"/>
      <p:bold r:id="rId15"/>
      <p:italic r:id="rId16"/>
      <p:boldItalic r:id="rId1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43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3300"/>
    <a:srgbClr val="3399FF"/>
    <a:srgbClr val="008080"/>
    <a:srgbClr val="CCFF33"/>
    <a:srgbClr val="FF9933"/>
    <a:srgbClr val="FF9900"/>
    <a:srgbClr val="777777"/>
    <a:srgbClr val="38AA71"/>
    <a:srgbClr val="CFDBF3"/>
    <a:srgbClr val="F0E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132" autoAdjust="0"/>
    <p:restoredTop sz="94249" autoAdjust="0"/>
  </p:normalViewPr>
  <p:slideViewPr>
    <p:cSldViewPr snapToGrid="0" snapToObjects="1" showGuides="1">
      <p:cViewPr varScale="1">
        <p:scale>
          <a:sx n="98" d="100"/>
          <a:sy n="98" d="100"/>
        </p:scale>
        <p:origin x="918" y="84"/>
      </p:cViewPr>
      <p:guideLst>
        <p:guide orient="horz" pos="164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17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font" Target="fonts/font9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font" Target="fonts/font8.fntdata"/><Relationship Id="rId10" Type="http://schemas.openxmlformats.org/officeDocument/2006/relationships/font" Target="fonts/font3.fntdata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font" Target="fonts/font7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INANCIERA%20-%20PRESPTO\A&#209;O%202020\PAGINA%20WEB%202020\FEBRERO%202020\GRAFICA%20CONSOLIDADO%20EJECUCI&#211;N%20FEBRERO%2029%20DE%202020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lterno\Documents\TRABAJO%20PAGINA%20WEB%20MARZO%2031%20DE%202020\GRAFICA%20CONSOLIDADO%20MARZO%2031%20DE%202020.xls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lterno\Documents\TRABAJO%20PAGINA%20WEB%20ABRIL%2030%20DE%202020\GRAFICA%20CONSOLIDADO%20ABRIL%2030%20DE%202020.xls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lterno\Documents\TRABAJO%20PAGINA%20WEB%20ABRIL%2030%20DE%202020\GRAFICA%20CONSOLIDADO%20ABRIL%2030%20DE%202020.xls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INANCIERA%20-%20PRESPTO\A&#209;O%202019\PAGINA%20WEB\OCTUBRE%20DE%202019\GRAFICA%20CONSOLIDADO%20EJECUCI&#211;N%20OCTUBRE%2031%20DE%202019%20DEF.xls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lterno\Documents\TRABAJO%20PAGINA%20WEB%20ABRIL%2030%20DE%202020\GRAFICA%20CONSOLIDADO%20ABRIL%2030%20DE%202020.xls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lterno\Documents\TRABAJO%20PAGINA%20WEB%20ABRIL%2030%20DE%202020\GRAFICA%20CONSOLIDADO%20ABRIL%2030%20DE%202020.xls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GRAFICO!$C$3:$I$3</c:f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GRAFICO!$B$3</c15:sqref>
                        </c15:formulaRef>
                      </c:ext>
                    </c:extLst>
                    <c:strCache>
                      <c:ptCount val="1"/>
                      <c:pt idx="0">
                        <c:v>Gastos de Funcionamiento 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GRAFICO!$C$2:$I$2</c15:sqref>
                        </c15:formulaRef>
                      </c:ext>
                    </c:extLst>
                    <c:strCache>
                      <c:ptCount val="7"/>
                      <c:pt idx="0">
                        <c:v>APR.  VIGENTE($)</c:v>
                      </c:pt>
                      <c:pt idx="1">
                        <c:v>BLOQUEOS ($)</c:v>
                      </c:pt>
                      <c:pt idx="2">
                        <c:v>APR. VIGENTE DESPUES DE BLOQUEOS ($)</c:v>
                      </c:pt>
                      <c:pt idx="3">
                        <c:v>COMPROMISOS ($)</c:v>
                      </c:pt>
                      <c:pt idx="4">
                        <c:v>OBLIGACIONES       ($)</c:v>
                      </c:pt>
                      <c:pt idx="5">
                        <c:v>   PAGOS  ($)</c:v>
                      </c:pt>
                      <c:pt idx="6">
                        <c:v>APR. SIN COMPROMETER ($)</c:v>
                      </c:pt>
                    </c:strCache>
                  </c:strRef>
                </c15:cat>
              </c15:filteredCategoryTitle>
            </c:ext>
          </c:extLst>
        </c:ser>
        <c:ser>
          <c:idx val="1"/>
          <c:order val="1"/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GRAFICO!$C$4:$I$4</c:f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GRAFICO!$B$4</c15:sqref>
                        </c15:formulaRef>
                      </c:ext>
                    </c:extLst>
                    <c:strCache>
                      <c:ptCount val="1"/>
                      <c:pt idx="0">
                        <c:v>Gastos de Inversión 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GRAFICO!$C$2:$I$2</c15:sqref>
                        </c15:formulaRef>
                      </c:ext>
                    </c:extLst>
                    <c:strCache>
                      <c:ptCount val="7"/>
                      <c:pt idx="0">
                        <c:v>APR.  VIGENTE($)</c:v>
                      </c:pt>
                      <c:pt idx="1">
                        <c:v>BLOQUEOS ($)</c:v>
                      </c:pt>
                      <c:pt idx="2">
                        <c:v>APR. VIGENTE DESPUES DE BLOQUEOS ($)</c:v>
                      </c:pt>
                      <c:pt idx="3">
                        <c:v>COMPROMISOS ($)</c:v>
                      </c:pt>
                      <c:pt idx="4">
                        <c:v>OBLIGACIONES       ($)</c:v>
                      </c:pt>
                      <c:pt idx="5">
                        <c:v>   PAGOS  ($)</c:v>
                      </c:pt>
                      <c:pt idx="6">
                        <c:v>APR. SIN COMPROMETER ($)</c:v>
                      </c:pt>
                    </c:strCache>
                  </c:strRef>
                </c15:cat>
              </c15:filteredCategoryTitle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306067816"/>
        <c:axId val="306062720"/>
        <c:axId val="0"/>
      </c:bar3DChart>
      <c:catAx>
        <c:axId val="3060678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06062720"/>
        <c:crosses val="autoZero"/>
        <c:auto val="1"/>
        <c:lblAlgn val="ctr"/>
        <c:lblOffset val="100"/>
        <c:noMultiLvlLbl val="0"/>
      </c:catAx>
      <c:valAx>
        <c:axId val="3060627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060678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4832130358705163E-2"/>
          <c:y val="0.1194203355671906"/>
          <c:w val="0.92294564741907259"/>
          <c:h val="0.79093156830712386"/>
        </c:manualLayout>
      </c:layout>
      <c:lineChart>
        <c:grouping val="standard"/>
        <c:varyColors val="0"/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243138664"/>
        <c:axId val="243135136"/>
      </c:lineChart>
      <c:catAx>
        <c:axId val="2431386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43135136"/>
        <c:crosses val="autoZero"/>
        <c:auto val="1"/>
        <c:lblAlgn val="ctr"/>
        <c:lblOffset val="100"/>
        <c:noMultiLvlLbl val="0"/>
      </c:catAx>
      <c:valAx>
        <c:axId val="2431351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43138664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0"/>
      <c:rotY val="4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'TOTAL SECCION'!$I$17</c:f>
              <c:strCache>
                <c:ptCount val="1"/>
                <c:pt idx="0">
                  <c:v>Gastos de Personal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'TOTAL SECCION'!$J$16:$P$16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 ($)</c:v>
                </c:pt>
                <c:pt idx="5">
                  <c:v>   PAGOS  ($)</c:v>
                </c:pt>
                <c:pt idx="6">
                  <c:v>APR. SIN COMPROMETER ($)</c:v>
                </c:pt>
              </c:strCache>
            </c:strRef>
          </c:cat>
          <c:val>
            <c:numRef>
              <c:f>'TOTAL SECCION'!$J$17:$P$17</c:f>
              <c:numCache>
                <c:formatCode>#,##0</c:formatCode>
                <c:ptCount val="7"/>
                <c:pt idx="0">
                  <c:v>52247.396000000001</c:v>
                </c:pt>
                <c:pt idx="1">
                  <c:v>554.55499999999995</c:v>
                </c:pt>
                <c:pt idx="2">
                  <c:v>51692.841</c:v>
                </c:pt>
                <c:pt idx="3">
                  <c:v>15473.614242360001</c:v>
                </c:pt>
                <c:pt idx="4">
                  <c:v>15142.702637840001</c:v>
                </c:pt>
                <c:pt idx="5">
                  <c:v>15142.702637840001</c:v>
                </c:pt>
                <c:pt idx="6">
                  <c:v>36219.226757639997</c:v>
                </c:pt>
              </c:numCache>
            </c:numRef>
          </c:val>
        </c:ser>
        <c:ser>
          <c:idx val="1"/>
          <c:order val="1"/>
          <c:tx>
            <c:strRef>
              <c:f>'TOTAL SECCION'!$I$18</c:f>
              <c:strCache>
                <c:ptCount val="1"/>
                <c:pt idx="0">
                  <c:v>Adquisición de Bienes y Servicios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'TOTAL SECCION'!$J$16:$P$16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 ($)</c:v>
                </c:pt>
                <c:pt idx="5">
                  <c:v>   PAGOS  ($)</c:v>
                </c:pt>
                <c:pt idx="6">
                  <c:v>APR. SIN COMPROMETER ($)</c:v>
                </c:pt>
              </c:strCache>
            </c:strRef>
          </c:cat>
          <c:val>
            <c:numRef>
              <c:f>'TOTAL SECCION'!$J$18:$P$18</c:f>
              <c:numCache>
                <c:formatCode>#,##0</c:formatCode>
                <c:ptCount val="7"/>
                <c:pt idx="0">
                  <c:v>21345.098999999998</c:v>
                </c:pt>
                <c:pt idx="1">
                  <c:v>0</c:v>
                </c:pt>
                <c:pt idx="2">
                  <c:v>21345.098999999998</c:v>
                </c:pt>
                <c:pt idx="3">
                  <c:v>16586.432182010001</c:v>
                </c:pt>
                <c:pt idx="4">
                  <c:v>5326.1049571900003</c:v>
                </c:pt>
                <c:pt idx="5">
                  <c:v>5132.68009471</c:v>
                </c:pt>
                <c:pt idx="6">
                  <c:v>4758.6668179899998</c:v>
                </c:pt>
              </c:numCache>
            </c:numRef>
          </c:val>
        </c:ser>
        <c:ser>
          <c:idx val="2"/>
          <c:order val="2"/>
          <c:tx>
            <c:strRef>
              <c:f>'TOTAL SECCION'!$I$19</c:f>
              <c:strCache>
                <c:ptCount val="1"/>
                <c:pt idx="0">
                  <c:v>Transferencias Corrientes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'TOTAL SECCION'!$J$16:$P$16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 ($)</c:v>
                </c:pt>
                <c:pt idx="5">
                  <c:v>   PAGOS  ($)</c:v>
                </c:pt>
                <c:pt idx="6">
                  <c:v>APR. SIN COMPROMETER ($)</c:v>
                </c:pt>
              </c:strCache>
            </c:strRef>
          </c:cat>
          <c:val>
            <c:numRef>
              <c:f>'TOTAL SECCION'!$J$19:$P$19</c:f>
              <c:numCache>
                <c:formatCode>#,##0</c:formatCode>
                <c:ptCount val="7"/>
                <c:pt idx="0">
                  <c:v>333251.533</c:v>
                </c:pt>
                <c:pt idx="1">
                  <c:v>6000</c:v>
                </c:pt>
                <c:pt idx="2">
                  <c:v>327251.533</c:v>
                </c:pt>
                <c:pt idx="3">
                  <c:v>229611.22777056997</c:v>
                </c:pt>
                <c:pt idx="4">
                  <c:v>96368.453744569997</c:v>
                </c:pt>
                <c:pt idx="5">
                  <c:v>96368.453744569997</c:v>
                </c:pt>
                <c:pt idx="6">
                  <c:v>97640.305229430029</c:v>
                </c:pt>
              </c:numCache>
            </c:numRef>
          </c:val>
        </c:ser>
        <c:ser>
          <c:idx val="3"/>
          <c:order val="3"/>
          <c:tx>
            <c:strRef>
              <c:f>'TOTAL SECCION'!$I$20</c:f>
              <c:strCache>
                <c:ptCount val="1"/>
                <c:pt idx="0">
                  <c:v>Gastos por Tributos, Multas, Sanciones e Intereses de Mora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'TOTAL SECCION'!$J$16:$P$16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 ($)</c:v>
                </c:pt>
                <c:pt idx="5">
                  <c:v>   PAGOS  ($)</c:v>
                </c:pt>
                <c:pt idx="6">
                  <c:v>APR. SIN COMPROMETER ($)</c:v>
                </c:pt>
              </c:strCache>
            </c:strRef>
          </c:cat>
          <c:val>
            <c:numRef>
              <c:f>'TOTAL SECCION'!$J$20:$P$20</c:f>
              <c:numCache>
                <c:formatCode>#,##0</c:formatCode>
                <c:ptCount val="7"/>
                <c:pt idx="0">
                  <c:v>12460.887000000001</c:v>
                </c:pt>
                <c:pt idx="1">
                  <c:v>0</c:v>
                </c:pt>
                <c:pt idx="2">
                  <c:v>12460.887000000001</c:v>
                </c:pt>
                <c:pt idx="3">
                  <c:v>9906.2821779999995</c:v>
                </c:pt>
                <c:pt idx="4">
                  <c:v>9906.2821779999995</c:v>
                </c:pt>
                <c:pt idx="5">
                  <c:v>9906.2821779999995</c:v>
                </c:pt>
                <c:pt idx="6">
                  <c:v>2554.6048219999998</c:v>
                </c:pt>
              </c:numCache>
            </c:numRef>
          </c:val>
        </c:ser>
        <c:ser>
          <c:idx val="4"/>
          <c:order val="4"/>
          <c:tx>
            <c:strRef>
              <c:f>'TOTAL SECCION'!$I$21</c:f>
              <c:strCache>
                <c:ptCount val="1"/>
                <c:pt idx="0">
                  <c:v>Gastos de Inversiòn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cat>
            <c:strRef>
              <c:f>'TOTAL SECCION'!$J$16:$P$16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 ($)</c:v>
                </c:pt>
                <c:pt idx="5">
                  <c:v>   PAGOS  ($)</c:v>
                </c:pt>
                <c:pt idx="6">
                  <c:v>APR. SIN COMPROMETER ($)</c:v>
                </c:pt>
              </c:strCache>
            </c:strRef>
          </c:cat>
          <c:val>
            <c:numRef>
              <c:f>'TOTAL SECCION'!$J$21:$P$21</c:f>
              <c:numCache>
                <c:formatCode>#,##0</c:formatCode>
                <c:ptCount val="7"/>
                <c:pt idx="0">
                  <c:v>228667.186093</c:v>
                </c:pt>
                <c:pt idx="1">
                  <c:v>68191.739967999994</c:v>
                </c:pt>
                <c:pt idx="2">
                  <c:v>160475.44612499999</c:v>
                </c:pt>
                <c:pt idx="3">
                  <c:v>106536.21314345999</c:v>
                </c:pt>
                <c:pt idx="4">
                  <c:v>4901.9210687499999</c:v>
                </c:pt>
                <c:pt idx="5">
                  <c:v>4799.2783827499998</c:v>
                </c:pt>
                <c:pt idx="6">
                  <c:v>53939.232981540008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43132392"/>
        <c:axId val="243137880"/>
        <c:axId val="0"/>
      </c:bar3DChart>
      <c:catAx>
        <c:axId val="2431323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43137880"/>
        <c:crosses val="autoZero"/>
        <c:auto val="1"/>
        <c:lblAlgn val="ctr"/>
        <c:lblOffset val="100"/>
        <c:noMultiLvlLbl val="0"/>
      </c:catAx>
      <c:valAx>
        <c:axId val="2431378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4313239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E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0126428123689152"/>
          <c:y val="3.542673107890499E-2"/>
          <c:w val="0.78332680173201963"/>
          <c:h val="0.77447956686573594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'GESTIO GRAL'!$I$21</c:f>
              <c:strCache>
                <c:ptCount val="1"/>
                <c:pt idx="0">
                  <c:v>GASTOS DE FUNCIONAMIENTO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chemeClr val="accent4">
                  <a:lumMod val="75000"/>
                </a:schemeClr>
              </a:solidFill>
              <a:ln>
                <a:solidFill>
                  <a:schemeClr val="bg1"/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'GESTIO GRAL'!$J$20:$P$20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($)</c:v>
                </c:pt>
                <c:pt idx="5">
                  <c:v>   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'GESTIO GRAL'!$J$21:$P$21</c:f>
              <c:numCache>
                <c:formatCode>#,##0</c:formatCode>
                <c:ptCount val="7"/>
                <c:pt idx="0">
                  <c:v>404313.12599999999</c:v>
                </c:pt>
                <c:pt idx="1">
                  <c:v>6000</c:v>
                </c:pt>
                <c:pt idx="2">
                  <c:v>398313.12599999999</c:v>
                </c:pt>
                <c:pt idx="3">
                  <c:v>266467.30209474999</c:v>
                </c:pt>
                <c:pt idx="4">
                  <c:v>122847.82203676998</c:v>
                </c:pt>
                <c:pt idx="5">
                  <c:v>122655.21912029</c:v>
                </c:pt>
                <c:pt idx="6">
                  <c:v>131845.82390525</c:v>
                </c:pt>
              </c:numCache>
            </c:numRef>
          </c:val>
        </c:ser>
        <c:ser>
          <c:idx val="1"/>
          <c:order val="1"/>
          <c:tx>
            <c:strRef>
              <c:f>'GESTIO GRAL'!$I$22</c:f>
              <c:strCache>
                <c:ptCount val="1"/>
                <c:pt idx="0">
                  <c:v>GASTOS DE INVERSIÒN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'GESTIO GRAL'!$J$20:$P$20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($)</c:v>
                </c:pt>
                <c:pt idx="5">
                  <c:v>   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'GESTIO GRAL'!$J$22:$P$22</c:f>
              <c:numCache>
                <c:formatCode>#,##0</c:formatCode>
                <c:ptCount val="7"/>
                <c:pt idx="0">
                  <c:v>216446.59809300001</c:v>
                </c:pt>
                <c:pt idx="1">
                  <c:v>68191.739967999994</c:v>
                </c:pt>
                <c:pt idx="2">
                  <c:v>148254.858125</c:v>
                </c:pt>
                <c:pt idx="3">
                  <c:v>101355.03845928</c:v>
                </c:pt>
                <c:pt idx="4">
                  <c:v>4083.7179397800001</c:v>
                </c:pt>
                <c:pt idx="5">
                  <c:v>3981.0752537800004</c:v>
                </c:pt>
                <c:pt idx="6">
                  <c:v>46899.819665720002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243131608"/>
        <c:axId val="243132000"/>
        <c:axId val="0"/>
      </c:bar3DChart>
      <c:catAx>
        <c:axId val="2431316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43132000"/>
        <c:crosses val="autoZero"/>
        <c:auto val="1"/>
        <c:lblAlgn val="ctr"/>
        <c:lblOffset val="100"/>
        <c:noMultiLvlLbl val="0"/>
      </c:catAx>
      <c:valAx>
        <c:axId val="2431320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4313160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5066919231820672"/>
          <c:y val="0.11306788782524678"/>
          <c:w val="0.1110355848779042"/>
          <c:h val="0.53376282527753005"/>
        </c:manualLayout>
      </c:layout>
      <c:bar3DChart>
        <c:barDir val="bar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42437344"/>
        <c:axId val="242441264"/>
        <c:axId val="0"/>
      </c:bar3DChart>
      <c:catAx>
        <c:axId val="24243734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42441264"/>
        <c:crosses val="autoZero"/>
        <c:auto val="1"/>
        <c:lblAlgn val="ctr"/>
        <c:lblOffset val="100"/>
        <c:noMultiLvlLbl val="0"/>
      </c:catAx>
      <c:valAx>
        <c:axId val="242441264"/>
        <c:scaling>
          <c:orientation val="minMax"/>
        </c:scaling>
        <c:delete val="0"/>
        <c:axPos val="b"/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4243734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</c:dTable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es-E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DCE!$I$17</c:f>
              <c:strCache>
                <c:ptCount val="1"/>
                <c:pt idx="0">
                  <c:v>GASTOS DE FUNCIONAMIENTO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  <a:sp3d/>
          </c:spPr>
          <c:invertIfNegative val="0"/>
          <c:dLbls>
            <c:spPr>
              <a:gradFill flip="none" rotWithShape="1">
                <a:gsLst>
                  <a:gs pos="0">
                    <a:schemeClr val="accent2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2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2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2700000" scaled="1"/>
                <a:tileRect/>
              </a:gradFill>
              <a:ln>
                <a:solidFill>
                  <a:schemeClr val="accent2">
                    <a:lumMod val="50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DCE!$J$16:$P$16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($)</c:v>
                </c:pt>
                <c:pt idx="5">
                  <c:v>   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DCE!$J$17:$P$17</c:f>
              <c:numCache>
                <c:formatCode>#,##0</c:formatCode>
                <c:ptCount val="7"/>
                <c:pt idx="0">
                  <c:v>14991.789000000001</c:v>
                </c:pt>
                <c:pt idx="1">
                  <c:v>554.55499999999995</c:v>
                </c:pt>
                <c:pt idx="2">
                  <c:v>14437.234</c:v>
                </c:pt>
                <c:pt idx="3">
                  <c:v>5110.2542781899992</c:v>
                </c:pt>
                <c:pt idx="4">
                  <c:v>3895.72148083</c:v>
                </c:pt>
                <c:pt idx="5">
                  <c:v>3894.89953483</c:v>
                </c:pt>
                <c:pt idx="6">
                  <c:v>9326.9797218100011</c:v>
                </c:pt>
              </c:numCache>
            </c:numRef>
          </c:val>
        </c:ser>
        <c:ser>
          <c:idx val="1"/>
          <c:order val="1"/>
          <c:tx>
            <c:strRef>
              <c:f>DCE!$I$18</c:f>
              <c:strCache>
                <c:ptCount val="1"/>
                <c:pt idx="0">
                  <c:v>GASTOS DE INVERSIÒN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chemeClr val="accent4">
                  <a:lumMod val="75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DCE!$J$16:$P$16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($)</c:v>
                </c:pt>
                <c:pt idx="5">
                  <c:v>   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DCE!$J$18:$P$18</c:f>
              <c:numCache>
                <c:formatCode>#,##0</c:formatCode>
                <c:ptCount val="7"/>
                <c:pt idx="0">
                  <c:v>12220.588</c:v>
                </c:pt>
                <c:pt idx="1">
                  <c:v>0</c:v>
                </c:pt>
                <c:pt idx="2">
                  <c:v>12220.588</c:v>
                </c:pt>
                <c:pt idx="3">
                  <c:v>5181.1746841800004</c:v>
                </c:pt>
                <c:pt idx="4">
                  <c:v>818.20312897000008</c:v>
                </c:pt>
                <c:pt idx="5">
                  <c:v>818.20312897000008</c:v>
                </c:pt>
                <c:pt idx="6">
                  <c:v>7039.4133158199993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242443616"/>
        <c:axId val="242438520"/>
        <c:axId val="0"/>
      </c:bar3DChart>
      <c:catAx>
        <c:axId val="242443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42438520"/>
        <c:crosses val="autoZero"/>
        <c:auto val="1"/>
        <c:lblAlgn val="ctr"/>
        <c:lblOffset val="100"/>
        <c:noMultiLvlLbl val="0"/>
      </c:catAx>
      <c:valAx>
        <c:axId val="2424385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4244361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6726249641978306"/>
          <c:y val="1.813668123303952E-2"/>
          <c:w val="0.73273750358021694"/>
          <c:h val="0.7455781520527561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'INVERSION '!$I$12</c:f>
              <c:strCache>
                <c:ptCount val="1"/>
                <c:pt idx="0">
                  <c:v>VICEMINISTERIO DE COMERCIO EXTERIOR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'INVERSION '!$J$11:$P$11</c:f>
              <c:strCache>
                <c:ptCount val="7"/>
                <c:pt idx="0">
                  <c:v>APR. VIGENTE</c:v>
                </c:pt>
                <c:pt idx="1">
                  <c:v>APR BLOQUEADA</c:v>
                </c:pt>
                <c:pt idx="2">
                  <c:v>APR. VIGENTE DESPUES DE BLOQUEOS</c:v>
                </c:pt>
                <c:pt idx="3">
                  <c:v>COMPROMISO</c:v>
                </c:pt>
                <c:pt idx="4">
                  <c:v>OBLIGACION</c:v>
                </c:pt>
                <c:pt idx="5">
                  <c:v>PAGOS</c:v>
                </c:pt>
                <c:pt idx="6">
                  <c:v>APR. SIN COMPROMETER</c:v>
                </c:pt>
              </c:strCache>
            </c:strRef>
          </c:cat>
          <c:val>
            <c:numRef>
              <c:f>'INVERSION '!$J$12:$P$12</c:f>
              <c:numCache>
                <c:formatCode>#,##0</c:formatCode>
                <c:ptCount val="7"/>
                <c:pt idx="0">
                  <c:v>24791.387999999999</c:v>
                </c:pt>
                <c:pt idx="1">
                  <c:v>0</c:v>
                </c:pt>
                <c:pt idx="2">
                  <c:v>24791.387999999999</c:v>
                </c:pt>
                <c:pt idx="3">
                  <c:v>7664.6112233100002</c:v>
                </c:pt>
                <c:pt idx="4">
                  <c:v>1176.9258310999999</c:v>
                </c:pt>
                <c:pt idx="5">
                  <c:v>1176.9258310999999</c:v>
                </c:pt>
                <c:pt idx="6">
                  <c:v>17126.77677669</c:v>
                </c:pt>
              </c:numCache>
            </c:numRef>
          </c:val>
        </c:ser>
        <c:ser>
          <c:idx val="1"/>
          <c:order val="1"/>
          <c:tx>
            <c:strRef>
              <c:f>'INVERSION '!$I$13</c:f>
              <c:strCache>
                <c:ptCount val="1"/>
                <c:pt idx="0">
                  <c:v>VICEMINISTERIO DE DESARROLLO EMPRESARIAL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'INVERSION '!$J$11:$P$11</c:f>
              <c:strCache>
                <c:ptCount val="7"/>
                <c:pt idx="0">
                  <c:v>APR. VIGENTE</c:v>
                </c:pt>
                <c:pt idx="1">
                  <c:v>APR BLOQUEADA</c:v>
                </c:pt>
                <c:pt idx="2">
                  <c:v>APR. VIGENTE DESPUES DE BLOQUEOS</c:v>
                </c:pt>
                <c:pt idx="3">
                  <c:v>COMPROMISO</c:v>
                </c:pt>
                <c:pt idx="4">
                  <c:v>OBLIGACION</c:v>
                </c:pt>
                <c:pt idx="5">
                  <c:v>PAGOS</c:v>
                </c:pt>
                <c:pt idx="6">
                  <c:v>APR. SIN COMPROMETER</c:v>
                </c:pt>
              </c:strCache>
            </c:strRef>
          </c:cat>
          <c:val>
            <c:numRef>
              <c:f>'INVERSION '!$J$13:$P$13</c:f>
              <c:numCache>
                <c:formatCode>#,##0</c:formatCode>
                <c:ptCount val="7"/>
                <c:pt idx="0">
                  <c:v>68902.779947999996</c:v>
                </c:pt>
                <c:pt idx="1">
                  <c:v>0</c:v>
                </c:pt>
                <c:pt idx="2">
                  <c:v>68902.779947999996</c:v>
                </c:pt>
                <c:pt idx="3">
                  <c:v>36018.956647999999</c:v>
                </c:pt>
                <c:pt idx="4">
                  <c:v>2902.8069445000001</c:v>
                </c:pt>
                <c:pt idx="5">
                  <c:v>2833.9645635000002</c:v>
                </c:pt>
                <c:pt idx="6">
                  <c:v>32883.823299999996</c:v>
                </c:pt>
              </c:numCache>
            </c:numRef>
          </c:val>
        </c:ser>
        <c:ser>
          <c:idx val="2"/>
          <c:order val="2"/>
          <c:tx>
            <c:strRef>
              <c:f>'INVERSION '!$I$14</c:f>
              <c:strCache>
                <c:ptCount val="1"/>
                <c:pt idx="0">
                  <c:v>SECRETARIA GENERAL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cat>
            <c:strRef>
              <c:f>'INVERSION '!$J$11:$P$11</c:f>
              <c:strCache>
                <c:ptCount val="7"/>
                <c:pt idx="0">
                  <c:v>APR. VIGENTE</c:v>
                </c:pt>
                <c:pt idx="1">
                  <c:v>APR BLOQUEADA</c:v>
                </c:pt>
                <c:pt idx="2">
                  <c:v>APR. VIGENTE DESPUES DE BLOQUEOS</c:v>
                </c:pt>
                <c:pt idx="3">
                  <c:v>COMPROMISO</c:v>
                </c:pt>
                <c:pt idx="4">
                  <c:v>OBLIGACION</c:v>
                </c:pt>
                <c:pt idx="5">
                  <c:v>PAGOS</c:v>
                </c:pt>
                <c:pt idx="6">
                  <c:v>APR. SIN COMPROMETER</c:v>
                </c:pt>
              </c:strCache>
            </c:strRef>
          </c:cat>
          <c:val>
            <c:numRef>
              <c:f>'INVERSION '!$J$14:$P$14</c:f>
              <c:numCache>
                <c:formatCode>#,##0</c:formatCode>
                <c:ptCount val="7"/>
                <c:pt idx="0">
                  <c:v>3524.1211199999998</c:v>
                </c:pt>
                <c:pt idx="1">
                  <c:v>0</c:v>
                </c:pt>
                <c:pt idx="2">
                  <c:v>3524.1211199999998</c:v>
                </c:pt>
                <c:pt idx="3">
                  <c:v>1810.5335656500001</c:v>
                </c:pt>
                <c:pt idx="4">
                  <c:v>498.14713064999995</c:v>
                </c:pt>
                <c:pt idx="5">
                  <c:v>493.23579465</c:v>
                </c:pt>
                <c:pt idx="6">
                  <c:v>1713.5875543499999</c:v>
                </c:pt>
              </c:numCache>
            </c:numRef>
          </c:val>
        </c:ser>
        <c:ser>
          <c:idx val="3"/>
          <c:order val="3"/>
          <c:tx>
            <c:strRef>
              <c:f>'INVERSION '!$I$15</c:f>
              <c:strCache>
                <c:ptCount val="1"/>
                <c:pt idx="0">
                  <c:v>VICEMINISTERIO DE TURISMO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'INVERSION '!$J$11:$P$11</c:f>
              <c:strCache>
                <c:ptCount val="7"/>
                <c:pt idx="0">
                  <c:v>APR. VIGENTE</c:v>
                </c:pt>
                <c:pt idx="1">
                  <c:v>APR BLOQUEADA</c:v>
                </c:pt>
                <c:pt idx="2">
                  <c:v>APR. VIGENTE DESPUES DE BLOQUEOS</c:v>
                </c:pt>
                <c:pt idx="3">
                  <c:v>COMPROMISO</c:v>
                </c:pt>
                <c:pt idx="4">
                  <c:v>OBLIGACION</c:v>
                </c:pt>
                <c:pt idx="5">
                  <c:v>PAGOS</c:v>
                </c:pt>
                <c:pt idx="6">
                  <c:v>APR. SIN COMPROMETER</c:v>
                </c:pt>
              </c:strCache>
            </c:strRef>
          </c:cat>
          <c:val>
            <c:numRef>
              <c:f>'INVERSION '!$J$15:$P$15</c:f>
              <c:numCache>
                <c:formatCode>#,##0</c:formatCode>
                <c:ptCount val="7"/>
                <c:pt idx="0">
                  <c:v>131448.89702500001</c:v>
                </c:pt>
                <c:pt idx="1">
                  <c:v>68191.739967999994</c:v>
                </c:pt>
                <c:pt idx="2">
                  <c:v>63257.157056999997</c:v>
                </c:pt>
                <c:pt idx="3">
                  <c:v>61042.1117065</c:v>
                </c:pt>
                <c:pt idx="4">
                  <c:v>324.04116249999998</c:v>
                </c:pt>
                <c:pt idx="5">
                  <c:v>295.15219350000001</c:v>
                </c:pt>
                <c:pt idx="6">
                  <c:v>2215.0453505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40004656"/>
        <c:axId val="240008968"/>
        <c:axId val="0"/>
      </c:bar3DChart>
      <c:catAx>
        <c:axId val="2400046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40008968"/>
        <c:crosses val="autoZero"/>
        <c:auto val="1"/>
        <c:lblAlgn val="ctr"/>
        <c:lblOffset val="100"/>
        <c:noMultiLvlLbl val="0"/>
      </c:catAx>
      <c:valAx>
        <c:axId val="2400089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4000465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E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437693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893528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030163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837197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919041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795529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75541512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17594574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32600763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9"/>
          <p:cNvSpPr/>
          <p:nvPr/>
        </p:nvSpPr>
        <p:spPr>
          <a:xfrm rot="5400000">
            <a:off x="8234561" y="4139455"/>
            <a:ext cx="617100" cy="1201800"/>
          </a:xfrm>
          <a:prstGeom prst="parallelogram">
            <a:avLst>
              <a:gd name="adj" fmla="val 10943"/>
            </a:avLst>
          </a:prstGeom>
          <a:gradFill>
            <a:gsLst>
              <a:gs pos="0">
                <a:schemeClr val="accent1"/>
              </a:gs>
              <a:gs pos="29000">
                <a:schemeClr val="accent2"/>
              </a:gs>
              <a:gs pos="100000">
                <a:schemeClr val="accent3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9"/>
          <p:cNvSpPr/>
          <p:nvPr/>
        </p:nvSpPr>
        <p:spPr>
          <a:xfrm rot="10800000" flipH="1">
            <a:off x="7937900" y="4795467"/>
            <a:ext cx="927900" cy="188100"/>
          </a:xfrm>
          <a:prstGeom prst="rtTriangle">
            <a:avLst/>
          </a:prstGeom>
          <a:gradFill>
            <a:gsLst>
              <a:gs pos="0">
                <a:schemeClr val="accent1"/>
              </a:gs>
              <a:gs pos="47000">
                <a:schemeClr val="accent1"/>
              </a:gs>
              <a:gs pos="100000">
                <a:schemeClr val="accent2"/>
              </a:gs>
            </a:gsLst>
            <a:lin ang="59999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9"/>
          <p:cNvSpPr/>
          <p:nvPr/>
        </p:nvSpPr>
        <p:spPr>
          <a:xfrm rot="-5400000" flipH="1">
            <a:off x="292350" y="4139455"/>
            <a:ext cx="617100" cy="1201800"/>
          </a:xfrm>
          <a:prstGeom prst="parallelogram">
            <a:avLst>
              <a:gd name="adj" fmla="val 10943"/>
            </a:avLst>
          </a:prstGeom>
          <a:gradFill>
            <a:gsLst>
              <a:gs pos="0">
                <a:schemeClr val="accent1"/>
              </a:gs>
              <a:gs pos="29000">
                <a:schemeClr val="accent2"/>
              </a:gs>
              <a:gs pos="100000">
                <a:schemeClr val="accent3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9"/>
          <p:cNvSpPr/>
          <p:nvPr/>
        </p:nvSpPr>
        <p:spPr>
          <a:xfrm rot="10800000">
            <a:off x="278211" y="4795467"/>
            <a:ext cx="927900" cy="188100"/>
          </a:xfrm>
          <a:prstGeom prst="rtTriangle">
            <a:avLst/>
          </a:prstGeom>
          <a:gradFill>
            <a:gsLst>
              <a:gs pos="0">
                <a:schemeClr val="accent1"/>
              </a:gs>
              <a:gs pos="47000">
                <a:schemeClr val="accent1"/>
              </a:gs>
              <a:gs pos="100000">
                <a:schemeClr val="accent2"/>
              </a:gs>
            </a:gsLst>
            <a:lin ang="59999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9"/>
          <p:cNvSpPr/>
          <p:nvPr/>
        </p:nvSpPr>
        <p:spPr>
          <a:xfrm rot="10800000" flipH="1">
            <a:off x="281975" y="4232425"/>
            <a:ext cx="8580000" cy="5655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239498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gradFill>
          <a:gsLst>
            <a:gs pos="0">
              <a:srgbClr val="4F5876"/>
            </a:gs>
            <a:gs pos="100000">
              <a:srgbClr val="1D1F25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 rot="10800000">
            <a:off x="6904227" y="249339"/>
            <a:ext cx="2034302" cy="2271600"/>
            <a:chOff x="208025" y="2621275"/>
            <a:chExt cx="2034302" cy="2271600"/>
          </a:xfrm>
        </p:grpSpPr>
        <p:sp>
          <p:nvSpPr>
            <p:cNvPr id="11" name="Google Shape;11;p2"/>
            <p:cNvSpPr/>
            <p:nvPr/>
          </p:nvSpPr>
          <p:spPr>
            <a:xfrm rot="-5400000" flipH="1">
              <a:off x="89375" y="2739925"/>
              <a:ext cx="2271600" cy="2034300"/>
            </a:xfrm>
            <a:prstGeom prst="parallelogram">
              <a:avLst>
                <a:gd name="adj" fmla="val 22770"/>
              </a:avLst>
            </a:prstGeom>
            <a:gradFill>
              <a:gsLst>
                <a:gs pos="0">
                  <a:schemeClr val="accent2"/>
                </a:gs>
                <a:gs pos="100000">
                  <a:schemeClr val="accent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 rot="10800000">
              <a:off x="617527" y="4047646"/>
              <a:ext cx="1624800" cy="380700"/>
            </a:xfrm>
            <a:prstGeom prst="rtTriangl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9999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" name="Google Shape;13;p2"/>
          <p:cNvGrpSpPr/>
          <p:nvPr/>
        </p:nvGrpSpPr>
        <p:grpSpPr>
          <a:xfrm>
            <a:off x="208025" y="2621275"/>
            <a:ext cx="2034302" cy="2271600"/>
            <a:chOff x="208025" y="2621275"/>
            <a:chExt cx="2034302" cy="2271600"/>
          </a:xfrm>
        </p:grpSpPr>
        <p:sp>
          <p:nvSpPr>
            <p:cNvPr id="14" name="Google Shape;14;p2"/>
            <p:cNvSpPr/>
            <p:nvPr/>
          </p:nvSpPr>
          <p:spPr>
            <a:xfrm rot="-5400000" flipH="1">
              <a:off x="89375" y="2739925"/>
              <a:ext cx="2271600" cy="2034300"/>
            </a:xfrm>
            <a:prstGeom prst="parallelogram">
              <a:avLst>
                <a:gd name="adj" fmla="val 22770"/>
              </a:avLst>
            </a:prstGeom>
            <a:gradFill>
              <a:gsLst>
                <a:gs pos="0">
                  <a:schemeClr val="accent1"/>
                </a:gs>
                <a:gs pos="29000">
                  <a:schemeClr val="accent2"/>
                </a:gs>
                <a:gs pos="100000">
                  <a:schemeClr val="accent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 rot="10800000">
              <a:off x="617527" y="4047646"/>
              <a:ext cx="1624800" cy="380700"/>
            </a:xfrm>
            <a:prstGeom prst="rtTriangl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9999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" name="Google Shape;16;p2"/>
          <p:cNvSpPr/>
          <p:nvPr/>
        </p:nvSpPr>
        <p:spPr>
          <a:xfrm rot="10800000" flipH="1">
            <a:off x="624300" y="1092075"/>
            <a:ext cx="7895400" cy="29592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ctrTitle"/>
          </p:nvPr>
        </p:nvSpPr>
        <p:spPr>
          <a:xfrm>
            <a:off x="1101000" y="1738825"/>
            <a:ext cx="6942000" cy="1665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044001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00290734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05281899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58151103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1174457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29132616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0497792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2643688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/>
              <a:t>4/05/2020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/>
              <a:t>‹Nº›</a:t>
            </a:fld>
            <a:endParaRPr lang="es-CO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9517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05810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1" r:id="rId12"/>
    <p:sldLayoutId id="2147483692" r:id="rId13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21095" y="1505339"/>
            <a:ext cx="7396064" cy="1899386"/>
          </a:xfrm>
          <a:solidFill>
            <a:schemeClr val="accent4">
              <a:lumMod val="50000"/>
            </a:schemeClr>
          </a:solidFill>
          <a:ln w="76200">
            <a:solidFill>
              <a:schemeClr val="bg1"/>
            </a:solidFill>
          </a:ln>
        </p:spPr>
        <p:txBody>
          <a:bodyPr/>
          <a:lstStyle/>
          <a:p>
            <a:r>
              <a:rPr lang="es-CO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SECCIÓN 3501 - MINISTERIO DE COMERCIO INDUSTRIA Y </a:t>
            </a:r>
            <a:r>
              <a:rPr lang="es-CO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TURISMO                          </a:t>
            </a:r>
            <a:r>
              <a:rPr lang="es-CO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EJECUCIÓN </a:t>
            </a:r>
            <a:r>
              <a:rPr lang="es-CO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PRESUPUESTAL ACUMULADA CON CORTE AL </a:t>
            </a:r>
            <a:r>
              <a:rPr lang="es-CO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 DE ABRIL DE 2020 </a:t>
            </a:r>
            <a:r>
              <a:rPr lang="es-CO" sz="1200" dirty="0">
                <a:solidFill>
                  <a:schemeClr val="bg1"/>
                </a:solidFill>
              </a:rPr>
              <a:t/>
            </a:r>
            <a:br>
              <a:rPr lang="es-CO" sz="1200" dirty="0">
                <a:solidFill>
                  <a:schemeClr val="bg1"/>
                </a:solidFill>
              </a:rPr>
            </a:br>
            <a:r>
              <a:rPr lang="es-CO" sz="1200" dirty="0"/>
              <a:t/>
            </a:r>
            <a:br>
              <a:rPr lang="es-CO" sz="1200" dirty="0"/>
            </a:br>
            <a:endParaRPr lang="es-CO" sz="1200" dirty="0"/>
          </a:p>
        </p:txBody>
      </p:sp>
      <p:sp>
        <p:nvSpPr>
          <p:cNvPr id="3" name="Rectángulo 2"/>
          <p:cNvSpPr/>
          <p:nvPr/>
        </p:nvSpPr>
        <p:spPr>
          <a:xfrm>
            <a:off x="2313992" y="3033439"/>
            <a:ext cx="4634204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s-CO" dirty="0"/>
              <a:t>COMPROMETIDO </a:t>
            </a:r>
            <a:r>
              <a:rPr lang="es-CO" dirty="0" smtClean="0"/>
              <a:t>65,96%   OBLIGADO 22,97%</a:t>
            </a:r>
            <a:endParaRPr lang="es-CO" dirty="0"/>
          </a:p>
        </p:txBody>
      </p:sp>
      <p:pic>
        <p:nvPicPr>
          <p:cNvPr id="5" name="Imagen 4" descr="cid:A1151BFF-0E8C-41C0-A184-8A0FA5990D6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66" y="199055"/>
            <a:ext cx="2313992" cy="5038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7541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solidFill>
            <a:schemeClr val="accent4">
              <a:lumMod val="5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txBody>
          <a:bodyPr/>
          <a:lstStyle/>
          <a:p>
            <a:pPr lvl="0"/>
            <a:r>
              <a:rPr lang="es-CO" dirty="0" smtClean="0">
                <a:solidFill>
                  <a:schemeClr val="bg1"/>
                </a:solidFill>
              </a:rPr>
              <a:t>GRAFICA EJECUCIÓN PRESUPUESTAL ACUMULADA                                                                                                             SECCIÓN 3501 MINCOMERCIO CON CORTE AL 30 DE ABRIL DE 2020</a:t>
            </a:r>
            <a:endParaRPr lang="es-CO" dirty="0">
              <a:solidFill>
                <a:schemeClr val="bg1"/>
              </a:solidFill>
            </a:endParaRPr>
          </a:p>
        </p:txBody>
      </p:sp>
      <p:sp>
        <p:nvSpPr>
          <p:cNvPr id="3" name="Rectángulo 2"/>
          <p:cNvSpPr/>
          <p:nvPr/>
        </p:nvSpPr>
        <p:spPr>
          <a:xfrm flipH="1">
            <a:off x="1306286" y="4797925"/>
            <a:ext cx="1592424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49329892"/>
              </p:ext>
            </p:extLst>
          </p:nvPr>
        </p:nvGraphicFramePr>
        <p:xfrm>
          <a:off x="684245" y="584718"/>
          <a:ext cx="7564015" cy="32348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416937"/>
              </p:ext>
            </p:extLst>
          </p:nvPr>
        </p:nvGraphicFramePr>
        <p:xfrm>
          <a:off x="0" y="1"/>
          <a:ext cx="9144000" cy="41342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93169491"/>
              </p:ext>
            </p:extLst>
          </p:nvPr>
        </p:nvGraphicFramePr>
        <p:xfrm>
          <a:off x="0" y="1"/>
          <a:ext cx="9143999" cy="4232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91306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282000" y="4133850"/>
            <a:ext cx="8580000" cy="664075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dirty="0">
                <a:solidFill>
                  <a:schemeClr val="bg1"/>
                </a:solidFill>
              </a:rPr>
              <a:t>GRÁFICA EJECUCIÓN PRESUPUESTAL ACUMULADA                                                                                                                           UNIDAD EJECUTORA 3501-01 GESTIÓN GENERAL CON CORTE </a:t>
            </a:r>
            <a:r>
              <a:rPr lang="es-CO" dirty="0" smtClean="0">
                <a:solidFill>
                  <a:schemeClr val="bg1"/>
                </a:solidFill>
              </a:rPr>
              <a:t>AL 30 DE ABRIL DE 2020</a:t>
            </a:r>
            <a:endParaRPr lang="es-CO" dirty="0">
              <a:solidFill>
                <a:schemeClr val="bg1"/>
              </a:solidFill>
            </a:endParaRPr>
          </a:p>
          <a:p>
            <a:pPr marL="0" lvl="0" indent="0"/>
            <a:endParaRPr dirty="0"/>
          </a:p>
        </p:txBody>
      </p:sp>
      <p:sp>
        <p:nvSpPr>
          <p:cNvPr id="4" name="Rectángulo 3"/>
          <p:cNvSpPr/>
          <p:nvPr/>
        </p:nvSpPr>
        <p:spPr>
          <a:xfrm flipH="1">
            <a:off x="1206757" y="4771145"/>
            <a:ext cx="1648410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97957319"/>
              </p:ext>
            </p:extLst>
          </p:nvPr>
        </p:nvGraphicFramePr>
        <p:xfrm>
          <a:off x="0" y="1"/>
          <a:ext cx="9066179" cy="3943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0149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282000" y="4018384"/>
            <a:ext cx="8580000" cy="779541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sz="1400" dirty="0">
                <a:solidFill>
                  <a:schemeClr val="bg1"/>
                </a:solidFill>
              </a:rPr>
              <a:t>GRÁFICA EJECUCIÓN PRESUPUESTAL ACUMULADA                                                                                                                           UNIDAD EJECUTORA </a:t>
            </a:r>
            <a:r>
              <a:rPr lang="es-CO" sz="1400" dirty="0" smtClean="0">
                <a:solidFill>
                  <a:schemeClr val="bg1"/>
                </a:solidFill>
              </a:rPr>
              <a:t>3501-02 DIRECCIÓN DE COMERCIO EXTERIOR  </a:t>
            </a:r>
            <a:r>
              <a:rPr lang="es-CO" sz="1400" dirty="0">
                <a:solidFill>
                  <a:schemeClr val="bg1"/>
                </a:solidFill>
              </a:rPr>
              <a:t>CON CORTE AL </a:t>
            </a:r>
            <a:r>
              <a:rPr lang="es-CO" sz="1400" dirty="0" smtClean="0">
                <a:solidFill>
                  <a:schemeClr val="bg1"/>
                </a:solidFill>
              </a:rPr>
              <a:t>30 DE ABRIL  DE 2020</a:t>
            </a:r>
            <a:endParaRPr lang="es-CO" sz="1400" dirty="0">
              <a:solidFill>
                <a:schemeClr val="bg1"/>
              </a:solidFill>
            </a:endParaRPr>
          </a:p>
          <a:p>
            <a:pPr marL="0" lvl="0" indent="0"/>
            <a:endParaRPr sz="1400" dirty="0"/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02577257"/>
              </p:ext>
            </p:extLst>
          </p:nvPr>
        </p:nvGraphicFramePr>
        <p:xfrm>
          <a:off x="-360783" y="70701"/>
          <a:ext cx="8845420" cy="3744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Rectángulo 1"/>
          <p:cNvSpPr/>
          <p:nvPr/>
        </p:nvSpPr>
        <p:spPr>
          <a:xfrm>
            <a:off x="1219199" y="4797925"/>
            <a:ext cx="1828801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18981653"/>
              </p:ext>
            </p:extLst>
          </p:nvPr>
        </p:nvGraphicFramePr>
        <p:xfrm>
          <a:off x="0" y="1"/>
          <a:ext cx="9144000" cy="3943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2089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/>
            <a:r>
              <a:rPr lang="es-CO" dirty="0" smtClean="0">
                <a:solidFill>
                  <a:schemeClr val="bg1"/>
                </a:solidFill>
              </a:rPr>
              <a:t> </a:t>
            </a:r>
            <a:r>
              <a:rPr lang="es-CO" dirty="0">
                <a:solidFill>
                  <a:schemeClr val="bg1"/>
                </a:solidFill>
              </a:rPr>
              <a:t>EJECUCIÓN PRESUPUESTAL </a:t>
            </a:r>
            <a:r>
              <a:rPr lang="es-CO" dirty="0" smtClean="0">
                <a:solidFill>
                  <a:schemeClr val="bg1"/>
                </a:solidFill>
              </a:rPr>
              <a:t>ACUMULADA GASTOS DE INVERSIÓN                                                                                                              </a:t>
            </a:r>
            <a:r>
              <a:rPr lang="es-CO" dirty="0">
                <a:solidFill>
                  <a:schemeClr val="bg1"/>
                </a:solidFill>
              </a:rPr>
              <a:t>SECCIÓN 3501 MINCOMERCIO CON CORTE </a:t>
            </a:r>
            <a:r>
              <a:rPr lang="es-CO">
                <a:solidFill>
                  <a:schemeClr val="bg1"/>
                </a:solidFill>
              </a:rPr>
              <a:t>AL </a:t>
            </a:r>
            <a:r>
              <a:rPr lang="es-CO" smtClean="0">
                <a:solidFill>
                  <a:schemeClr val="bg1"/>
                </a:solidFill>
              </a:rPr>
              <a:t>30 DE ABRIL </a:t>
            </a:r>
            <a:r>
              <a:rPr lang="es-CO" dirty="0" err="1" smtClean="0">
                <a:solidFill>
                  <a:schemeClr val="bg1"/>
                </a:solidFill>
              </a:rPr>
              <a:t>DE</a:t>
            </a:r>
            <a:r>
              <a:rPr lang="es-CO" dirty="0" smtClean="0">
                <a:solidFill>
                  <a:schemeClr val="bg1"/>
                </a:solidFill>
              </a:rPr>
              <a:t> 2020</a:t>
            </a:r>
            <a:endParaRPr dirty="0"/>
          </a:p>
        </p:txBody>
      </p:sp>
      <p:sp>
        <p:nvSpPr>
          <p:cNvPr id="3" name="Rectángulo 2"/>
          <p:cNvSpPr/>
          <p:nvPr/>
        </p:nvSpPr>
        <p:spPr>
          <a:xfrm flipH="1">
            <a:off x="1200149" y="4779821"/>
            <a:ext cx="1682749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8520002"/>
              </p:ext>
            </p:extLst>
          </p:nvPr>
        </p:nvGraphicFramePr>
        <p:xfrm>
          <a:off x="0" y="1"/>
          <a:ext cx="9143999" cy="3943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55162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2214</TotalTime>
  <Words>118</Words>
  <Application>Microsoft Office PowerPoint</Application>
  <PresentationFormat>Presentación en pantalla (16:9)</PresentationFormat>
  <Paragraphs>11</Paragraphs>
  <Slides>5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0" baseType="lpstr">
      <vt:lpstr>Calibri Light</vt:lpstr>
      <vt:lpstr>Montserrat</vt:lpstr>
      <vt:lpstr>Calibri</vt:lpstr>
      <vt:lpstr>Arial</vt:lpstr>
      <vt:lpstr>Office Theme</vt:lpstr>
      <vt:lpstr>SECCIÓN 3501 - MINISTERIO DE COMERCIO INDUSTRIA Y TURISMO                          EJECUCIÓN PRESUPUESTAL ACUMULADA CON CORTE AL 30 DE ABRIL DE 2020   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Mario Alexander Reina Carrillo - Cont</dc:creator>
  <cp:lastModifiedBy>Alterno</cp:lastModifiedBy>
  <cp:revision>525</cp:revision>
  <cp:lastPrinted>2020-02-07T17:02:55Z</cp:lastPrinted>
  <dcterms:modified xsi:type="dcterms:W3CDTF">2020-05-04T14:51:40Z</dcterms:modified>
</cp:coreProperties>
</file>