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8"/>
      <p: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008080"/>
    <a:srgbClr val="CCFF33"/>
    <a:srgbClr val="FF9933"/>
    <a:srgbClr val="FF9900"/>
    <a:srgbClr val="777777"/>
    <a:srgbClr val="38AA71"/>
    <a:srgbClr val="CFDBF3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BRIL%2030%20DE%202020\GRAFICA%20CONSOLIDADO%20ABRIL%2030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BRIL%2030%20DE%202020\GRAFICA%20CONSOLIDADO%20ABRIL%2030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BRIL%2030%20DE%202020\GRAFICA%20CONSOLIDADO%20ABRIL%2030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ABRIL%2030%20DE%202020\GRAFICA%20CONSOLIDADO%20ABRIL%2030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6067816"/>
        <c:axId val="306062720"/>
        <c:axId val="0"/>
      </c:bar3DChart>
      <c:catAx>
        <c:axId val="30606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062720"/>
        <c:crosses val="autoZero"/>
        <c:auto val="1"/>
        <c:lblAlgn val="ctr"/>
        <c:lblOffset val="100"/>
        <c:noMultiLvlLbl val="0"/>
      </c:catAx>
      <c:valAx>
        <c:axId val="3060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06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138664"/>
        <c:axId val="243135136"/>
      </c:lineChart>
      <c:catAx>
        <c:axId val="24313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5136"/>
        <c:crosses val="autoZero"/>
        <c:auto val="1"/>
        <c:lblAlgn val="ctr"/>
        <c:lblOffset val="100"/>
        <c:noMultiLvlLbl val="0"/>
      </c:catAx>
      <c:valAx>
        <c:axId val="2431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8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'TOTAL SECCION'!$I$17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'TOTAL SECCION'!$J$16:$P$16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SECCION'!$J$17:$P$17</c:f>
              <c:numCache>
                <c:formatCode>#,##0</c:formatCode>
                <c:ptCount val="7"/>
                <c:pt idx="0">
                  <c:v>52247.396000000001</c:v>
                </c:pt>
                <c:pt idx="1">
                  <c:v>554.55499999999995</c:v>
                </c:pt>
                <c:pt idx="2">
                  <c:v>51692.841</c:v>
                </c:pt>
                <c:pt idx="3">
                  <c:v>15473.614242360001</c:v>
                </c:pt>
                <c:pt idx="4">
                  <c:v>15142.702637840001</c:v>
                </c:pt>
                <c:pt idx="5">
                  <c:v>15142.702637840001</c:v>
                </c:pt>
                <c:pt idx="6">
                  <c:v>36219.226757639997</c:v>
                </c:pt>
              </c:numCache>
            </c:numRef>
          </c:val>
        </c:ser>
        <c:ser>
          <c:idx val="1"/>
          <c:order val="1"/>
          <c:tx>
            <c:strRef>
              <c:f>'TOTAL SECCION'!$I$18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'TOTAL SECCION'!$J$16:$P$16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SECCION'!$J$18:$P$18</c:f>
              <c:numCache>
                <c:formatCode>#,##0</c:formatCode>
                <c:ptCount val="7"/>
                <c:pt idx="0">
                  <c:v>21345.098999999998</c:v>
                </c:pt>
                <c:pt idx="1">
                  <c:v>0</c:v>
                </c:pt>
                <c:pt idx="2">
                  <c:v>21345.098999999998</c:v>
                </c:pt>
                <c:pt idx="3">
                  <c:v>16586.432182010001</c:v>
                </c:pt>
                <c:pt idx="4">
                  <c:v>5326.1049571900003</c:v>
                </c:pt>
                <c:pt idx="5">
                  <c:v>5132.68009471</c:v>
                </c:pt>
                <c:pt idx="6">
                  <c:v>4758.6668179899998</c:v>
                </c:pt>
              </c:numCache>
            </c:numRef>
          </c:val>
        </c:ser>
        <c:ser>
          <c:idx val="2"/>
          <c:order val="2"/>
          <c:tx>
            <c:strRef>
              <c:f>'TOTAL SECCION'!$I$19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'TOTAL SECCION'!$J$16:$P$16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SECCION'!$J$19:$P$19</c:f>
              <c:numCache>
                <c:formatCode>#,##0</c:formatCode>
                <c:ptCount val="7"/>
                <c:pt idx="0">
                  <c:v>333251.533</c:v>
                </c:pt>
                <c:pt idx="1">
                  <c:v>6000</c:v>
                </c:pt>
                <c:pt idx="2">
                  <c:v>327251.533</c:v>
                </c:pt>
                <c:pt idx="3">
                  <c:v>229611.22777056997</c:v>
                </c:pt>
                <c:pt idx="4">
                  <c:v>96368.453744569997</c:v>
                </c:pt>
                <c:pt idx="5">
                  <c:v>96368.453744569997</c:v>
                </c:pt>
                <c:pt idx="6">
                  <c:v>97640.305229430029</c:v>
                </c:pt>
              </c:numCache>
            </c:numRef>
          </c:val>
        </c:ser>
        <c:ser>
          <c:idx val="3"/>
          <c:order val="3"/>
          <c:tx>
            <c:strRef>
              <c:f>'TOTAL SECCION'!$I$20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'TOTAL SECCION'!$J$16:$P$16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SECCION'!$J$20:$P$20</c:f>
              <c:numCache>
                <c:formatCode>#,##0</c:formatCode>
                <c:ptCount val="7"/>
                <c:pt idx="0">
                  <c:v>12460.887000000001</c:v>
                </c:pt>
                <c:pt idx="1">
                  <c:v>0</c:v>
                </c:pt>
                <c:pt idx="2">
                  <c:v>12460.887000000001</c:v>
                </c:pt>
                <c:pt idx="3">
                  <c:v>9906.2821779999995</c:v>
                </c:pt>
                <c:pt idx="4">
                  <c:v>9906.2821779999995</c:v>
                </c:pt>
                <c:pt idx="5">
                  <c:v>9906.2821779999995</c:v>
                </c:pt>
                <c:pt idx="6">
                  <c:v>2554.6048219999998</c:v>
                </c:pt>
              </c:numCache>
            </c:numRef>
          </c:val>
        </c:ser>
        <c:ser>
          <c:idx val="4"/>
          <c:order val="4"/>
          <c:tx>
            <c:strRef>
              <c:f>'TOTAL SECCION'!$I$21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'TOTAL SECCION'!$J$16:$P$16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SECCION'!$J$21:$P$21</c:f>
              <c:numCache>
                <c:formatCode>#,##0</c:formatCode>
                <c:ptCount val="7"/>
                <c:pt idx="0">
                  <c:v>228667.186093</c:v>
                </c:pt>
                <c:pt idx="1">
                  <c:v>68191.739967999994</c:v>
                </c:pt>
                <c:pt idx="2">
                  <c:v>160475.44612499999</c:v>
                </c:pt>
                <c:pt idx="3">
                  <c:v>106536.21314345999</c:v>
                </c:pt>
                <c:pt idx="4">
                  <c:v>4901.9210687499999</c:v>
                </c:pt>
                <c:pt idx="5">
                  <c:v>4799.2783827499998</c:v>
                </c:pt>
                <c:pt idx="6">
                  <c:v>53939.232981540008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132392"/>
        <c:axId val="243137880"/>
        <c:axId val="0"/>
      </c:bar3DChart>
      <c:catAx>
        <c:axId val="24313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7880"/>
        <c:crosses val="autoZero"/>
        <c:auto val="1"/>
        <c:lblAlgn val="ctr"/>
        <c:lblOffset val="100"/>
        <c:noMultiLvlLbl val="0"/>
      </c:catAx>
      <c:valAx>
        <c:axId val="24313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2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26428123689152"/>
          <c:y val="3.542673107890499E-2"/>
          <c:w val="0.78332680173201963"/>
          <c:h val="0.77447956686573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 GRAL'!$I$21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 GRAL'!$J$20:$P$20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 GRAL'!$J$21:$P$21</c:f>
              <c:numCache>
                <c:formatCode>#,##0</c:formatCode>
                <c:ptCount val="7"/>
                <c:pt idx="0">
                  <c:v>404313.12599999999</c:v>
                </c:pt>
                <c:pt idx="1">
                  <c:v>6000</c:v>
                </c:pt>
                <c:pt idx="2">
                  <c:v>398313.12599999999</c:v>
                </c:pt>
                <c:pt idx="3">
                  <c:v>266467.30209474999</c:v>
                </c:pt>
                <c:pt idx="4">
                  <c:v>122847.82203676998</c:v>
                </c:pt>
                <c:pt idx="5">
                  <c:v>122655.21912029</c:v>
                </c:pt>
                <c:pt idx="6">
                  <c:v>131845.82390525</c:v>
                </c:pt>
              </c:numCache>
            </c:numRef>
          </c:val>
        </c:ser>
        <c:ser>
          <c:idx val="1"/>
          <c:order val="1"/>
          <c:tx>
            <c:strRef>
              <c:f>'GESTIO GRAL'!$I$22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 GRAL'!$J$20:$P$20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 GRAL'!$J$22:$P$22</c:f>
              <c:numCache>
                <c:formatCode>#,##0</c:formatCode>
                <c:ptCount val="7"/>
                <c:pt idx="0">
                  <c:v>216446.59809300001</c:v>
                </c:pt>
                <c:pt idx="1">
                  <c:v>68191.739967999994</c:v>
                </c:pt>
                <c:pt idx="2">
                  <c:v>148254.858125</c:v>
                </c:pt>
                <c:pt idx="3">
                  <c:v>101355.03845928</c:v>
                </c:pt>
                <c:pt idx="4">
                  <c:v>4083.7179397800001</c:v>
                </c:pt>
                <c:pt idx="5">
                  <c:v>3981.0752537800004</c:v>
                </c:pt>
                <c:pt idx="6">
                  <c:v>46899.819665720002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3131608"/>
        <c:axId val="243132000"/>
        <c:axId val="0"/>
      </c:bar3DChart>
      <c:catAx>
        <c:axId val="24313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2000"/>
        <c:crosses val="autoZero"/>
        <c:auto val="1"/>
        <c:lblAlgn val="ctr"/>
        <c:lblOffset val="100"/>
        <c:noMultiLvlLbl val="0"/>
      </c:catAx>
      <c:valAx>
        <c:axId val="2431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31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437344"/>
        <c:axId val="242441264"/>
        <c:axId val="0"/>
      </c:bar3DChart>
      <c:catAx>
        <c:axId val="24243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41264"/>
        <c:crosses val="autoZero"/>
        <c:auto val="1"/>
        <c:lblAlgn val="ctr"/>
        <c:lblOffset val="100"/>
        <c:noMultiLvlLbl val="0"/>
      </c:catAx>
      <c:valAx>
        <c:axId val="24244126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3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DCE!$I$17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</c:formatCode>
                <c:ptCount val="7"/>
                <c:pt idx="0">
                  <c:v>14991.789000000001</c:v>
                </c:pt>
                <c:pt idx="1">
                  <c:v>554.55499999999995</c:v>
                </c:pt>
                <c:pt idx="2">
                  <c:v>14437.234</c:v>
                </c:pt>
                <c:pt idx="3">
                  <c:v>5110.2542781899992</c:v>
                </c:pt>
                <c:pt idx="4">
                  <c:v>3895.72148083</c:v>
                </c:pt>
                <c:pt idx="5">
                  <c:v>3894.89953483</c:v>
                </c:pt>
                <c:pt idx="6">
                  <c:v>9326.9797218100011</c:v>
                </c:pt>
              </c:numCache>
            </c:numRef>
          </c:val>
        </c:ser>
        <c:ser>
          <c:idx val="1"/>
          <c:order val="1"/>
          <c:tx>
            <c:strRef>
              <c:f>DCE!$I$18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5181.1746841800004</c:v>
                </c:pt>
                <c:pt idx="4">
                  <c:v>818.20312897000008</c:v>
                </c:pt>
                <c:pt idx="5">
                  <c:v>818.20312897000008</c:v>
                </c:pt>
                <c:pt idx="6">
                  <c:v>7039.4133158199993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443616"/>
        <c:axId val="242438520"/>
        <c:axId val="0"/>
      </c:bar3DChart>
      <c:catAx>
        <c:axId val="242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38520"/>
        <c:crosses val="autoZero"/>
        <c:auto val="1"/>
        <c:lblAlgn val="ctr"/>
        <c:lblOffset val="100"/>
        <c:noMultiLvlLbl val="0"/>
      </c:catAx>
      <c:valAx>
        <c:axId val="24243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2443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26249641978306"/>
          <c:y val="1.813668123303952E-2"/>
          <c:w val="0.73273750358021694"/>
          <c:h val="0.745578152052756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'!$I$12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'!$J$11:$P$11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'!$J$12:$P$12</c:f>
              <c:numCache>
                <c:formatCode>#,##0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7664.6112233100002</c:v>
                </c:pt>
                <c:pt idx="4">
                  <c:v>1176.9258310999999</c:v>
                </c:pt>
                <c:pt idx="5">
                  <c:v>1176.9258310999999</c:v>
                </c:pt>
                <c:pt idx="6">
                  <c:v>17126.77677669</c:v>
                </c:pt>
              </c:numCache>
            </c:numRef>
          </c:val>
        </c:ser>
        <c:ser>
          <c:idx val="1"/>
          <c:order val="1"/>
          <c:tx>
            <c:strRef>
              <c:f>'INVERSION '!$I$13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'!$J$11:$P$11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'!$J$13:$P$13</c:f>
              <c:numCache>
                <c:formatCode>#,##0</c:formatCode>
                <c:ptCount val="7"/>
                <c:pt idx="0">
                  <c:v>68902.779947999996</c:v>
                </c:pt>
                <c:pt idx="1">
                  <c:v>0</c:v>
                </c:pt>
                <c:pt idx="2">
                  <c:v>68902.779947999996</c:v>
                </c:pt>
                <c:pt idx="3">
                  <c:v>36018.956647999999</c:v>
                </c:pt>
                <c:pt idx="4">
                  <c:v>2902.8069445000001</c:v>
                </c:pt>
                <c:pt idx="5">
                  <c:v>2833.9645635000002</c:v>
                </c:pt>
                <c:pt idx="6">
                  <c:v>32883.823299999996</c:v>
                </c:pt>
              </c:numCache>
            </c:numRef>
          </c:val>
        </c:ser>
        <c:ser>
          <c:idx val="2"/>
          <c:order val="2"/>
          <c:tx>
            <c:strRef>
              <c:f>'INVERSION '!$I$14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'!$J$11:$P$11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'!$J$14:$P$14</c:f>
              <c:numCache>
                <c:formatCode>#,##0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1810.5335656500001</c:v>
                </c:pt>
                <c:pt idx="4">
                  <c:v>498.14713064999995</c:v>
                </c:pt>
                <c:pt idx="5">
                  <c:v>493.23579465</c:v>
                </c:pt>
                <c:pt idx="6">
                  <c:v>1713.5875543499999</c:v>
                </c:pt>
              </c:numCache>
            </c:numRef>
          </c:val>
        </c:ser>
        <c:ser>
          <c:idx val="3"/>
          <c:order val="3"/>
          <c:tx>
            <c:strRef>
              <c:f>'INVERSION '!$I$15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'INVERSION '!$J$11:$P$11</c:f>
              <c:strCache>
                <c:ptCount val="7"/>
                <c:pt idx="0">
                  <c:v>APR. VIGENTE</c:v>
                </c:pt>
                <c:pt idx="1">
                  <c:v>APR BLOQUEADA</c:v>
                </c:pt>
                <c:pt idx="2">
                  <c:v>APR. VIGENTE DESPUES DE BLOQUEOS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'INVERSION '!$J$15:$P$15</c:f>
              <c:numCache>
                <c:formatCode>#,##0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61042.1117065</c:v>
                </c:pt>
                <c:pt idx="4">
                  <c:v>324.04116249999998</c:v>
                </c:pt>
                <c:pt idx="5">
                  <c:v>295.15219350000001</c:v>
                </c:pt>
                <c:pt idx="6">
                  <c:v>2215.0453505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004656"/>
        <c:axId val="240008968"/>
        <c:axId val="0"/>
      </c:bar3DChart>
      <c:catAx>
        <c:axId val="24000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008968"/>
        <c:crosses val="autoZero"/>
        <c:auto val="1"/>
        <c:lblAlgn val="ctr"/>
        <c:lblOffset val="100"/>
        <c:noMultiLvlLbl val="0"/>
      </c:catAx>
      <c:valAx>
        <c:axId val="24000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00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ABRIL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65,96%   OBLIGADO 22,97%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30 DE ABRIL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6937"/>
              </p:ext>
            </p:extLst>
          </p:nvPr>
        </p:nvGraphicFramePr>
        <p:xfrm>
          <a:off x="0" y="1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69491"/>
              </p:ext>
            </p:extLst>
          </p:nvPr>
        </p:nvGraphicFramePr>
        <p:xfrm>
          <a:off x="0" y="1"/>
          <a:ext cx="9143999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30 DE ABRIL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957319"/>
              </p:ext>
            </p:extLst>
          </p:nvPr>
        </p:nvGraphicFramePr>
        <p:xfrm>
          <a:off x="0" y="1"/>
          <a:ext cx="906617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30 DE ABRIL 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577257"/>
              </p:ext>
            </p:extLst>
          </p:nvPr>
        </p:nvGraphicFramePr>
        <p:xfrm>
          <a:off x="-360783" y="70701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981653"/>
              </p:ext>
            </p:extLst>
          </p:nvPr>
        </p:nvGraphicFramePr>
        <p:xfrm>
          <a:off x="0" y="1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</a:t>
            </a:r>
            <a:r>
              <a:rPr lang="es-CO">
                <a:solidFill>
                  <a:schemeClr val="bg1"/>
                </a:solidFill>
              </a:rPr>
              <a:t>AL </a:t>
            </a:r>
            <a:r>
              <a:rPr lang="es-CO" smtClean="0">
                <a:solidFill>
                  <a:schemeClr val="bg1"/>
                </a:solidFill>
              </a:rPr>
              <a:t>30 DE ABRIL </a:t>
            </a:r>
            <a:r>
              <a:rPr lang="es-CO" dirty="0" err="1" smtClean="0">
                <a:solidFill>
                  <a:schemeClr val="bg1"/>
                </a:solidFill>
              </a:rPr>
              <a:t>DE</a:t>
            </a:r>
            <a:r>
              <a:rPr lang="es-CO" dirty="0" smtClean="0">
                <a:solidFill>
                  <a:schemeClr val="bg1"/>
                </a:solidFill>
              </a:rPr>
              <a:t>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20002"/>
              </p:ext>
            </p:extLst>
          </p:nvPr>
        </p:nvGraphicFramePr>
        <p:xfrm>
          <a:off x="0" y="1"/>
          <a:ext cx="9143999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118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Montserrat</vt:lpstr>
      <vt:lpstr>Calibri</vt:lpstr>
      <vt:lpstr>Arial</vt:lpstr>
      <vt:lpstr>Office Theme</vt:lpstr>
      <vt:lpstr>SECCIÓN 3501 - MINISTERIO DE COMERCIO INDUSTRIA Y TURISMO                          EJECUCIÓN PRESUPUESTAL ACUMULADA CON CORTE AL 30 DE ABRIL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525</cp:revision>
  <cp:lastPrinted>2020-02-07T17:02:55Z</cp:lastPrinted>
  <dcterms:modified xsi:type="dcterms:W3CDTF">2020-05-04T14:51:40Z</dcterms:modified>
</cp:coreProperties>
</file>