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-576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33832" y="0"/>
            <a:ext cx="3058168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51200" y="3581400"/>
            <a:ext cx="52832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3251200" y="1447800"/>
            <a:ext cx="5283200" cy="2133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4777318" y="6426202"/>
            <a:ext cx="3759199" cy="126999"/>
          </a:xfrm>
        </p:spPr>
        <p:txBody>
          <a:bodyPr/>
          <a:lstStyle/>
          <a:p>
            <a:fld id="{3F91CBFB-8737-43D2-8A1B-81EE69423B50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8553301" y="6400800"/>
            <a:ext cx="609600" cy="152400"/>
          </a:xfrm>
        </p:spPr>
        <p:txBody>
          <a:bodyPr/>
          <a:lstStyle>
            <a:lvl1pPr algn="r">
              <a:defRPr/>
            </a:lvl1pPr>
          </a:lstStyle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4775201" y="6296248"/>
            <a:ext cx="3761316" cy="152400"/>
          </a:xfrm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1"/>
            <a:ext cx="48768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3058168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1119718" y="6426202"/>
            <a:ext cx="3759199" cy="126999"/>
          </a:xfrm>
        </p:spPr>
        <p:txBody>
          <a:bodyPr/>
          <a:lstStyle/>
          <a:p>
            <a:fld id="{3F91CBFB-8737-43D2-8A1B-81EE69423B50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5488517" y="6400800"/>
            <a:ext cx="711200" cy="152400"/>
          </a:xfrm>
        </p:spPr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117601" y="6296248"/>
            <a:ext cx="3761316" cy="152400"/>
          </a:xfrm>
        </p:spPr>
        <p:txBody>
          <a:bodyPr/>
          <a:lstStyle/>
          <a:p>
            <a:endParaRPr lang="es-MX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609600" y="1828800"/>
            <a:ext cx="4267200" cy="1752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09601" y="3578225"/>
            <a:ext cx="4267527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3429000"/>
            <a:ext cx="41656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457200"/>
            <a:ext cx="41656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502400" y="457201"/>
            <a:ext cx="37592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75238"/>
            <a:ext cx="47752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675288"/>
            <a:ext cx="47752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599" y="3429000"/>
            <a:ext cx="47752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599" y="3840162"/>
            <a:ext cx="47752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502400" y="457201"/>
            <a:ext cx="37592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8400" y="457200"/>
            <a:ext cx="5283200" cy="571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8800" y="1676401"/>
            <a:ext cx="33528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76400"/>
            <a:ext cx="6266688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00" y="3552372"/>
            <a:ext cx="29464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6401" y="1676400"/>
            <a:ext cx="6262623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908800" y="1676400"/>
            <a:ext cx="33528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00" y="3552372"/>
            <a:ext cx="29464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1764925" y="0"/>
            <a:ext cx="427076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2400" y="457200"/>
            <a:ext cx="37592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57201"/>
            <a:ext cx="48768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10363200" y="6400800"/>
            <a:ext cx="7112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6502402" y="6426202"/>
            <a:ext cx="37591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F91CBFB-8737-43D2-8A1B-81EE69423B50}" type="datetimeFigureOut">
              <a:rPr lang="es-MX" smtClean="0"/>
              <a:t>16/11/2017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6500285" y="6296248"/>
            <a:ext cx="3761316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21.png@01D0EDCA.AD04BD10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6092458" y="1777172"/>
            <a:ext cx="5178054" cy="4332444"/>
          </a:xfrm>
        </p:spPr>
        <p:txBody>
          <a:bodyPr>
            <a:noAutofit/>
          </a:bodyPr>
          <a:lstStyle/>
          <a:p>
            <a:pPr marL="228600" lvl="1" indent="0" algn="just">
              <a:buNone/>
            </a:pPr>
            <a:r>
              <a:rPr lang="es-CO" sz="1800" dirty="0"/>
              <a:t>Para garantizar dicha accesibilidad, </a:t>
            </a:r>
            <a:r>
              <a:rPr lang="es-CO" sz="1800" dirty="0" smtClean="0"/>
              <a:t>se requiere disponer de formatos </a:t>
            </a:r>
            <a:r>
              <a:rPr lang="es-CO" sz="1800" dirty="0"/>
              <a:t>alternativos </a:t>
            </a:r>
            <a:r>
              <a:rPr lang="es-CO" sz="1800" dirty="0" smtClean="0"/>
              <a:t>y asegurar que el </a:t>
            </a:r>
            <a:r>
              <a:rPr lang="es-CO" sz="1800" dirty="0"/>
              <a:t>resto de comunicaciones en materia </a:t>
            </a:r>
            <a:r>
              <a:rPr lang="es-CO" sz="1800" dirty="0" smtClean="0"/>
              <a:t>(</a:t>
            </a:r>
            <a:r>
              <a:rPr lang="es-CO" sz="1800" dirty="0"/>
              <a:t>información on line, por ejemplo) también sean accesibles</a:t>
            </a:r>
            <a:r>
              <a:rPr lang="es-CO" sz="1800" dirty="0" smtClean="0"/>
              <a:t>.</a:t>
            </a:r>
          </a:p>
          <a:p>
            <a:pPr marL="228600" lvl="1" indent="0" algn="just">
              <a:buNone/>
            </a:pPr>
            <a:endParaRPr lang="es-CO" sz="1800" dirty="0"/>
          </a:p>
          <a:p>
            <a:pPr marL="228600" lvl="1" indent="0" algn="just">
              <a:buNone/>
            </a:pPr>
            <a:r>
              <a:rPr lang="es-CO" sz="1800" dirty="0"/>
              <a:t>En cuanto a acciones publicitarias, las </a:t>
            </a:r>
            <a:r>
              <a:rPr lang="es-CO" sz="1800" dirty="0" smtClean="0"/>
              <a:t>entidades </a:t>
            </a:r>
            <a:r>
              <a:rPr lang="es-CO" sz="1800" dirty="0"/>
              <a:t>pueden incluir en sus campañas a personas </a:t>
            </a:r>
            <a:r>
              <a:rPr lang="es-CO" sz="1800" dirty="0" smtClean="0"/>
              <a:t>con </a:t>
            </a:r>
            <a:r>
              <a:rPr lang="es-CO" sz="1800" dirty="0"/>
              <a:t>discapacidad como un reflejo de la diversidad de nuestra sociedad. No se trata tanto de dirigir mensajes directamente </a:t>
            </a:r>
            <a:r>
              <a:rPr lang="es-CO" sz="1800" dirty="0" smtClean="0"/>
              <a:t>a este colectivo, </a:t>
            </a:r>
            <a:r>
              <a:rPr lang="es-CO" sz="1800" dirty="0"/>
              <a:t>sino dejar claro a la sociedad en general (y a las personas con discapacidad y sus familias en especial) que la </a:t>
            </a:r>
            <a:r>
              <a:rPr lang="es-CO" sz="1800" dirty="0" smtClean="0"/>
              <a:t>entidad </a:t>
            </a:r>
            <a:r>
              <a:rPr lang="es-CO" sz="1800" dirty="0"/>
              <a:t>las tiene en cuenta en todas sus acciones y las ve como una parte más de la sociedad.</a:t>
            </a:r>
            <a:endParaRPr lang="es-CO" sz="1800" dirty="0" smtClean="0"/>
          </a:p>
          <a:p>
            <a:pPr marL="228600" lvl="1" indent="0" algn="just">
              <a:buNone/>
            </a:pPr>
            <a:endParaRPr lang="es-CO" sz="1800" dirty="0">
              <a:solidFill>
                <a:schemeClr val="tx1"/>
              </a:solidFill>
            </a:endParaRPr>
          </a:p>
          <a:p>
            <a:pPr marL="228600" lvl="1" indent="0" algn="just">
              <a:buNone/>
            </a:pPr>
            <a:endParaRPr lang="es-CO" sz="1800" dirty="0">
              <a:solidFill>
                <a:schemeClr val="tx1"/>
              </a:solidFill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513044" y="687978"/>
            <a:ext cx="8596668" cy="735874"/>
          </a:xfrm>
        </p:spPr>
        <p:txBody>
          <a:bodyPr>
            <a:normAutofit/>
          </a:bodyPr>
          <a:lstStyle/>
          <a:p>
            <a:pPr algn="ctr"/>
            <a:r>
              <a:rPr lang="es-CO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Responsabilidad Social y Discapacidad</a:t>
            </a:r>
            <a:endParaRPr lang="es-MX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7" name="Imagen 3" descr="cid:image021.png@01D0EDCA.AD04BD10"/>
          <p:cNvPicPr/>
          <p:nvPr/>
        </p:nvPicPr>
        <p:blipFill rotWithShape="1">
          <a:blip r:embed="rId2" r:link="rId3" cstate="print"/>
          <a:srcRect r="18900"/>
          <a:stretch/>
        </p:blipFill>
        <p:spPr bwMode="auto">
          <a:xfrm>
            <a:off x="3474207" y="6109616"/>
            <a:ext cx="4215771" cy="74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2" descr="Resultado de imagen para lenguaje discriminatorio discapacid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8" name="7 CuadroTexto"/>
          <p:cNvSpPr txBox="1"/>
          <p:nvPr/>
        </p:nvSpPr>
        <p:spPr>
          <a:xfrm>
            <a:off x="595420" y="1585786"/>
            <a:ext cx="52312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Es importante </a:t>
            </a:r>
            <a:r>
              <a:rPr lang="es-CO" dirty="0" smtClean="0"/>
              <a:t>asegurar </a:t>
            </a:r>
            <a:r>
              <a:rPr lang="es-CO" dirty="0"/>
              <a:t>la plena accesibilidad de la comunicación que las </a:t>
            </a:r>
            <a:r>
              <a:rPr lang="es-CO" dirty="0" smtClean="0"/>
              <a:t>entidades </a:t>
            </a:r>
            <a:r>
              <a:rPr lang="es-CO" dirty="0"/>
              <a:t>hagan en materia de </a:t>
            </a:r>
            <a:r>
              <a:rPr lang="es-CO" dirty="0" smtClean="0"/>
              <a:t>Responsabilidad Social. </a:t>
            </a:r>
            <a:r>
              <a:rPr lang="es-CO" dirty="0"/>
              <a:t>Para ello, debemos siempre recordar que las personas con discapacidad son destinatarias </a:t>
            </a:r>
            <a:r>
              <a:rPr lang="es-CO" dirty="0" smtClean="0"/>
              <a:t>de las </a:t>
            </a:r>
            <a:r>
              <a:rPr lang="es-CO" dirty="0"/>
              <a:t>comunicaciones </a:t>
            </a:r>
            <a:r>
              <a:rPr lang="es-CO" dirty="0" smtClean="0"/>
              <a:t>independiente de su </a:t>
            </a:r>
            <a:r>
              <a:rPr lang="es-CO" dirty="0"/>
              <a:t>calidad de empleados, clientes, accionistas u otros grupos de interés.</a:t>
            </a:r>
            <a:endParaRPr lang="es-CO" dirty="0"/>
          </a:p>
        </p:txBody>
      </p:sp>
      <p:sp>
        <p:nvSpPr>
          <p:cNvPr id="6" name="AutoShape 2" descr="Resultado de imagen para simbolo de accesibilida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657" y="3617112"/>
            <a:ext cx="4240221" cy="254793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69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esto">
  <a:themeElements>
    <a:clrScheme name="Compue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ue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ue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309</TotalTime>
  <Words>169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Compuesto</vt:lpstr>
      <vt:lpstr>Responsabilidad Social y Discapacidad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Responsabilidad Social y la Discapacidad</dc:title>
  <dc:creator>Andres Rojas</dc:creator>
  <cp:lastModifiedBy>Andres Rojas Cardenas - Cont</cp:lastModifiedBy>
  <cp:revision>14</cp:revision>
  <dcterms:created xsi:type="dcterms:W3CDTF">2017-05-31T10:00:04Z</dcterms:created>
  <dcterms:modified xsi:type="dcterms:W3CDTF">2017-11-17T00:06:45Z</dcterms:modified>
</cp:coreProperties>
</file>