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0" r:id="rId4"/>
    <p:sldId id="272" r:id="rId5"/>
    <p:sldId id="269" r:id="rId6"/>
    <p:sldId id="271" r:id="rId7"/>
    <p:sldId id="273" r:id="rId8"/>
    <p:sldId id="258" r:id="rId9"/>
    <p:sldId id="276" r:id="rId10"/>
    <p:sldId id="27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CC3300"/>
    <a:srgbClr val="996600"/>
    <a:srgbClr val="472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65325" y="6262014"/>
            <a:ext cx="14750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Maria Inés Güiza</a:t>
            </a:r>
            <a:r>
              <a:rPr lang="es-ES" sz="1050" baseline="0" dirty="0" smtClean="0"/>
              <a:t> Pardo </a:t>
            </a:r>
          </a:p>
          <a:p>
            <a:r>
              <a:rPr lang="es-ES" sz="1050" baseline="0" dirty="0" smtClean="0"/>
              <a:t>Ext. 2338</a:t>
            </a:r>
            <a:endParaRPr lang="es-CO" sz="1050" dirty="0"/>
          </a:p>
        </p:txBody>
      </p:sp>
    </p:spTree>
  </p:cSld>
  <p:clrMapOvr>
    <a:masterClrMapping/>
  </p:clrMapOvr>
  <p:transition spd="slow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ransition spd="slow" advTm="80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odc.org/mexicoandcentralamerica/es/webstories/2019/erradicar-la-corrupcin-es-vital-para-lograr-el-desarrollo-sostenible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chi.mp/segib.org/nota-de-prensaiberoamrica-acuerda-trabajar-por-una-administracin-ms-transparente-inclusiva-tica-y-participativa-1207979?e=69c8d9841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arenciacolombia.org.co/biblioteca/" TargetMode="External"/><Relationship Id="rId2" Type="http://schemas.openxmlformats.org/officeDocument/2006/relationships/hyperlink" Target="https://www.monitorciudadano.c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hyperlink" Target="https://www.funcionpublica.gov.co/eva/gestornormativo/norma.php?i=43292#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LTX8SvtpRmg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clad.org/escuela/videos-escuelaclad-2017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14703" y="6157323"/>
            <a:ext cx="2529016" cy="535459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s-ES" sz="7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OCI-04-2022</a:t>
            </a:r>
          </a:p>
          <a:p>
            <a:pPr algn="ctr"/>
            <a:endParaRPr lang="es-CO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 descr="LOGOmincomerci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1964266"/>
            <a:ext cx="7197727" cy="1660383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4197177" y="3491926"/>
            <a:ext cx="7197726" cy="1405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E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Oficina de control interno </a:t>
            </a:r>
            <a:endParaRPr lang="es-CO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8117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5" y="1261007"/>
            <a:ext cx="8896865" cy="47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7717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4627" y="2610111"/>
            <a:ext cx="4836951" cy="1368766"/>
          </a:xfrm>
        </p:spPr>
        <p:txBody>
          <a:bodyPr/>
          <a:lstStyle/>
          <a:p>
            <a:r>
              <a:rPr lang="es-ES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gracias</a:t>
            </a:r>
            <a:endParaRPr lang="es-CO" b="1" dirty="0">
              <a:solidFill>
                <a:schemeClr val="accent1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196649" y="5273411"/>
            <a:ext cx="289971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EQUIPO – OCI</a:t>
            </a:r>
          </a:p>
          <a:p>
            <a:pPr algn="ctr"/>
            <a:r>
              <a:rPr lang="es-ES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Junio - 2022</a:t>
            </a:r>
            <a:endParaRPr lang="es-CO" b="1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55587"/>
      </p:ext>
    </p:extLst>
  </p:cSld>
  <p:clrMapOvr>
    <a:masterClrMapping/>
  </p:clrMapOvr>
  <p:transition spd="slow" advTm="8000">
    <p:push dir="u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24017" y="2505752"/>
            <a:ext cx="1085952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20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Objetivo</a:t>
            </a:r>
            <a:r>
              <a:rPr lang="es-CO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lang="es-CO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Promoción y divulgación de los valores y principios éticos de la Entidad</a:t>
            </a:r>
            <a:r>
              <a:rPr lang="es-CO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r>
              <a:rPr lang="es-CO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https</a:t>
            </a:r>
            <a:r>
              <a:rPr lang="es-CO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://www.mincit.gov.co/ministerio/organizacion/codigo-de-integridad</a:t>
            </a:r>
            <a:endParaRPr lang="es-CO" sz="16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E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Actividad:</a:t>
            </a:r>
            <a:r>
              <a:rPr lang="es-CO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Reflexionar acerca de ética pública como elemento de lucha contra la corrupción y componente esencial para el logro de los objetivos de desarrollo sostenible –ODS de la Agenda 2030. </a:t>
            </a:r>
          </a:p>
          <a:p>
            <a:endParaRPr lang="es-CO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LOGOmincomerci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79" y="0"/>
            <a:ext cx="2965622" cy="798480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5177482" y="1778931"/>
            <a:ext cx="654907" cy="838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Rectángulo 1"/>
          <p:cNvSpPr/>
          <p:nvPr/>
        </p:nvSpPr>
        <p:spPr>
          <a:xfrm>
            <a:off x="963827" y="965540"/>
            <a:ext cx="843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ÉTICA en la función pública, como Elemento del Componente Ambiente de Control</a:t>
            </a: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235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mincomerci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79" y="0"/>
            <a:ext cx="2965622" cy="7984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529016" y="472509"/>
            <a:ext cx="6063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ÉTICA en la </a:t>
            </a:r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función 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ública</a:t>
            </a: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7618" y="3433939"/>
            <a:ext cx="9697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E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5501" y="1839042"/>
            <a:ext cx="106103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La ética está presente en nuestra vida diaria, por cuanto hace referencia a los valores y principios como el respeto, la lealtad, la honestidad e integridad con los cuales actuamos y tomamos decisiones frente a situaciones concretas de nuestro entorno personal, laboral y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social.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CO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Los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servidores públicos somos agentes éticos, responsables de desarrollar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las funciones y trabajo aplicando los principios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personales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, profesionales,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institucionales, constitucionales y legales, en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consecuencia,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estamos en capacidad de evaluar y reflexionar constructivamente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sobre ética pública.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Sin duda, la corrupción es un fenómeno que sigue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permeando la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administración pública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colombiana deteriorando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la imagen y credibilidad en las instituciones y sus funcionarios, por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tanto,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es importante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reflexionar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acerca de la ética como principio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y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valor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fundamental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del actuar de los servidores públicos para devolver la confianza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de los ciudadanos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como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elemento de justicia frente a la prestación de bienes y servicios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ofrecidos por el Estado a través de sus instituciones.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5406082" y="935536"/>
            <a:ext cx="654907" cy="838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9261246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mincomerci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79" y="0"/>
            <a:ext cx="2965622" cy="798480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5387546" y="1684528"/>
            <a:ext cx="617838" cy="710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856736" y="2474954"/>
            <a:ext cx="105032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2019 el Foro Económico Mundial estimó que al menos $2.6 billones de dólares son robados por la corrupción anualmente - el equivalente al 5% del producto interno bruto global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El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costo de la corrupción es más grande que la simple desviación de recursos de su propósito legítimo - la corrupción corroe el tejido social, debilita el Estado de Derecho, socaba la confianza en el gobierno, erosiona la calidad de vida de las personas y crea un entorno propicio para que proliferen el crimen organizado, el terrorismo y el extremismo violento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La corrupción amenaza el cumplimiento de los ODS. Las grandes sumas que se pierden por causa de la corrupción podrían ser utilizadas para mejorar el nivel de vida, incrementando el acceso a la vivienda, la salud, la educación y el agua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www.unodc.org/mexicoandcentralamerica/es/webstories/2019/erradicar-la-corrupcin-es-vital-para-lograr-el-desarrollo-sostenible.html</a:t>
            </a:r>
            <a:endParaRPr lang="es-CO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60120" y="1094191"/>
            <a:ext cx="9521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Verdana" panose="020B0604030504040204" pitchFamily="34" charset="0"/>
              </a:rPr>
              <a:t>Información Oficina </a:t>
            </a:r>
            <a:r>
              <a:rPr lang="es-ES" b="1" dirty="0">
                <a:latin typeface="Verdana" panose="020B0604030504040204" pitchFamily="34" charset="0"/>
              </a:rPr>
              <a:t>de </a:t>
            </a:r>
            <a:r>
              <a:rPr lang="es-ES" b="1" dirty="0" smtClean="0">
                <a:latin typeface="Verdana" panose="020B0604030504040204" pitchFamily="34" charset="0"/>
              </a:rPr>
              <a:t>las Naciones Unidas en materia de corrupción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347513124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0919" y="2831021"/>
            <a:ext cx="108327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CO" sz="2000" b="1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CO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LOGOmincomerci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1" y="0"/>
            <a:ext cx="2825579" cy="7984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5664" y="2651721"/>
            <a:ext cx="10058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la XX Conferencia de Administración Pública y Reforma del Estado de Iberoamérica celebrada en </a:t>
            </a: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25 de mayo de 2022 l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as ministras y ministros de Administración Pública de los países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miembros acordaron trabajar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por una Administración más transparente, inclusiva, </a:t>
            </a:r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ética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participativa.</a:t>
            </a:r>
          </a:p>
          <a:p>
            <a:pPr algn="just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Propiciar de manera efectiva una Administración Pública abierta, participativa y capaz de mostrar en todo momento qué hace, cómo gasta y cómo decide: transparencia, evaluación de políticas públicas, y rendición de cuentas.</a:t>
            </a:r>
          </a:p>
          <a:p>
            <a:pPr algn="just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mailchi.mp/segib.org/nota-de-prensaiberoamrica-acuerda-trabajar-por-una-administracin-ms-transparente-inclusiva-tica-y-participativa-1207979?e=69c8d98414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5017872" y="1908094"/>
            <a:ext cx="568412" cy="7189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832022" y="947231"/>
            <a:ext cx="8974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XX Conferencia Iberoamericana de Ministras y Ministros de Administración Pública y Reforma del Estado Declararon:</a:t>
            </a: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018421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15779" y="1819334"/>
            <a:ext cx="111799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Según Transparencia por Colombia en su informe “Así se mueve la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corrupción: Radiografía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de los Hechos de Corrupción en Colombia 2016-2020” del 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Monitor Ciudadano de la Corrupción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 presenta los resultados del trabajo desarrollado por Transparencia por Colombia en la identificación, sistematización, categorización y análisis de 967 hechos de corrupción reportados en 2.026 notas de prensa nacional y territorial publicadas entre 2016 y 2020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es-ES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://transparenciacolombia.org.co/biblioteca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/</a:t>
            </a:r>
            <a:endParaRPr lang="es-E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Recientemente se promulgó la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Ley 2195 de 2022, mediante la cual se adoptaron medidas en materia de transparencia, prevención y lucha contra la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corrupción; esta modifica varias leyes y adiciona algunos artículos del Estatuto Anticorrupción,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Ley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1474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 de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</a:rPr>
              <a:t>2011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, las cuales junto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la institucionalidad, los reglamentos, las medidas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y controles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son 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las herramientas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para denunciar, combatir y castigar la corrupción; sin embargo, el ingrediente principal para hacer frente a hechos de corrupción es el desarrollo de una gestión pública eficiente, y eficaz desarrollada por servidores públicos honestos e íntegros y comprometidos con la transformación de la administración pública.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 descr="LOGOmincomercio-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79" y="0"/>
            <a:ext cx="2965622" cy="798480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5397325" y="1029311"/>
            <a:ext cx="492729" cy="650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287668" y="567647"/>
            <a:ext cx="4563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TRANSPARENCIA POR COLOMBIA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60307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uidado con el quiebre del stock! | Conexión ESAN"/>
          <p:cNvSpPr>
            <a:spLocks noChangeAspect="1" noChangeArrowheads="1"/>
          </p:cNvSpPr>
          <p:nvPr/>
        </p:nvSpPr>
        <p:spPr bwMode="auto">
          <a:xfrm>
            <a:off x="2989391" y="17172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3" name="AutoShape 4" descr="https://www.esan.edu.pe/images/blog/2016/03/16/stockretail-princip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4" y="1364033"/>
            <a:ext cx="7479956" cy="420872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2672046" y="369888"/>
            <a:ext cx="4505994" cy="6533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Importante empresa busca Gerente de Inventarios</a:t>
            </a:r>
            <a:endParaRPr lang="es-CO" b="1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7669428" y="5712798"/>
            <a:ext cx="3280512" cy="11452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Requisitos </a:t>
            </a:r>
            <a:r>
              <a:rPr lang="es-ES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en el siguiente video </a:t>
            </a:r>
            <a:endParaRPr lang="es-CO" b="1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53675" y="5572755"/>
            <a:ext cx="757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https://www.google.com/search?q=gerente+de+inventarios&amp;tbm=isch&amp;ved=2ahUKEwjNr9qzzZn4AhU1eDABHZ-tD1AQ2-cCegQIABAA&amp;oq=gerente+inventario&amp;gs_lcp=CgNpbWcQARgBMgQIIxAnMgYIABAeEAhQmwhYyRhg4DpoAHAAeACAAeMBiAGtA5IBBTEuMS4xmAEAoAEBqgELZ3dzLXdpei1pbWfAAQE&amp;sclient=img&amp;ei=a1ueYo3OJLXwwbkPn9u-gAU&amp;bih=883&amp;biw=941&amp;rlz=1C1GCEU_esCO964CO964</a:t>
            </a:r>
          </a:p>
        </p:txBody>
      </p:sp>
    </p:spTree>
    <p:extLst>
      <p:ext uri="{BB962C8B-B14F-4D97-AF65-F5344CB8AC3E}">
        <p14:creationId xmlns:p14="http://schemas.microsoft.com/office/powerpoint/2010/main" val="3497277175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abajo 1"/>
          <p:cNvSpPr/>
          <p:nvPr/>
        </p:nvSpPr>
        <p:spPr>
          <a:xfrm rot="14128057">
            <a:off x="1242158" y="4886755"/>
            <a:ext cx="969145" cy="101964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i="1" dirty="0" smtClean="0"/>
              <a:t>click</a:t>
            </a:r>
            <a:endParaRPr lang="es-CO" sz="1200" b="1" i="1" dirty="0"/>
          </a:p>
        </p:txBody>
      </p:sp>
      <p:pic>
        <p:nvPicPr>
          <p:cNvPr id="4" name="Imagen 3" descr="LOGOmincomercio-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38" y="0"/>
            <a:ext cx="3014562" cy="8908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12539" y="890882"/>
            <a:ext cx="53710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(video) El valor de la Integridad</a:t>
            </a:r>
          </a:p>
        </p:txBody>
      </p:sp>
      <p:pic>
        <p:nvPicPr>
          <p:cNvPr id="9" name="El valor de la Integrid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6065" y="1631093"/>
            <a:ext cx="6741989" cy="348257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65406" y="5113188"/>
            <a:ext cx="68291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dirty="0" smtClean="0"/>
              <a:t>Material </a:t>
            </a:r>
            <a:r>
              <a:rPr lang="es-CO" sz="900" dirty="0"/>
              <a:t>formativo del Curso Internacional "</a:t>
            </a:r>
            <a:r>
              <a:rPr lang="es-CO" sz="900" i="1" dirty="0"/>
              <a:t>Ética en la Función Pública</a:t>
            </a:r>
            <a:r>
              <a:rPr lang="es-CO" sz="900" dirty="0"/>
              <a:t>" </a:t>
            </a:r>
            <a:r>
              <a:rPr lang="es-CO" sz="900" dirty="0" smtClean="0"/>
              <a:t>Escuela </a:t>
            </a:r>
            <a:r>
              <a:rPr lang="es-CO" sz="900" dirty="0"/>
              <a:t>Iberoamericana de Administración y Políticas Públicas (</a:t>
            </a:r>
            <a:r>
              <a:rPr lang="es-CO" sz="900" dirty="0" err="1"/>
              <a:t>EIAPP</a:t>
            </a:r>
            <a:r>
              <a:rPr lang="es-CO" sz="900" dirty="0" smtClean="0"/>
              <a:t>)</a:t>
            </a:r>
          </a:p>
          <a:p>
            <a:r>
              <a:rPr lang="es-CO" sz="900" u="sng" dirty="0">
                <a:hlinkClick r:id="rId6"/>
              </a:rPr>
              <a:t>https://clad.org/escuela/videos-escuelaclad-2017</a:t>
            </a:r>
            <a:r>
              <a:rPr lang="es-CO" sz="900" u="sng" dirty="0" smtClean="0">
                <a:hlinkClick r:id="rId6"/>
              </a:rPr>
              <a:t>/</a:t>
            </a:r>
            <a:r>
              <a:rPr lang="es-CO" sz="900" u="sng" dirty="0" smtClean="0"/>
              <a:t>  </a:t>
            </a:r>
            <a:r>
              <a:rPr lang="es-CO" sz="900" dirty="0" smtClean="0"/>
              <a:t>Fuente</a:t>
            </a:r>
            <a:r>
              <a:rPr lang="es-CO" sz="900" dirty="0"/>
              <a:t>:  </a:t>
            </a:r>
            <a:r>
              <a:rPr lang="es-CO" sz="900" u="sng" dirty="0">
                <a:hlinkClick r:id="rId7"/>
              </a:rPr>
              <a:t>https://www.youtube.com/watch?v=LTX8SvtpRmg</a:t>
            </a:r>
            <a:endParaRPr lang="es-CO" sz="900" dirty="0"/>
          </a:p>
          <a:p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125539720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4376" y="5494538"/>
            <a:ext cx="831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er íntegro 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implica que seamos congruentes entre lo que pensamos, decimos y hacemos.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76" y="469556"/>
            <a:ext cx="8318060" cy="46140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24058" y="3297983"/>
            <a:ext cx="3996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BIENVENIDO AL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EQUIPO</a:t>
            </a:r>
            <a:endParaRPr lang="es-C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10065" y="5035906"/>
            <a:ext cx="721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 smtClean="0"/>
              <a:t>Fuente: https</a:t>
            </a:r>
            <a:r>
              <a:rPr lang="es-CO" sz="800" dirty="0"/>
              <a:t>://www.google.com/search?q=6-formas-de-darle-la-bienvenida-a-un-nuevo-colaborador-810x484&amp;rlz=1C1GCEU_esCO990CO990&amp;sxsrf=ALiCzsZC-ZGIBbkA0xrvqw4_LoEcXRyXtA:1654535077299&amp;source=lnms&amp;tbm=isch&amp;sa=X&amp;ved=2ahUKEwjqzLO8p5n4AhULheAKHU0wBuM</a:t>
            </a:r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1811932686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1754</TotalTime>
  <Words>543</Words>
  <Application>Microsoft Office PowerPoint</Application>
  <PresentationFormat>Panorámica</PresentationFormat>
  <Paragraphs>47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Berlin Sans FB</vt:lpstr>
      <vt:lpstr>Calibri</vt:lpstr>
      <vt:lpstr>Calibri Light</vt:lpstr>
      <vt:lpstr>Verdana</vt:lpstr>
      <vt:lpstr>Wingdings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Ines  Guiza Pardo - Cont</dc:creator>
  <cp:lastModifiedBy>Martha Lucia Ocampo Rueda</cp:lastModifiedBy>
  <cp:revision>80</cp:revision>
  <dcterms:created xsi:type="dcterms:W3CDTF">2022-04-01T14:54:18Z</dcterms:created>
  <dcterms:modified xsi:type="dcterms:W3CDTF">2022-06-06T20:09:24Z</dcterms:modified>
</cp:coreProperties>
</file>