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4" r:id="rId4"/>
    <p:sldId id="267" r:id="rId5"/>
    <p:sldId id="262" r:id="rId6"/>
    <p:sldId id="261" r:id="rId7"/>
    <p:sldId id="259" r:id="rId8"/>
    <p:sldId id="258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8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8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8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8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8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8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8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ransition spd="slow" advTm="8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8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8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8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8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8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8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8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8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 advTm="8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ransition spd="slow" advTm="8000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2016-09-13-VIDEO-00000001.mp4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openxmlformats.org/officeDocument/2006/relationships/hyperlink" Target="2016-09-13-VIDEO-00000001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96040" y="6155266"/>
            <a:ext cx="7197726" cy="1405467"/>
          </a:xfrm>
        </p:spPr>
        <p:txBody>
          <a:bodyPr>
            <a:normAutofit/>
          </a:bodyPr>
          <a:lstStyle/>
          <a:p>
            <a:endParaRPr lang="es-ES" sz="1400" dirty="0" smtClean="0"/>
          </a:p>
          <a:p>
            <a:pPr algn="ctr"/>
            <a:r>
              <a:rPr lang="es-ES" b="1" dirty="0" smtClean="0">
                <a:latin typeface="Arial Narrow" panose="020B0606020202030204" pitchFamily="34" charset="0"/>
              </a:rPr>
              <a:t>OCI-04-2022</a:t>
            </a:r>
            <a:endParaRPr lang="es-CO" b="1" dirty="0">
              <a:latin typeface="Arial Narrow" panose="020B0606020202030204" pitchFamily="34" charset="0"/>
            </a:endParaRPr>
          </a:p>
        </p:txBody>
      </p:sp>
      <p:pic>
        <p:nvPicPr>
          <p:cNvPr id="4" name="Imagen 3" descr="LOGOmincomercio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1964266"/>
            <a:ext cx="7197727" cy="1660383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4197177" y="3491926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s-ES" smtClean="0"/>
          </a:p>
          <a:p>
            <a:pPr algn="ctr"/>
            <a:r>
              <a:rPr lang="es-ES" sz="2400" b="1" smtClean="0">
                <a:latin typeface="Arial Narrow" panose="020B0606020202030204" pitchFamily="34" charset="0"/>
              </a:rPr>
              <a:t>Oficina de control interno </a:t>
            </a:r>
            <a:endParaRPr lang="es-CO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81170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abajo 1"/>
          <p:cNvSpPr/>
          <p:nvPr/>
        </p:nvSpPr>
        <p:spPr>
          <a:xfrm>
            <a:off x="5684108" y="2181372"/>
            <a:ext cx="624018" cy="950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2556820" y="1444798"/>
            <a:ext cx="6878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Ética </a:t>
            </a:r>
            <a:r>
              <a:rPr lang="es-CO" sz="4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y Moral</a:t>
            </a:r>
            <a:endParaRPr lang="es-CO" sz="4800" dirty="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n 3" descr="LOGOmincomercio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38" y="0"/>
            <a:ext cx="3014562" cy="89088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97923" y="3283958"/>
            <a:ext cx="102066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s-CO" sz="2000" b="1" dirty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ética hace referencia a la capacidad reflexiva de nuestra forma de vida, mientras la moral se refiere al modo particular como actuamos”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CO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s-CO" sz="2000" b="1" dirty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servidores públicos somos agentes morales y éticos y tenemos tanto la capacidad como la responsabilidad de evaluar y reflexionar constructivamente respecto de los valores y principios con los cuales decidimos comprometernos.</a:t>
            </a:r>
            <a:endParaRPr lang="es-CO" sz="2000" b="1" dirty="0">
              <a:solidFill>
                <a:schemeClr val="tx1">
                  <a:tint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10101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53650" y="4885038"/>
            <a:ext cx="10131425" cy="1456267"/>
          </a:xfrm>
        </p:spPr>
        <p:txBody>
          <a:bodyPr/>
          <a:lstStyle/>
          <a:p>
            <a:r>
              <a:rPr lang="es-ES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gracias</a:t>
            </a:r>
            <a:endParaRPr lang="es-CO" b="1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55587"/>
      </p:ext>
    </p:extLst>
  </p:cSld>
  <p:clrMapOvr>
    <a:masterClrMapping/>
  </p:clrMapOvr>
  <p:transition spd="slow" advTm="8000">
    <p:push dir="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mincomercio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379" y="0"/>
            <a:ext cx="2965622" cy="798480"/>
          </a:xfrm>
          <a:prstGeom prst="rect">
            <a:avLst/>
          </a:prstGeom>
        </p:spPr>
      </p:pic>
      <p:sp>
        <p:nvSpPr>
          <p:cNvPr id="7" name="Flecha abajo 6"/>
          <p:cNvSpPr/>
          <p:nvPr/>
        </p:nvSpPr>
        <p:spPr>
          <a:xfrm>
            <a:off x="5694405" y="2419360"/>
            <a:ext cx="984422" cy="992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2331308" y="1501198"/>
            <a:ext cx="771061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ÉTICA EN LA FUNCIÓN PÚBLICA</a:t>
            </a:r>
          </a:p>
          <a:p>
            <a:endPara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41855" y="3088241"/>
            <a:ext cx="9697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ÉTICA </a:t>
            </a:r>
            <a:r>
              <a:rPr lang="es-ES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un Elemento del Componente Ambiente de Control</a:t>
            </a:r>
            <a:endParaRPr lang="es-CO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12460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24017" y="2505752"/>
            <a:ext cx="1085952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  <a:r>
              <a:rPr lang="es-C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Promoción y divulgación de los valores y principios éticos de la Entidad</a:t>
            </a: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es-CO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https</a:t>
            </a:r>
            <a:r>
              <a:rPr lang="es-CO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://www.mincit.gov.co/ministerio/organizacion/codigo-de-integridad</a:t>
            </a:r>
            <a:endParaRPr lang="es-CO" sz="16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Actividad:</a:t>
            </a: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marco de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Código de Integridad del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 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Entidad </a:t>
            </a: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reflexionar </a:t>
            </a: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acerca del la importancia del Compañerismo, la Honestidad e </a:t>
            </a: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Integridad, la Ética</a:t>
            </a: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la Moral 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 descr="LOGOmincomercio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379" y="0"/>
            <a:ext cx="2965622" cy="798480"/>
          </a:xfrm>
          <a:prstGeom prst="rect">
            <a:avLst/>
          </a:prstGeom>
        </p:spPr>
      </p:pic>
      <p:sp>
        <p:nvSpPr>
          <p:cNvPr id="7" name="Flecha abajo 6"/>
          <p:cNvSpPr/>
          <p:nvPr/>
        </p:nvSpPr>
        <p:spPr>
          <a:xfrm>
            <a:off x="5350476" y="1727907"/>
            <a:ext cx="984422" cy="992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892353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51935" y="1578997"/>
            <a:ext cx="1084923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O" sz="3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Principios y Valores </a:t>
            </a:r>
            <a:r>
              <a:rPr lang="es-CO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Éticos</a:t>
            </a:r>
          </a:p>
          <a:p>
            <a:pPr algn="just"/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Principios Éticos</a:t>
            </a:r>
            <a:r>
              <a:rPr lang="es-CO" sz="2000" b="1" dirty="0" smtClean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s-CO" sz="2000" b="1" dirty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Creencias básicas sobre la forma correcta como debemos relacionarnos con los otros y con el mundo, desde las cuales se erige el sistema de valores éticos al cual la persona o el grupo se </a:t>
            </a:r>
            <a:r>
              <a:rPr lang="es-CO" sz="2000" b="1" dirty="0" smtClean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adscriben</a:t>
            </a: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es-CO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Valor 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Ético: </a:t>
            </a:r>
            <a:r>
              <a:rPr lang="es-CO" sz="2000" b="1" dirty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 de ser y de actuar de las personas que son altamente deseables como atributos o cualidades propias y de los demás, por cuanto posibilitan la construcción de una convivencia gratificante en el marco de la dignidad humana. Los valores éticos se refieren a formas de ser o de actuar para llevar a la práctica los principios éticos</a:t>
            </a:r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CO" sz="2000" dirty="0">
              <a:solidFill>
                <a:schemeClr val="tx1">
                  <a:tint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O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 descr="LOGOmincomercio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379" y="0"/>
            <a:ext cx="2965622" cy="798480"/>
          </a:xfrm>
          <a:prstGeom prst="rect">
            <a:avLst/>
          </a:prstGeom>
        </p:spPr>
      </p:pic>
      <p:sp>
        <p:nvSpPr>
          <p:cNvPr id="7" name="Flecha abajo 6"/>
          <p:cNvSpPr/>
          <p:nvPr/>
        </p:nvSpPr>
        <p:spPr>
          <a:xfrm>
            <a:off x="5235147" y="798480"/>
            <a:ext cx="984422" cy="992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2259151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mincomercio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38" y="92402"/>
            <a:ext cx="2965622" cy="798480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354480" y="577802"/>
            <a:ext cx="4465665" cy="9361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COMPAÑERISMO</a:t>
            </a:r>
            <a:endParaRPr lang="es-CO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07" y="1350582"/>
            <a:ext cx="9074952" cy="4201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563649" y="2512541"/>
            <a:ext cx="643207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es-CO" cap="all" dirty="0" smtClean="0">
              <a:ln w="3175" cmpd="sng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  <a:p>
            <a:pPr algn="ctr">
              <a:spcBef>
                <a:spcPct val="0"/>
              </a:spcBef>
            </a:pPr>
            <a:endParaRPr lang="es-CO" cap="all" dirty="0">
              <a:ln w="3175" cmpd="sng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  <a:p>
            <a:pPr algn="ctr">
              <a:spcBef>
                <a:spcPct val="0"/>
              </a:spcBef>
            </a:pPr>
            <a:endParaRPr lang="es-CO" sz="2000" cap="all" dirty="0" smtClean="0">
              <a:ln w="3175" cmpd="sng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  <a:p>
            <a:pPr algn="ctr">
              <a:spcBef>
                <a:spcPct val="0"/>
              </a:spcBef>
            </a:pPr>
            <a:endParaRPr lang="es-CO" sz="2000" cap="all" dirty="0">
              <a:ln w="3175" cmpd="sng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  <a:p>
            <a:pPr algn="ctr">
              <a:spcBef>
                <a:spcPct val="0"/>
              </a:spcBef>
            </a:pPr>
            <a:endParaRPr lang="es-CO" sz="2000" cap="all" dirty="0" smtClean="0">
              <a:ln w="3175" cmpd="sng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  <a:p>
            <a:pPr algn="ctr">
              <a:spcBef>
                <a:spcPct val="0"/>
              </a:spcBef>
            </a:pPr>
            <a:endParaRPr lang="es-CO" sz="2000" cap="all" dirty="0">
              <a:ln w="3175" cmpd="sng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883544" y="5551935"/>
            <a:ext cx="77922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es-CO" u="sng" cap="all" dirty="0" smtClean="0">
              <a:ln w="3175" cmpd="sng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  <a:p>
            <a:pPr algn="ctr">
              <a:spcBef>
                <a:spcPct val="0"/>
              </a:spcBef>
            </a:pPr>
            <a:r>
              <a:rPr lang="es-CO" sz="2400" u="sng" cap="all" dirty="0" smtClean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No </a:t>
            </a:r>
            <a:r>
              <a:rPr lang="es-CO" sz="2400" u="sng" cap="all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se trata de que todos seamos AMIGOS</a:t>
            </a:r>
            <a:endParaRPr lang="es-CO" sz="2400" u="sng" cap="all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92130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mincomercio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378" y="0"/>
            <a:ext cx="2965622" cy="79848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00214" y="1272391"/>
            <a:ext cx="1065976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COMPAÑERISMO</a:t>
            </a:r>
          </a:p>
          <a:p>
            <a:pPr algn="ctr"/>
            <a:endParaRPr lang="es-CO" sz="20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 Narrow" panose="020B0606020202030204" pitchFamily="34" charset="0"/>
              <a:buChar char="–"/>
            </a:pPr>
            <a:endParaRPr lang="es-CO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s-CO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trata de tener buenas relaciones interpersonales, ser tolerantes, respetar la dignidad y la diferencia del otro.</a:t>
            </a:r>
          </a:p>
          <a:p>
            <a:pPr marL="457200" indent="-457200" algn="just">
              <a:buFont typeface="Arial Narrow" panose="020B0606020202030204" pitchFamily="34" charset="0"/>
              <a:buChar char="–"/>
            </a:pPr>
            <a:endParaRPr lang="es-CO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trabajar en armonía y sana convivencia.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buenas relaciones generan confianza, lealtad, solidaridad, crea vínculos de fraternidad y amistad.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Cuando se crean relaciones basadas en la confianza,  generamos  compromiso y éste es el mejor aliado del trabajo equipo.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i="1" dirty="0">
              <a:latin typeface="Arial Narrow" panose="020B0606020202030204" pitchFamily="34" charset="0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5782961" y="1968843"/>
            <a:ext cx="370703" cy="560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4474264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85810" y="802018"/>
            <a:ext cx="6983117" cy="1145664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  <a:t/>
            </a:r>
            <a:b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</a:b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  <a:t/>
            </a:r>
            <a:b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</a:b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  <a:t/>
            </a:r>
            <a:b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</a:b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  <a:t/>
            </a:r>
            <a:b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</a:b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  <a:t/>
            </a:r>
            <a:b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</a:b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  <a:t/>
            </a:r>
            <a:b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</a:b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  <a:t/>
            </a:r>
            <a:b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</a:b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  <a:t/>
            </a:r>
            <a:b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</a:b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  <a:t/>
            </a:r>
            <a:b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</a:b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  <a:t/>
            </a:r>
            <a:b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</a:b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  <a:t/>
            </a:r>
            <a:b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</a:b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  <a:t>Honestidad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  <a:t>e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2" action="ppaction://hlinkfile"/>
              </a:rPr>
              <a:t>Integridad</a:t>
            </a:r>
            <a:r>
              <a:rPr lang="es-CO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O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O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68" y="1733498"/>
            <a:ext cx="7949459" cy="4092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875683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abajo 1"/>
          <p:cNvSpPr/>
          <p:nvPr/>
        </p:nvSpPr>
        <p:spPr>
          <a:xfrm>
            <a:off x="7763794" y="1855003"/>
            <a:ext cx="1025978" cy="950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i="1" dirty="0" smtClean="0"/>
              <a:t>click</a:t>
            </a:r>
            <a:endParaRPr lang="es-CO" sz="1400" b="1" i="1" dirty="0"/>
          </a:p>
        </p:txBody>
      </p:sp>
      <p:sp>
        <p:nvSpPr>
          <p:cNvPr id="3" name="Rectángulo 2"/>
          <p:cNvSpPr/>
          <p:nvPr/>
        </p:nvSpPr>
        <p:spPr>
          <a:xfrm>
            <a:off x="2743200" y="453797"/>
            <a:ext cx="68785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  <a:hlinkClick r:id="rId4" action="ppaction://hlinkfile"/>
            </a:endParaRPr>
          </a:p>
          <a:p>
            <a:pPr algn="ctr"/>
            <a:r>
              <a:rPr lang="es-CO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4" action="ppaction://hlinkfile"/>
              </a:rPr>
              <a:t>Honestidad </a:t>
            </a:r>
            <a:r>
              <a:rPr lang="es-CO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4" action="ppaction://hlinkfile"/>
              </a:rPr>
              <a:t>e </a:t>
            </a:r>
            <a:r>
              <a:rPr lang="es-CO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hlinkClick r:id="rId4" action="ppaction://hlinkfile"/>
              </a:rPr>
              <a:t>Integridad</a:t>
            </a:r>
            <a:endParaRPr lang="es-CO" sz="3200" dirty="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n 3" descr="LOGOmincomercio-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38" y="0"/>
            <a:ext cx="3014562" cy="89088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695037" y="2241855"/>
            <a:ext cx="3648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/>
              <a:t>(video) No vale la pena hacer trampa</a:t>
            </a:r>
            <a:endParaRPr lang="es-CO" dirty="0"/>
          </a:p>
        </p:txBody>
      </p:sp>
      <p:pic>
        <p:nvPicPr>
          <p:cNvPr id="8" name="No vale la pena hacer tramp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6124" y="2959562"/>
            <a:ext cx="6272746" cy="3260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397200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abajo 1"/>
          <p:cNvSpPr/>
          <p:nvPr/>
        </p:nvSpPr>
        <p:spPr>
          <a:xfrm>
            <a:off x="5517290" y="1179501"/>
            <a:ext cx="624018" cy="950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2702011" y="1728572"/>
            <a:ext cx="68785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  <a:p>
            <a:pPr algn="ctr"/>
            <a:endParaRPr lang="es-CO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n 3" descr="LOGOmincomercio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38" y="0"/>
            <a:ext cx="3014562" cy="89088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36821" y="2267181"/>
            <a:ext cx="97700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Honestidad</a:t>
            </a: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: </a:t>
            </a:r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</a:rPr>
              <a:t>Cualidad que identifica nuestra conducta, se refiere al como actuamos, con respeto, responsabilidad, rectitud,  honradez, justicia y transparencia</a:t>
            </a:r>
            <a:r>
              <a:rPr lang="es-CO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es-CO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  <a:p>
            <a:pPr algn="just"/>
            <a:r>
              <a:rPr lang="es-CO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Integridad</a:t>
            </a:r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: </a:t>
            </a:r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</a:rPr>
              <a:t>Hacer lo correcto aun cuando nadie nos esté viendo. El ser íntegro, implica que seamos congruentes entre lo que pensamos, decimos y hacemos.</a:t>
            </a:r>
          </a:p>
          <a:p>
            <a:pPr algn="just"/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72415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605</TotalTime>
  <Words>387</Words>
  <Application>Microsoft Office PowerPoint</Application>
  <PresentationFormat>Panorámica</PresentationFormat>
  <Paragraphs>51</Paragraphs>
  <Slides>11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Arial Narrow</vt:lpstr>
      <vt:lpstr>Berlin Sans FB</vt:lpstr>
      <vt:lpstr>Broadway</vt:lpstr>
      <vt:lpstr>Calibri</vt:lpstr>
      <vt:lpstr>Calibri Light</vt:lpstr>
      <vt:lpstr>Nirmala UI Semilight</vt:lpstr>
      <vt:lpstr>Verdana</vt:lpstr>
      <vt:lpstr>Celestial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Honestidad e Integridad 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Ines  Guiza Pardo - Cont</dc:creator>
  <cp:lastModifiedBy>Maria Ines  Guiza Pardo - Cont</cp:lastModifiedBy>
  <cp:revision>16</cp:revision>
  <dcterms:created xsi:type="dcterms:W3CDTF">2022-04-01T14:54:18Z</dcterms:created>
  <dcterms:modified xsi:type="dcterms:W3CDTF">2022-04-05T18:58:02Z</dcterms:modified>
</cp:coreProperties>
</file>