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96" r:id="rId2"/>
    <p:sldId id="395" r:id="rId3"/>
    <p:sldId id="366" r:id="rId4"/>
    <p:sldId id="367" r:id="rId5"/>
    <p:sldId id="413" r:id="rId6"/>
    <p:sldId id="368" r:id="rId7"/>
    <p:sldId id="369" r:id="rId8"/>
    <p:sldId id="370" r:id="rId9"/>
    <p:sldId id="371" r:id="rId10"/>
    <p:sldId id="399" r:id="rId11"/>
    <p:sldId id="372" r:id="rId12"/>
    <p:sldId id="373" r:id="rId13"/>
    <p:sldId id="374" r:id="rId14"/>
    <p:sldId id="403" r:id="rId15"/>
    <p:sldId id="412" r:id="rId16"/>
    <p:sldId id="377" r:id="rId17"/>
    <p:sldId id="378" r:id="rId18"/>
    <p:sldId id="400" r:id="rId19"/>
    <p:sldId id="379" r:id="rId20"/>
    <p:sldId id="380" r:id="rId21"/>
    <p:sldId id="401" r:id="rId22"/>
    <p:sldId id="381" r:id="rId23"/>
    <p:sldId id="382" r:id="rId24"/>
    <p:sldId id="383" r:id="rId25"/>
    <p:sldId id="384" r:id="rId26"/>
    <p:sldId id="385" r:id="rId27"/>
    <p:sldId id="402" r:id="rId28"/>
    <p:sldId id="404" r:id="rId29"/>
    <p:sldId id="405" r:id="rId30"/>
    <p:sldId id="406" r:id="rId31"/>
    <p:sldId id="407" r:id="rId32"/>
    <p:sldId id="408" r:id="rId33"/>
    <p:sldId id="409" r:id="rId34"/>
    <p:sldId id="410" r:id="rId35"/>
    <p:sldId id="411" r:id="rId36"/>
  </p:sldIdLst>
  <p:sldSz cx="8961438" cy="6721475"/>
  <p:notesSz cx="7010400" cy="9296400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51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303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454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607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758" algn="l" defTabSz="914303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909" algn="l" defTabSz="914303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061" algn="l" defTabSz="914303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212" algn="l" defTabSz="914303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E0FE2A"/>
    <a:srgbClr val="0065CC"/>
    <a:srgbClr val="91AFFF"/>
    <a:srgbClr val="808080"/>
    <a:srgbClr val="002960"/>
    <a:srgbClr val="B2B2B2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718" autoAdjust="0"/>
    <p:restoredTop sz="94585" autoAdjust="0"/>
  </p:normalViewPr>
  <p:slideViewPr>
    <p:cSldViewPr snapToGrid="0">
      <p:cViewPr varScale="1">
        <p:scale>
          <a:sx n="112" d="100"/>
          <a:sy n="112" d="100"/>
        </p:scale>
        <p:origin x="-414" y="-72"/>
      </p:cViewPr>
      <p:guideLst>
        <p:guide orient="horz" pos="185"/>
        <p:guide pos="98"/>
        <p:guide pos="55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3154" y="-8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6822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1050" y="582613"/>
            <a:ext cx="5454650" cy="40909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68325" y="4995863"/>
            <a:ext cx="5973763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256338" y="8928100"/>
            <a:ext cx="55562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4CDFF9D-022B-4A43-9724-DE0780CE434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505575" y="104775"/>
            <a:ext cx="306388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600">
                <a:cs typeface="+mn-cs"/>
              </a:defRPr>
            </a:lvl1pPr>
          </a:lstStyle>
          <a:p>
            <a:pPr>
              <a:defRPr/>
            </a:pPr>
            <a:r>
              <a:rPr lang="en-US"/>
              <a:t>BOG-ZW0666-04-01</a:t>
            </a:r>
          </a:p>
        </p:txBody>
      </p:sp>
    </p:spTree>
    <p:extLst>
      <p:ext uri="{BB962C8B-B14F-4D97-AF65-F5344CB8AC3E}">
        <p14:creationId xmlns:p14="http://schemas.microsoft.com/office/powerpoint/2010/main" val="418180779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895255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117463" indent="-115876" algn="l" defTabSz="895255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300006" indent="-180956" algn="l" defTabSz="895255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426993" indent="-125400" algn="l" defTabSz="895255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542867" indent="-114288" algn="l" defTabSz="895255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5758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09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1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12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2A6A1-7BC0-447A-AA47-7FC175A5BF59}" type="slidenum">
              <a:rPr lang="es-ES_tradnl" smtClean="0"/>
              <a:pPr>
                <a:defRPr/>
              </a:pPr>
              <a:t>0</a:t>
            </a:fld>
            <a:endParaRPr lang="es-ES_tradnl" smtClean="0"/>
          </a:p>
        </p:txBody>
      </p:sp>
      <p:sp>
        <p:nvSpPr>
          <p:cNvPr id="44035" name="doc id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BOG-ZW0666-04-01</a:t>
            </a: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8326" y="4995867"/>
            <a:ext cx="5973763" cy="246221"/>
          </a:xfrm>
          <a:noFill/>
          <a:ln/>
        </p:spPr>
        <p:txBody>
          <a:bodyPr/>
          <a:lstStyle/>
          <a:p>
            <a:pPr eaLnBrk="1" hangingPunct="1"/>
            <a:endParaRPr lang="es-C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CDFF9D-022B-4A43-9724-DE0780CE4340}" type="slidenum">
              <a:rPr lang="es-ES_tradnl" smtClean="0"/>
              <a:pPr>
                <a:defRPr/>
              </a:pPr>
              <a:t>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BOG-ZW0666-04-01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55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BottomPlaceholder"/>
          <p:cNvSpPr>
            <a:spLocks noChangeArrowheads="1"/>
          </p:cNvSpPr>
          <p:nvPr userDrawn="1"/>
        </p:nvSpPr>
        <p:spPr bwMode="auto">
          <a:xfrm>
            <a:off x="0" y="2238375"/>
            <a:ext cx="2193925" cy="4484688"/>
          </a:xfrm>
          <a:prstGeom prst="rect">
            <a:avLst/>
          </a:prstGeom>
          <a:solidFill>
            <a:srgbClr val="0065CC"/>
          </a:solidFill>
          <a:ln w="9525">
            <a:noFill/>
            <a:miter lim="800000"/>
            <a:headEnd/>
            <a:tailEnd/>
          </a:ln>
        </p:spPr>
        <p:txBody>
          <a:bodyPr wrap="none" lIns="91342" tIns="45672" rIns="91342" bIns="45672" anchor="ctr"/>
          <a:lstStyle/>
          <a:p>
            <a:endParaRPr lang="es-ES"/>
          </a:p>
        </p:txBody>
      </p:sp>
      <p:sp>
        <p:nvSpPr>
          <p:cNvPr id="6" name="TitleTopPlaceholder"/>
          <p:cNvSpPr>
            <a:spLocks noChangeArrowheads="1"/>
          </p:cNvSpPr>
          <p:nvPr userDrawn="1"/>
        </p:nvSpPr>
        <p:spPr bwMode="auto">
          <a:xfrm>
            <a:off x="0" y="10"/>
            <a:ext cx="2193925" cy="2238375"/>
          </a:xfrm>
          <a:prstGeom prst="rect">
            <a:avLst/>
          </a:prstGeom>
          <a:solidFill>
            <a:srgbClr val="91AFFF"/>
          </a:solidFill>
          <a:ln w="9525">
            <a:noFill/>
            <a:miter lim="800000"/>
            <a:headEnd/>
            <a:tailEnd/>
          </a:ln>
        </p:spPr>
        <p:txBody>
          <a:bodyPr wrap="none" lIns="91342" tIns="45672" rIns="91342" bIns="45672" anchor="ctr"/>
          <a:lstStyle/>
          <a:p>
            <a:endParaRPr lang="es-ES"/>
          </a:p>
        </p:txBody>
      </p:sp>
      <p:pic>
        <p:nvPicPr>
          <p:cNvPr id="7" name="Picture 132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285" y="23528"/>
            <a:ext cx="1897659" cy="21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0"/>
          <p:cNvSpPr>
            <a:spLocks noChangeArrowheads="1"/>
          </p:cNvSpPr>
          <p:nvPr userDrawn="1"/>
        </p:nvSpPr>
        <p:spPr bwMode="auto">
          <a:xfrm>
            <a:off x="346427" y="6219274"/>
            <a:ext cx="163666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gency FB" pitchFamily="34" charset="0"/>
              </a:rPr>
              <a:t>Oficina de Estudios Económicos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gency FB" pitchFamily="34" charset="0"/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2478405" y="2373949"/>
            <a:ext cx="6127115" cy="738664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6A013-0993-4633-822B-C6833D0DC4F9}" type="slidenum">
              <a:rPr lang="es-ES_tradnl"/>
              <a:pPr>
                <a:defRPr/>
              </a:pPr>
              <a:t>‹Nº›</a:t>
            </a:fld>
            <a:r>
              <a:rPr lang="es-ES_tradnl"/>
              <a:t> </a:t>
            </a:r>
          </a:p>
        </p:txBody>
      </p:sp>
      <p:pic>
        <p:nvPicPr>
          <p:cNvPr id="3" name="Picture 132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8801" y="0"/>
            <a:ext cx="782637" cy="89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55575" y="1103949"/>
            <a:ext cx="8618537" cy="246221"/>
          </a:xfrm>
          <a:solidFill>
            <a:schemeClr val="accent2"/>
          </a:solidFill>
        </p:spPr>
        <p:txBody>
          <a:bodyPr/>
          <a:lstStyle>
            <a:lvl1pPr algn="ctr">
              <a:defRPr sz="16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19064" y="230189"/>
            <a:ext cx="861853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_tradnl" smtClean="0"/>
              <a:t>Click to edit Master title style</a:t>
            </a:r>
          </a:p>
        </p:txBody>
      </p:sp>
      <p:sp>
        <p:nvSpPr>
          <p:cNvPr id="1076" name="McK 1. On-page tracker" hidden="1"/>
          <p:cNvSpPr>
            <a:spLocks noChangeArrowheads="1"/>
          </p:cNvSpPr>
          <p:nvPr/>
        </p:nvSpPr>
        <p:spPr bwMode="auto">
          <a:xfrm>
            <a:off x="119063" y="26989"/>
            <a:ext cx="85921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s-ES_tradnl">
                <a:solidFill>
                  <a:srgbClr val="808080"/>
                </a:solidFill>
                <a:cs typeface="+mn-cs"/>
              </a:rPr>
              <a:t>TRACKER</a:t>
            </a:r>
          </a:p>
        </p:txBody>
      </p:sp>
      <p:sp>
        <p:nvSpPr>
          <p:cNvPr id="1032" name="McK 3. Unit of measure" hidden="1"/>
          <p:cNvSpPr txBox="1">
            <a:spLocks noChangeArrowheads="1"/>
          </p:cNvSpPr>
          <p:nvPr/>
        </p:nvSpPr>
        <p:spPr bwMode="auto">
          <a:xfrm>
            <a:off x="119063" y="531813"/>
            <a:ext cx="36560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95255">
              <a:defRPr/>
            </a:pPr>
            <a:r>
              <a:rPr lang="es-ES_tradnl" dirty="0" err="1">
                <a:solidFill>
                  <a:srgbClr val="808080"/>
                </a:solidFill>
                <a:cs typeface="+mn-cs"/>
              </a:rPr>
              <a:t>Unit</a:t>
            </a:r>
            <a:r>
              <a:rPr lang="es-ES_tradnl" dirty="0">
                <a:solidFill>
                  <a:srgbClr val="808080"/>
                </a:solidFill>
                <a:cs typeface="+mn-cs"/>
              </a:rPr>
              <a:t> of </a:t>
            </a:r>
            <a:r>
              <a:rPr lang="es-ES_tradnl" dirty="0" err="1">
                <a:solidFill>
                  <a:srgbClr val="808080"/>
                </a:solidFill>
                <a:cs typeface="+mn-cs"/>
              </a:rPr>
              <a:t>measure</a:t>
            </a:r>
            <a:endParaRPr lang="es-ES_tradnl" dirty="0">
              <a:solidFill>
                <a:srgbClr val="808080"/>
              </a:solidFill>
              <a:cs typeface="+mn-cs"/>
            </a:endParaRPr>
          </a:p>
        </p:txBody>
      </p:sp>
      <p:grpSp>
        <p:nvGrpSpPr>
          <p:cNvPr id="21511" name="McK Slide Elements"/>
          <p:cNvGrpSpPr>
            <a:grpSpLocks/>
          </p:cNvGrpSpPr>
          <p:nvPr/>
        </p:nvGrpSpPr>
        <p:grpSpPr bwMode="auto">
          <a:xfrm>
            <a:off x="119063" y="6080125"/>
            <a:ext cx="8548687" cy="508000"/>
            <a:chOff x="75" y="3830"/>
            <a:chExt cx="5385" cy="320"/>
          </a:xfrm>
        </p:grpSpPr>
        <p:sp>
          <p:nvSpPr>
            <p:cNvPr id="115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30"/>
              <a:ext cx="538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104764" indent="-104764" defTabSz="895255">
                <a:defRPr/>
              </a:pPr>
              <a:r>
                <a:rPr lang="es-ES_tradnl" sz="1000" dirty="0">
                  <a:cs typeface="+mn-cs"/>
                </a:rPr>
                <a:t>1 </a:t>
              </a:r>
              <a:r>
                <a:rPr lang="es-ES_tradnl" sz="1000" dirty="0" err="1">
                  <a:cs typeface="+mn-cs"/>
                </a:rPr>
                <a:t>Footnote</a:t>
              </a:r>
              <a:endParaRPr lang="es-ES_tradnl" sz="1000" dirty="0">
                <a:cs typeface="+mn-cs"/>
              </a:endParaRPr>
            </a:p>
          </p:txBody>
        </p:sp>
        <p:sp>
          <p:nvSpPr>
            <p:cNvPr id="1154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609536" indent="-609536" defTabSz="895255">
                <a:tabLst>
                  <a:tab pos="612710" algn="l"/>
                </a:tabLst>
                <a:defRPr/>
              </a:pPr>
              <a:r>
                <a:rPr lang="es-ES_tradnl" sz="1000" dirty="0">
                  <a:solidFill>
                    <a:srgbClr val="000000"/>
                  </a:solidFill>
                  <a:cs typeface="+mn-cs"/>
                </a:rPr>
                <a:t>SOURCE: </a:t>
              </a:r>
              <a:r>
                <a:rPr lang="es-ES_tradnl" sz="1000" dirty="0" err="1">
                  <a:solidFill>
                    <a:srgbClr val="000000"/>
                  </a:solidFill>
                  <a:cs typeface="+mn-cs"/>
                </a:rPr>
                <a:t>Source</a:t>
              </a:r>
              <a:endParaRPr lang="es-ES_tradnl" sz="1000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21512" name="ACET" hidden="1"/>
          <p:cNvGrpSpPr>
            <a:grpSpLocks/>
          </p:cNvGrpSpPr>
          <p:nvPr/>
        </p:nvGrpSpPr>
        <p:grpSpPr bwMode="auto">
          <a:xfrm>
            <a:off x="1452564" y="1127125"/>
            <a:ext cx="4264025" cy="508000"/>
            <a:chOff x="915" y="710"/>
            <a:chExt cx="2686" cy="320"/>
          </a:xfrm>
        </p:grpSpPr>
        <p:cxnSp>
          <p:nvCxnSpPr>
            <p:cNvPr id="21519" name="AutoShape 249" hidden="1"/>
            <p:cNvCxnSpPr>
              <a:cxnSpLocks noChangeShapeType="1"/>
              <a:stCxn id="1274" idx="4"/>
              <a:endCxn id="1274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74" name="AutoShape 250" hidden="1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es-ES_tradnl" sz="1600" b="1" dirty="0" err="1">
                  <a:cs typeface="+mn-cs"/>
                </a:rPr>
                <a:t>Title</a:t>
              </a:r>
              <a:endParaRPr lang="es-ES_tradnl" sz="1600" b="1" dirty="0">
                <a:cs typeface="+mn-cs"/>
              </a:endParaRPr>
            </a:p>
            <a:p>
              <a:pPr>
                <a:defRPr/>
              </a:pPr>
              <a:r>
                <a:rPr lang="es-ES_tradnl" sz="1600" dirty="0" err="1">
                  <a:solidFill>
                    <a:srgbClr val="808080"/>
                  </a:solidFill>
                  <a:cs typeface="+mn-cs"/>
                </a:rPr>
                <a:t>Unit</a:t>
              </a:r>
              <a:r>
                <a:rPr lang="es-ES_tradnl" sz="1600" dirty="0">
                  <a:solidFill>
                    <a:srgbClr val="808080"/>
                  </a:solidFill>
                  <a:cs typeface="+mn-cs"/>
                </a:rPr>
                <a:t> of </a:t>
              </a:r>
              <a:r>
                <a:rPr lang="es-ES_tradnl" sz="1600" dirty="0" err="1">
                  <a:solidFill>
                    <a:srgbClr val="808080"/>
                  </a:solidFill>
                  <a:cs typeface="+mn-cs"/>
                </a:rPr>
                <a:t>measure</a:t>
              </a:r>
              <a:endParaRPr lang="es-ES_tradnl" sz="1600" dirty="0">
                <a:solidFill>
                  <a:srgbClr val="808080"/>
                </a:solidFill>
                <a:cs typeface="+mn-cs"/>
              </a:endParaRPr>
            </a:p>
          </p:txBody>
        </p:sp>
      </p:grp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45513" y="6435725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4F630E55-DB9A-4432-BB76-3A7B03326295}" type="slidenum">
              <a:rPr lang="es-ES_tradnl" smtClean="0"/>
              <a:pPr>
                <a:defRPr/>
              </a:pPr>
              <a:t>‹Nº›</a:t>
            </a:fld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1306" name="doc id"/>
          <p:cNvSpPr>
            <a:spLocks noChangeArrowheads="1"/>
          </p:cNvSpPr>
          <p:nvPr/>
        </p:nvSpPr>
        <p:spPr bwMode="auto">
          <a:xfrm>
            <a:off x="8081964" y="36513"/>
            <a:ext cx="6572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defRPr/>
            </a:pPr>
            <a:endParaRPr lang="en-US" sz="800" dirty="0">
              <a:cs typeface="+mn-cs"/>
            </a:endParaRPr>
          </a:p>
        </p:txBody>
      </p:sp>
      <p:sp>
        <p:nvSpPr>
          <p:cNvPr id="21517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4" y="1951038"/>
            <a:ext cx="43021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</p:sldLayoutIdLst>
  <p:hf hdr="0" dt="0"/>
  <p:txStyles>
    <p:titleStyle>
      <a:lvl1pPr algn="l" defTabSz="895255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255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255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255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255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151" algn="l" defTabSz="895255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303" algn="l" defTabSz="895255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454" algn="l" defTabSz="895255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607" algn="l" defTabSz="895255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algn="l" defTabSz="895255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55" indent="-192067" algn="l" defTabSz="895255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151" indent="-261910" algn="l" defTabSz="895255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298" indent="-155558" algn="l" defTabSz="895255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6046" indent="-130162" algn="l" defTabSz="895255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1203197" indent="-130162" algn="l" defTabSz="895255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1660349" indent="-130162" algn="l" defTabSz="895255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2117501" indent="-130162" algn="l" defTabSz="895255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2574652" indent="-130162" algn="l" defTabSz="895255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49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2187079" y="2534510"/>
            <a:ext cx="6774359" cy="138608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ES_tradnl" sz="3200" dirty="0"/>
              <a:t>Exportaciones colombianas</a:t>
            </a:r>
            <a:br>
              <a:rPr lang="es-ES_tradnl" sz="3200" dirty="0"/>
            </a:br>
            <a:r>
              <a:rPr lang="es-ES_tradnl" sz="3200" dirty="0"/>
              <a:t>Enero-julio de 2012</a:t>
            </a:r>
            <a:endParaRPr lang="es-ES_tradnl" sz="31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183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907801" y="5356955"/>
            <a:ext cx="180972" cy="30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601" tIns="44802" rIns="89601" bIns="44802">
            <a:spAutoFit/>
          </a:bodyPr>
          <a:lstStyle/>
          <a:p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244269" y="1045589"/>
            <a:ext cx="8502856" cy="336708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lIns="89601" tIns="44802" rIns="89601" bIns="44802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2"/>
                </a:solidFill>
              </a:rPr>
              <a:t>Destino de las exportaciones minero energéticos</a:t>
            </a:r>
          </a:p>
        </p:txBody>
      </p:sp>
      <p:sp>
        <p:nvSpPr>
          <p:cNvPr id="16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55576" y="186083"/>
            <a:ext cx="7687163" cy="710733"/>
          </a:xfrm>
          <a:prstGeom prst="rect">
            <a:avLst/>
          </a:prstGeom>
        </p:spPr>
        <p:txBody>
          <a:bodyPr lIns="91430" tIns="45715" rIns="91430" bIns="45715"/>
          <a:lstStyle>
            <a:lvl1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s-ES_tradnl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2134455" y="293689"/>
            <a:ext cx="4479925" cy="646321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/>
            <a:r>
              <a:rPr lang="es-ES" sz="1800" b="1" dirty="0" smtClean="0"/>
              <a:t>Exportaciones de Colombia</a:t>
            </a:r>
          </a:p>
          <a:p>
            <a:pPr algn="ctr"/>
            <a:r>
              <a:rPr lang="es-ES" sz="1800" b="1" dirty="0" smtClean="0"/>
              <a:t>Enero-julio 2012</a:t>
            </a:r>
            <a:endParaRPr lang="es-ES" sz="48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28596" y="1571613"/>
            <a:ext cx="4143404" cy="30777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s-CO" b="1" dirty="0" smtClean="0"/>
              <a:t>Participación (%)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4572000" y="1500174"/>
            <a:ext cx="3786214" cy="52321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s-CO" b="1" dirty="0" smtClean="0"/>
              <a:t>Variación (%)</a:t>
            </a:r>
          </a:p>
          <a:p>
            <a:r>
              <a:rPr lang="es-CO" b="1" dirty="0" smtClean="0"/>
              <a:t>2012 / 2011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-23750" y="6500857"/>
            <a:ext cx="2226384" cy="244367"/>
          </a:xfrm>
          <a:prstGeom prst="rect">
            <a:avLst/>
          </a:prstGeom>
          <a:noFill/>
        </p:spPr>
        <p:txBody>
          <a:bodyPr wrap="none" lIns="89601" tIns="44802" rIns="89601" bIns="44802" rtlCol="0">
            <a:spAutoFit/>
          </a:bodyPr>
          <a:lstStyle/>
          <a:p>
            <a:r>
              <a:rPr lang="es-CO" sz="1000" dirty="0" smtClean="0"/>
              <a:t>Fuente: DANE. Cálculos OEE-MCIT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023384"/>
            <a:ext cx="3736975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86" y="2023384"/>
            <a:ext cx="3760787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26A013-0993-4633-822B-C6833D0DC4F9}" type="slidenum">
              <a:rPr lang="es-ES_tradnl" smtClean="0"/>
              <a:pPr>
                <a:defRPr/>
              </a:pPr>
              <a:t>9</a:t>
            </a:fld>
            <a:r>
              <a:rPr lang="es-ES_tradnl" smtClean="0"/>
              <a:t> 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5728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907801" y="5356955"/>
            <a:ext cx="180972" cy="30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601" tIns="44802" rIns="89601" bIns="44802">
            <a:spAutoFit/>
          </a:bodyPr>
          <a:lstStyle/>
          <a:p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244269" y="1045589"/>
            <a:ext cx="8502856" cy="336708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lIns="89601" tIns="44802" rIns="89601" bIns="44802" rtlCol="0">
            <a:spAutoFit/>
          </a:bodyPr>
          <a:lstStyle/>
          <a:p>
            <a:pPr algn="ctr"/>
            <a:r>
              <a:rPr lang="es-CO" sz="1600" b="1" dirty="0" smtClean="0">
                <a:solidFill>
                  <a:schemeClr val="tx2"/>
                </a:solidFill>
              </a:rPr>
              <a:t>Exportaciones </a:t>
            </a:r>
            <a:r>
              <a:rPr lang="es-ES" sz="1600" b="1" dirty="0" smtClean="0">
                <a:solidFill>
                  <a:schemeClr val="tx2"/>
                </a:solidFill>
              </a:rPr>
              <a:t>minero energéticas</a:t>
            </a:r>
            <a:endParaRPr lang="es-CO" sz="1600" b="1" dirty="0" smtClean="0">
              <a:solidFill>
                <a:schemeClr val="tx2"/>
              </a:solidFill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55576" y="186083"/>
            <a:ext cx="7687163" cy="710733"/>
          </a:xfrm>
          <a:prstGeom prst="rect">
            <a:avLst/>
          </a:prstGeom>
        </p:spPr>
        <p:txBody>
          <a:bodyPr lIns="91430" tIns="45715" rIns="91430" bIns="45715"/>
          <a:lstStyle>
            <a:lvl1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s-ES_tradnl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2134455" y="293689"/>
            <a:ext cx="4479925" cy="646331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/>
            <a:r>
              <a:rPr lang="es-ES" sz="1800" b="1" dirty="0" smtClean="0"/>
              <a:t>Exportaciones de Colombia</a:t>
            </a:r>
          </a:p>
          <a:p>
            <a:pPr algn="ctr"/>
            <a:r>
              <a:rPr lang="es-ES" sz="1800" b="1" dirty="0" smtClean="0"/>
              <a:t>Enero-julio de 2012  </a:t>
            </a:r>
            <a:endParaRPr lang="es-ES" sz="18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188017" y="1629364"/>
            <a:ext cx="1309718" cy="307777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s-CO" b="1" dirty="0" smtClean="0"/>
              <a:t>Variación (%)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421529" y="1619896"/>
            <a:ext cx="2643206" cy="52322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r>
              <a:rPr lang="es-CO" b="1" dirty="0" smtClean="0"/>
              <a:t>Participación en el total minero energéticas (%)</a:t>
            </a:r>
            <a:endParaRPr lang="en-U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" y="6415544"/>
            <a:ext cx="2226384" cy="244367"/>
          </a:xfrm>
          <a:prstGeom prst="rect">
            <a:avLst/>
          </a:prstGeom>
          <a:noFill/>
        </p:spPr>
        <p:txBody>
          <a:bodyPr wrap="none" lIns="89601" tIns="44802" rIns="89601" bIns="44802" rtlCol="0">
            <a:spAutoFit/>
          </a:bodyPr>
          <a:lstStyle/>
          <a:p>
            <a:r>
              <a:rPr lang="es-CO" sz="1000" dirty="0" smtClean="0"/>
              <a:t>Fuente: DANE. Cálculos OEE-MCIT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85" y="2091130"/>
            <a:ext cx="3378200" cy="430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462" y="1937141"/>
            <a:ext cx="3865563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26A013-0993-4633-822B-C6833D0DC4F9}" type="slidenum">
              <a:rPr lang="es-ES_tradnl" smtClean="0"/>
              <a:pPr>
                <a:defRPr/>
              </a:pPr>
              <a:t>10</a:t>
            </a:fld>
            <a:r>
              <a:rPr lang="es-ES_tradnl" smtClean="0"/>
              <a:t> 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44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907801" y="5356955"/>
            <a:ext cx="180972" cy="30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601" tIns="44802" rIns="89601" bIns="44802">
            <a:spAutoFit/>
          </a:bodyPr>
          <a:lstStyle/>
          <a:p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244269" y="1045589"/>
            <a:ext cx="8502856" cy="336708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lIns="89601" tIns="44802" rIns="89601" bIns="44802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2"/>
                </a:solidFill>
              </a:rPr>
              <a:t>Precios de productos minero energéticos</a:t>
            </a:r>
          </a:p>
        </p:txBody>
      </p:sp>
      <p:sp>
        <p:nvSpPr>
          <p:cNvPr id="16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55576" y="186083"/>
            <a:ext cx="7687163" cy="710733"/>
          </a:xfrm>
          <a:prstGeom prst="rect">
            <a:avLst/>
          </a:prstGeom>
        </p:spPr>
        <p:txBody>
          <a:bodyPr lIns="91430" tIns="45715" rIns="91430" bIns="45715"/>
          <a:lstStyle>
            <a:lvl1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s-ES_tradnl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2134455" y="293689"/>
            <a:ext cx="4479925" cy="646331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 algn="ctr"/>
            <a:r>
              <a:rPr lang="es-ES" sz="1800" b="1" dirty="0" smtClean="0"/>
              <a:t>Exportaciones de Colombia</a:t>
            </a:r>
          </a:p>
          <a:p>
            <a:pPr algn="ctr"/>
            <a:r>
              <a:rPr lang="es-ES" sz="1800" b="1" dirty="0" smtClean="0"/>
              <a:t>Enero-julio de 2012  </a:t>
            </a:r>
            <a:endParaRPr lang="es-ES" sz="18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572001" y="1571613"/>
            <a:ext cx="881973" cy="307777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s-CO" b="1" dirty="0" smtClean="0"/>
              <a:t>Precios 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642910" y="1619896"/>
            <a:ext cx="2643206" cy="52322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r>
              <a:rPr lang="es-CO" b="1" dirty="0" smtClean="0"/>
              <a:t>Precios Internacionales</a:t>
            </a:r>
          </a:p>
          <a:p>
            <a:r>
              <a:rPr lang="es-CO" b="1" dirty="0" smtClean="0"/>
              <a:t>Índice enero 2006=100</a:t>
            </a:r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1536555" y="5852657"/>
            <a:ext cx="67866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just"/>
            <a:r>
              <a:rPr lang="es-CO" sz="1000" dirty="0" smtClean="0"/>
              <a:t>Fuentes: Petróleo, Carbón, Níquel, página web FMI/precios de los productos primarios. </a:t>
            </a:r>
            <a:r>
              <a:rPr lang="es-ES" sz="1000" dirty="0" smtClean="0"/>
              <a:t>Petróleo crudo, West Texas </a:t>
            </a:r>
            <a:r>
              <a:rPr lang="es-ES" sz="1000" dirty="0" err="1" smtClean="0"/>
              <a:t>Intermediate</a:t>
            </a:r>
            <a:r>
              <a:rPr lang="es-ES" sz="1000" dirty="0" smtClean="0"/>
              <a:t> (WTI); Carbón térmico Australia, FOB, puertos de </a:t>
            </a:r>
            <a:r>
              <a:rPr lang="es-ES" sz="1000" i="1" dirty="0" smtClean="0"/>
              <a:t>Newcastle/Port </a:t>
            </a:r>
            <a:r>
              <a:rPr lang="es-ES" sz="1000" i="1" dirty="0" err="1" smtClean="0"/>
              <a:t>Kembla</a:t>
            </a:r>
            <a:r>
              <a:rPr lang="es-ES" sz="1000" i="1" dirty="0" smtClean="0"/>
              <a:t>; oro en estadísticas del Banco Central de Chile.</a:t>
            </a:r>
            <a:endParaRPr lang="es-ES" sz="10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4442237" y="3652143"/>
            <a:ext cx="4175125" cy="1015653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171431" indent="-171431" algn="just">
              <a:buFont typeface="Arial" pitchFamily="34" charset="0"/>
              <a:buChar char="•"/>
            </a:pPr>
            <a:r>
              <a:rPr lang="es-CO" sz="1200" b="1" dirty="0" smtClean="0"/>
              <a:t>Respecto al acumulado a julio del año pasado, se registró un incremento en el precio internacional del oro (12,2%). Se presentó una variación negativa en níquel (-28,7%), carbón (-19,1%) y petróleo (-1,4%).</a:t>
            </a:r>
          </a:p>
          <a:p>
            <a:pPr marL="171431" indent="-171431" algn="just"/>
            <a:r>
              <a:rPr lang="es-CO" sz="1200" b="1" dirty="0" smtClean="0"/>
              <a:t>  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250397"/>
              </p:ext>
            </p:extLst>
          </p:nvPr>
        </p:nvGraphicFramePr>
        <p:xfrm>
          <a:off x="4572001" y="1960002"/>
          <a:ext cx="3887454" cy="1222375"/>
        </p:xfrm>
        <a:graphic>
          <a:graphicData uri="http://schemas.openxmlformats.org/drawingml/2006/table">
            <a:tbl>
              <a:tblPr/>
              <a:tblGrid>
                <a:gridCol w="748516"/>
                <a:gridCol w="748516"/>
                <a:gridCol w="748516"/>
                <a:gridCol w="820953"/>
                <a:gridCol w="820953"/>
              </a:tblGrid>
              <a:tr h="24447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Arial"/>
                        </a:rPr>
                        <a:t>Producto</a:t>
                      </a:r>
                    </a:p>
                  </a:txBody>
                  <a:tcPr marL="7244" marR="7244" marT="7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Arial"/>
                        </a:rPr>
                        <a:t>Unidades</a:t>
                      </a:r>
                    </a:p>
                  </a:txBody>
                  <a:tcPr marL="7244" marR="7244" marT="7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effectLst/>
                          <a:latin typeface="Arial"/>
                        </a:rPr>
                        <a:t>2011</a:t>
                      </a:r>
                    </a:p>
                  </a:txBody>
                  <a:tcPr marL="7244" marR="7244" marT="7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effectLst/>
                          <a:latin typeface="Arial"/>
                        </a:rPr>
                        <a:t>Ene-julio/11</a:t>
                      </a:r>
                    </a:p>
                  </a:txBody>
                  <a:tcPr marL="7244" marR="7244" marT="7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effectLst/>
                          <a:latin typeface="Arial"/>
                        </a:rPr>
                        <a:t>Ene-julio/12</a:t>
                      </a:r>
                    </a:p>
                  </a:txBody>
                  <a:tcPr marL="7244" marR="7244" marT="7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Arial"/>
                        </a:rPr>
                        <a:t>Petróleo</a:t>
                      </a:r>
                    </a:p>
                  </a:txBody>
                  <a:tcPr marL="7244" marR="7244" marT="7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Arial"/>
                        </a:rPr>
                        <a:t>US$ barril</a:t>
                      </a:r>
                    </a:p>
                  </a:txBody>
                  <a:tcPr marL="7244" marR="7244" marT="7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Arial"/>
                        </a:rPr>
                        <a:t>        95,0 </a:t>
                      </a:r>
                    </a:p>
                  </a:txBody>
                  <a:tcPr marL="7244" marR="7244" marT="7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Arial"/>
                        </a:rPr>
                        <a:t>          98,1 </a:t>
                      </a:r>
                    </a:p>
                  </a:txBody>
                  <a:tcPr marL="7244" marR="7244" marT="7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Arial"/>
                        </a:rPr>
                        <a:t>          96,7 </a:t>
                      </a:r>
                    </a:p>
                  </a:txBody>
                  <a:tcPr marL="7244" marR="7244" marT="7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Arial"/>
                        </a:rPr>
                        <a:t>Carbón</a:t>
                      </a:r>
                    </a:p>
                  </a:txBody>
                  <a:tcPr marL="7244" marR="7244" marT="7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Arial"/>
                        </a:rPr>
                        <a:t>US$ ton</a:t>
                      </a:r>
                    </a:p>
                  </a:txBody>
                  <a:tcPr marL="7244" marR="7244" marT="7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Arial"/>
                        </a:rPr>
                        <a:t>      129,6 </a:t>
                      </a:r>
                    </a:p>
                  </a:txBody>
                  <a:tcPr marL="7244" marR="7244" marT="7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Arial"/>
                        </a:rPr>
                        <a:t>        132,7 </a:t>
                      </a:r>
                    </a:p>
                  </a:txBody>
                  <a:tcPr marL="7244" marR="7244" marT="7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Arial"/>
                        </a:rPr>
                        <a:t>        107,3 </a:t>
                      </a:r>
                    </a:p>
                  </a:txBody>
                  <a:tcPr marL="7244" marR="7244" marT="7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Arial"/>
                        </a:rPr>
                        <a:t>Níquel</a:t>
                      </a:r>
                    </a:p>
                  </a:txBody>
                  <a:tcPr marL="7244" marR="7244" marT="7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Arial"/>
                        </a:rPr>
                        <a:t>US$ ton</a:t>
                      </a:r>
                    </a:p>
                  </a:txBody>
                  <a:tcPr marL="7244" marR="7244" marT="7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Arial"/>
                        </a:rPr>
                        <a:t>  22.909,1 </a:t>
                      </a:r>
                    </a:p>
                  </a:txBody>
                  <a:tcPr marL="7244" marR="7244" marT="7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Arial"/>
                        </a:rPr>
                        <a:t>      25.358 </a:t>
                      </a:r>
                    </a:p>
                  </a:txBody>
                  <a:tcPr marL="7244" marR="7244" marT="7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Arial"/>
                        </a:rPr>
                        <a:t>      18.079 </a:t>
                      </a:r>
                    </a:p>
                  </a:txBody>
                  <a:tcPr marL="7244" marR="7244" marT="7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Arial"/>
                        </a:rPr>
                        <a:t>Oro</a:t>
                      </a:r>
                    </a:p>
                  </a:txBody>
                  <a:tcPr marL="7244" marR="7244" marT="7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Arial"/>
                        </a:rPr>
                        <a:t>US$ Onza</a:t>
                      </a:r>
                    </a:p>
                  </a:txBody>
                  <a:tcPr marL="7244" marR="7244" marT="7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Arial"/>
                        </a:rPr>
                        <a:t>    1.570,5 </a:t>
                      </a:r>
                    </a:p>
                  </a:txBody>
                  <a:tcPr marL="7244" marR="7244" marT="7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Arial"/>
                        </a:rPr>
                        <a:t>     1.465,7 </a:t>
                      </a:r>
                    </a:p>
                  </a:txBody>
                  <a:tcPr marL="7244" marR="7244" marT="7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Arial"/>
                        </a:rPr>
                        <a:t>     1.643,9 </a:t>
                      </a:r>
                    </a:p>
                  </a:txBody>
                  <a:tcPr marL="7244" marR="7244" marT="7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64" y="2220615"/>
            <a:ext cx="4048125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26A013-0993-4633-822B-C6833D0DC4F9}" type="slidenum">
              <a:rPr lang="es-ES_tradnl" smtClean="0"/>
              <a:pPr>
                <a:defRPr/>
              </a:pPr>
              <a:t>11</a:t>
            </a:fld>
            <a:r>
              <a:rPr lang="es-ES_tradnl" smtClean="0"/>
              <a:t> 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44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907801" y="5356955"/>
            <a:ext cx="180972" cy="30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601" tIns="44802" rIns="89601" bIns="44802">
            <a:spAutoFit/>
          </a:bodyPr>
          <a:lstStyle/>
          <a:p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244269" y="1045589"/>
            <a:ext cx="8502856" cy="336708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lIns="89601" tIns="44802" rIns="89601" bIns="44802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2"/>
                </a:solidFill>
              </a:rPr>
              <a:t>Volumen de las exportaciones minero energéticos</a:t>
            </a:r>
          </a:p>
        </p:txBody>
      </p:sp>
      <p:sp>
        <p:nvSpPr>
          <p:cNvPr id="16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55576" y="186083"/>
            <a:ext cx="7687163" cy="710733"/>
          </a:xfrm>
          <a:prstGeom prst="rect">
            <a:avLst/>
          </a:prstGeom>
        </p:spPr>
        <p:txBody>
          <a:bodyPr lIns="91430" tIns="45715" rIns="91430" bIns="45715"/>
          <a:lstStyle>
            <a:lvl1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s-ES_tradnl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2134455" y="293689"/>
            <a:ext cx="4479925" cy="646331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 algn="ctr"/>
            <a:r>
              <a:rPr lang="es-ES" sz="1800" b="1" dirty="0" smtClean="0"/>
              <a:t>Exportaciones de Colombia</a:t>
            </a:r>
          </a:p>
          <a:p>
            <a:pPr algn="ctr"/>
            <a:r>
              <a:rPr lang="es-ES" sz="1800" b="1" dirty="0" smtClean="0"/>
              <a:t>Enero-julio de 2012  </a:t>
            </a:r>
            <a:endParaRPr lang="es-ES" sz="18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00035" y="1643050"/>
            <a:ext cx="4143404" cy="52322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s-CO" b="1" dirty="0" smtClean="0"/>
              <a:t>Volumen exportado 12 meses</a:t>
            </a:r>
          </a:p>
          <a:p>
            <a:r>
              <a:rPr lang="es-CO" b="1" dirty="0" smtClean="0"/>
              <a:t>Índice enero 2006=100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4716017" y="1628801"/>
            <a:ext cx="4143404" cy="30777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s-CO" b="1" dirty="0" smtClean="0"/>
              <a:t>Volumen </a:t>
            </a: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4298100" y="3757220"/>
            <a:ext cx="4176464" cy="210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303"/>
            <a:r>
              <a:rPr lang="es-CO" sz="1200" b="1" dirty="0" smtClean="0">
                <a:latin typeface="Arial" pitchFamily="34" charset="0"/>
                <a:ea typeface="Times New Roman" pitchFamily="18" charset="0"/>
              </a:rPr>
              <a:t>En el acumulado a julio de 2012 aumentaron las cantidades exportadas de petróleo (</a:t>
            </a:r>
            <a:r>
              <a:rPr lang="es-CO" sz="1200" b="1" dirty="0">
                <a:latin typeface="Arial" pitchFamily="34" charset="0"/>
                <a:ea typeface="Times New Roman" pitchFamily="18" charset="0"/>
              </a:rPr>
              <a:t>7</a:t>
            </a:r>
            <a:r>
              <a:rPr lang="es-CO" sz="1200" b="1" dirty="0" smtClean="0">
                <a:latin typeface="Arial" pitchFamily="34" charset="0"/>
                <a:ea typeface="Times New Roman" pitchFamily="18" charset="0"/>
              </a:rPr>
              <a:t>,2%), oro (16,6%), ferroníquel (51,3%) y carbón (6,9%). </a:t>
            </a:r>
          </a:p>
          <a:p>
            <a:pPr algn="just" defTabSz="914303"/>
            <a:endParaRPr lang="es-CO" sz="1200" b="1" dirty="0" smtClean="0">
              <a:latin typeface="Arial" pitchFamily="34" charset="0"/>
              <a:ea typeface="Times New Roman" pitchFamily="18" charset="0"/>
            </a:endParaRPr>
          </a:p>
          <a:p>
            <a:pPr algn="just" defTabSz="914303"/>
            <a:r>
              <a:rPr lang="es-CO" sz="1200" b="1" dirty="0" smtClean="0">
                <a:latin typeface="Arial" pitchFamily="34" charset="0"/>
                <a:ea typeface="Times New Roman" pitchFamily="18" charset="0"/>
              </a:rPr>
              <a:t>En la producción interna se destacó:</a:t>
            </a:r>
          </a:p>
          <a:p>
            <a:pPr algn="just" defTabSz="914303"/>
            <a:endParaRPr lang="es-CO" sz="1200" b="1" dirty="0" smtClean="0">
              <a:latin typeface="Arial" pitchFamily="34" charset="0"/>
              <a:ea typeface="Times New Roman" pitchFamily="18" charset="0"/>
            </a:endParaRPr>
          </a:p>
          <a:p>
            <a:pPr marL="171431" indent="-171431" algn="just" defTabSz="914303">
              <a:spcAft>
                <a:spcPts val="400"/>
              </a:spcAft>
              <a:buFont typeface="Arial" pitchFamily="34" charset="0"/>
              <a:buChar char="•"/>
            </a:pPr>
            <a:r>
              <a:rPr lang="es-CO" sz="1200" b="1" dirty="0" smtClean="0">
                <a:latin typeface="Arial" pitchFamily="34" charset="0"/>
                <a:ea typeface="Times New Roman" pitchFamily="18" charset="0"/>
              </a:rPr>
              <a:t> Petróleo. </a:t>
            </a:r>
            <a:r>
              <a:rPr lang="es-ES" sz="1200" b="1" dirty="0" smtClean="0">
                <a:latin typeface="Arial" pitchFamily="34" charset="0"/>
                <a:ea typeface="Times New Roman" pitchFamily="18" charset="0"/>
              </a:rPr>
              <a:t>La producción interna promedio de petróleo en los siete primeros meses de 2012 se ubicó en 934 mil barriles diarios (superior en 4% con respecto a igual período de 2011). </a:t>
            </a:r>
            <a:r>
              <a:rPr lang="es-CO" sz="1050" b="1" i="1" dirty="0" smtClean="0">
                <a:latin typeface="Arial" pitchFamily="34" charset="0"/>
                <a:ea typeface="Times New Roman" pitchFamily="18" charset="0"/>
              </a:rPr>
              <a:t>-  </a:t>
            </a:r>
            <a:r>
              <a:rPr lang="es-CO" sz="1050" i="1" dirty="0" smtClean="0">
                <a:latin typeface="Arial" pitchFamily="34" charset="0"/>
                <a:ea typeface="Times New Roman" pitchFamily="18" charset="0"/>
              </a:rPr>
              <a:t>ACP (Asociación Colombiana de Petróleos).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" y="6415544"/>
            <a:ext cx="2226384" cy="244367"/>
          </a:xfrm>
          <a:prstGeom prst="rect">
            <a:avLst/>
          </a:prstGeom>
          <a:noFill/>
        </p:spPr>
        <p:txBody>
          <a:bodyPr wrap="none" lIns="89601" tIns="44802" rIns="89601" bIns="44802" rtlCol="0">
            <a:spAutoFit/>
          </a:bodyPr>
          <a:lstStyle/>
          <a:p>
            <a:r>
              <a:rPr lang="es-CO" sz="1000" dirty="0" smtClean="0"/>
              <a:t>Fuente: DANE. Cálculos OEE-MCIT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998333"/>
              </p:ext>
            </p:extLst>
          </p:nvPr>
        </p:nvGraphicFramePr>
        <p:xfrm>
          <a:off x="4463317" y="1999796"/>
          <a:ext cx="4302125" cy="1196576"/>
        </p:xfrm>
        <a:graphic>
          <a:graphicData uri="http://schemas.openxmlformats.org/drawingml/2006/table">
            <a:tbl>
              <a:tblPr/>
              <a:tblGrid>
                <a:gridCol w="951180"/>
                <a:gridCol w="1212972"/>
                <a:gridCol w="689387"/>
                <a:gridCol w="724293"/>
                <a:gridCol w="724293"/>
              </a:tblGrid>
              <a:tr h="151840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Producto</a:t>
                      </a:r>
                    </a:p>
                  </a:txBody>
                  <a:tcPr marL="5236" marR="5236" marT="5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Unidades</a:t>
                      </a:r>
                    </a:p>
                  </a:txBody>
                  <a:tcPr marL="5236" marR="5236" marT="5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</a:p>
                  </a:txBody>
                  <a:tcPr marL="5236" marR="5236" marT="5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Ene-julio/11</a:t>
                      </a:r>
                    </a:p>
                  </a:txBody>
                  <a:tcPr marL="5236" marR="5236" marT="5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Ene-julio/12</a:t>
                      </a:r>
                    </a:p>
                  </a:txBody>
                  <a:tcPr marL="5236" marR="5236" marT="5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840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Petróleo</a:t>
                      </a:r>
                    </a:p>
                  </a:txBody>
                  <a:tcPr marL="5236" marR="5236" marT="5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Millones de barriles*</a:t>
                      </a:r>
                    </a:p>
                  </a:txBody>
                  <a:tcPr marL="5236" marR="5236" marT="5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248,5</a:t>
                      </a:r>
                    </a:p>
                  </a:txBody>
                  <a:tcPr marL="5236" marR="5236" marT="5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140,0</a:t>
                      </a:r>
                    </a:p>
                  </a:txBody>
                  <a:tcPr marL="5236" marR="5236" marT="5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150,1</a:t>
                      </a:r>
                    </a:p>
                  </a:txBody>
                  <a:tcPr marL="5236" marR="5236" marT="5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840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Carbón</a:t>
                      </a:r>
                    </a:p>
                  </a:txBody>
                  <a:tcPr marL="5236" marR="5236" marT="5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Miles de toneladas</a:t>
                      </a:r>
                    </a:p>
                  </a:txBody>
                  <a:tcPr marL="5236" marR="5236" marT="5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81.225</a:t>
                      </a:r>
                    </a:p>
                  </a:txBody>
                  <a:tcPr marL="5236" marR="5236" marT="5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46.291</a:t>
                      </a:r>
                    </a:p>
                  </a:txBody>
                  <a:tcPr marL="5236" marR="5236" marT="5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49.489</a:t>
                      </a:r>
                    </a:p>
                  </a:txBody>
                  <a:tcPr marL="5236" marR="5236" marT="5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840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Ferroníquel</a:t>
                      </a:r>
                    </a:p>
                  </a:txBody>
                  <a:tcPr marL="5236" marR="5236" marT="5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Miles de toneladas</a:t>
                      </a:r>
                    </a:p>
                  </a:txBody>
                  <a:tcPr marL="5236" marR="5236" marT="5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111,6</a:t>
                      </a:r>
                    </a:p>
                  </a:txBody>
                  <a:tcPr marL="5236" marR="5236" marT="5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55,7</a:t>
                      </a:r>
                    </a:p>
                  </a:txBody>
                  <a:tcPr marL="5236" marR="5236" marT="5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84,2</a:t>
                      </a:r>
                    </a:p>
                  </a:txBody>
                  <a:tcPr marL="5236" marR="5236" marT="5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840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Oro</a:t>
                      </a:r>
                    </a:p>
                  </a:txBody>
                  <a:tcPr marL="5236" marR="5236" marT="5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Toneladas</a:t>
                      </a:r>
                    </a:p>
                  </a:txBody>
                  <a:tcPr marL="5236" marR="5236" marT="5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60,1</a:t>
                      </a:r>
                    </a:p>
                  </a:txBody>
                  <a:tcPr marL="5236" marR="5236" marT="5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33,1</a:t>
                      </a:r>
                    </a:p>
                  </a:txBody>
                  <a:tcPr marL="5236" marR="5236" marT="5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38,6</a:t>
                      </a:r>
                    </a:p>
                  </a:txBody>
                  <a:tcPr marL="5236" marR="5236" marT="5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32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 A las cifras en kilos registradas por el DANE se aplicó la siguiente conversión:</a:t>
                      </a:r>
                    </a:p>
                  </a:txBody>
                  <a:tcPr marL="5236" marR="5236" marT="5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3613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tonelada=7,33 barriles</a:t>
                      </a:r>
                    </a:p>
                  </a:txBody>
                  <a:tcPr marL="5236" marR="5236" marT="5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6" marR="5236" marT="5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6" marR="5236" marT="5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36" marR="5236" marT="52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3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6" marR="5236" marT="5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36" marR="5236" marT="5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36" marR="5236" marT="5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36" marR="5236" marT="5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36" marR="5236" marT="52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3" y="2099782"/>
            <a:ext cx="3756025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26A013-0993-4633-822B-C6833D0DC4F9}" type="slidenum">
              <a:rPr lang="es-ES_tradnl" smtClean="0"/>
              <a:pPr>
                <a:defRPr/>
              </a:pPr>
              <a:t>12</a:t>
            </a:fld>
            <a:r>
              <a:rPr lang="es-ES_tradnl" smtClean="0"/>
              <a:t> 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44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907801" y="5356955"/>
            <a:ext cx="180972" cy="30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601" tIns="44802" rIns="89601" bIns="44802">
            <a:spAutoFit/>
          </a:bodyPr>
          <a:lstStyle/>
          <a:p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244269" y="940814"/>
            <a:ext cx="8502856" cy="336708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lIns="89601" tIns="44802" rIns="89601" bIns="44802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2"/>
                </a:solidFill>
              </a:rPr>
              <a:t>Exportaciones de productos no minero energéticos*</a:t>
            </a:r>
          </a:p>
        </p:txBody>
      </p:sp>
      <p:sp>
        <p:nvSpPr>
          <p:cNvPr id="16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55576" y="186083"/>
            <a:ext cx="7687163" cy="710733"/>
          </a:xfrm>
          <a:prstGeom prst="rect">
            <a:avLst/>
          </a:prstGeom>
        </p:spPr>
        <p:txBody>
          <a:bodyPr lIns="91430" tIns="45715" rIns="91430" bIns="45715"/>
          <a:lstStyle>
            <a:lvl1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s-ES_tradnl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2134455" y="188914"/>
            <a:ext cx="4479925" cy="646331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/>
            <a:r>
              <a:rPr lang="es-ES" sz="1800" b="1" dirty="0" smtClean="0"/>
              <a:t>Exportaciones de Colombia</a:t>
            </a:r>
          </a:p>
          <a:p>
            <a:pPr algn="ctr"/>
            <a:r>
              <a:rPr lang="es-ES" sz="1800" b="1" dirty="0" smtClean="0"/>
              <a:t>Enero-julio de 2012  </a:t>
            </a:r>
            <a:endParaRPr lang="es-ES" sz="18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00035" y="1995476"/>
            <a:ext cx="4143404" cy="27698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s-CO" sz="1200" b="1" dirty="0" smtClean="0"/>
              <a:t>Variación (%)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5457824" y="1985951"/>
            <a:ext cx="3686207" cy="276989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r>
              <a:rPr lang="es-CO" sz="1200" b="1" dirty="0" smtClean="0"/>
              <a:t>US$ Millones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1113193" y="4839395"/>
            <a:ext cx="7065607" cy="138498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171431" indent="-171431" algn="just">
              <a:buFont typeface="Arial" pitchFamily="34" charset="0"/>
              <a:buChar char="•"/>
            </a:pPr>
            <a:r>
              <a:rPr lang="es-CO" sz="1200" b="1" dirty="0" smtClean="0"/>
              <a:t>En el mes de julio, las exportaciones no minero energéticas registraron un crecimiento de 11,9% y en el acumulado del año registra una variación negativa de -0,8%. En los primeros siete meses del año, las exportaciones de productos industriales aumentaron (5,7%), mientras disminuyeron las agroindustriales (-5,6%) y agropecuarias (-10%).</a:t>
            </a:r>
          </a:p>
          <a:p>
            <a:pPr marL="171431" indent="-171431" algn="just"/>
            <a:endParaRPr lang="es-CO" sz="1200" b="1" dirty="0" smtClean="0"/>
          </a:p>
          <a:p>
            <a:pPr marL="171431" indent="-171431" algn="just">
              <a:buFont typeface="Arial" pitchFamily="34" charset="0"/>
              <a:buChar char="•"/>
            </a:pPr>
            <a:r>
              <a:rPr lang="es-CO" sz="1200" b="1" dirty="0" smtClean="0"/>
              <a:t>El 58,9% de las exportaciones no minero energéticas correspondieron a productos industriales, 30,2% a agropecuarios y 10,8% a agroindustriales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" y="6415544"/>
            <a:ext cx="2226384" cy="244367"/>
          </a:xfrm>
          <a:prstGeom prst="rect">
            <a:avLst/>
          </a:prstGeom>
          <a:noFill/>
        </p:spPr>
        <p:txBody>
          <a:bodyPr wrap="none" lIns="89601" tIns="44802" rIns="89601" bIns="44802" rtlCol="0">
            <a:spAutoFit/>
          </a:bodyPr>
          <a:lstStyle/>
          <a:p>
            <a:r>
              <a:rPr lang="es-CO" sz="1000" dirty="0" smtClean="0"/>
              <a:t>Fuente: DANE. Cálculos OEE-MCIT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155575" y="6201854"/>
            <a:ext cx="39869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dirty="0" smtClean="0"/>
              <a:t>* Clasificación realizada por el Ministerio de Comercio, Industria y Turismo</a:t>
            </a:r>
            <a:endParaRPr lang="en-US" sz="9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2" y="2224088"/>
            <a:ext cx="4333875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859" y="2269382"/>
            <a:ext cx="4388705" cy="230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00035" y="1352550"/>
            <a:ext cx="8247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Las exportaciones no minero-energéticas fueron US$9.517 millones y representan el 27,1% del total exportado</a:t>
            </a:r>
            <a:endParaRPr lang="es-CO" b="1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26A013-0993-4633-822B-C6833D0DC4F9}" type="slidenum">
              <a:rPr lang="es-ES_tradnl" smtClean="0"/>
              <a:pPr>
                <a:defRPr/>
              </a:pPr>
              <a:t>13</a:t>
            </a:fld>
            <a:r>
              <a:rPr lang="es-ES_tradnl" smtClean="0"/>
              <a:t> 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44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907801" y="5356955"/>
            <a:ext cx="180972" cy="30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601" tIns="44802" rIns="89601" bIns="44802">
            <a:spAutoFit/>
          </a:bodyPr>
          <a:lstStyle/>
          <a:p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244269" y="958362"/>
            <a:ext cx="8502856" cy="33670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lIns="89601" tIns="44802" rIns="89601" bIns="44802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2"/>
                </a:solidFill>
              </a:rPr>
              <a:t>Destino de las exportaciones no minero energéticos</a:t>
            </a:r>
          </a:p>
        </p:txBody>
      </p:sp>
      <p:sp>
        <p:nvSpPr>
          <p:cNvPr id="16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55576" y="186083"/>
            <a:ext cx="7687163" cy="710733"/>
          </a:xfrm>
          <a:prstGeom prst="rect">
            <a:avLst/>
          </a:prstGeom>
        </p:spPr>
        <p:txBody>
          <a:bodyPr lIns="91430" tIns="45715" rIns="91430" bIns="45715"/>
          <a:lstStyle>
            <a:lvl1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s-ES_tradnl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2134455" y="293689"/>
            <a:ext cx="4479925" cy="646331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/>
            <a:r>
              <a:rPr lang="es-ES" sz="1800" b="1" dirty="0" smtClean="0"/>
              <a:t>Exportaciones de Colombia</a:t>
            </a:r>
          </a:p>
          <a:p>
            <a:pPr algn="ctr"/>
            <a:r>
              <a:rPr lang="es-ES" sz="1800" b="1" dirty="0" smtClean="0"/>
              <a:t>Enero-julio de 2012  </a:t>
            </a:r>
            <a:endParaRPr lang="es-ES" sz="18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42844" y="1571613"/>
            <a:ext cx="4143404" cy="30777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s-CO" b="1" dirty="0" smtClean="0"/>
              <a:t>Participación (%)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4572000" y="1477020"/>
            <a:ext cx="3786214" cy="52322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s-CO" b="1" dirty="0" smtClean="0"/>
              <a:t>Variación (%)</a:t>
            </a:r>
          </a:p>
          <a:p>
            <a:r>
              <a:rPr lang="es-CO" b="1" dirty="0" smtClean="0"/>
              <a:t>2012 / 2011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" y="6415544"/>
            <a:ext cx="2226384" cy="244367"/>
          </a:xfrm>
          <a:prstGeom prst="rect">
            <a:avLst/>
          </a:prstGeom>
          <a:noFill/>
        </p:spPr>
        <p:txBody>
          <a:bodyPr wrap="none" lIns="89601" tIns="44802" rIns="89601" bIns="44802" rtlCol="0">
            <a:spAutoFit/>
          </a:bodyPr>
          <a:lstStyle/>
          <a:p>
            <a:r>
              <a:rPr lang="es-CO" sz="1000" dirty="0" smtClean="0"/>
              <a:t>Fuente: DANE. Cálculos OEE-MCIT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81" y="1919555"/>
            <a:ext cx="3798887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279" y="1923290"/>
            <a:ext cx="3760787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26A013-0993-4633-822B-C6833D0DC4F9}" type="slidenum">
              <a:rPr lang="es-ES_tradnl" smtClean="0"/>
              <a:pPr>
                <a:defRPr/>
              </a:pPr>
              <a:t>14</a:t>
            </a:fld>
            <a:r>
              <a:rPr lang="es-ES_tradnl" smtClean="0"/>
              <a:t> 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44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907801" y="5356955"/>
            <a:ext cx="180972" cy="30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601" tIns="44802" rIns="89601" bIns="44802">
            <a:spAutoFit/>
          </a:bodyPr>
          <a:lstStyle/>
          <a:p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244269" y="958362"/>
            <a:ext cx="8502856" cy="58293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lIns="89601" tIns="44802" rIns="89601" bIns="44802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2"/>
                </a:solidFill>
              </a:rPr>
              <a:t>Exportaciones no minero energéticos</a:t>
            </a:r>
          </a:p>
          <a:p>
            <a:pPr algn="ctr"/>
            <a:r>
              <a:rPr lang="es-ES" sz="1600" b="1" dirty="0" smtClean="0">
                <a:solidFill>
                  <a:schemeClr val="tx2"/>
                </a:solidFill>
              </a:rPr>
              <a:t>Productos agropecuarios</a:t>
            </a:r>
          </a:p>
        </p:txBody>
      </p:sp>
      <p:sp>
        <p:nvSpPr>
          <p:cNvPr id="16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55576" y="186083"/>
            <a:ext cx="7687163" cy="710733"/>
          </a:xfrm>
          <a:prstGeom prst="rect">
            <a:avLst/>
          </a:prstGeom>
        </p:spPr>
        <p:txBody>
          <a:bodyPr lIns="91430" tIns="45715" rIns="91430" bIns="45715"/>
          <a:lstStyle>
            <a:lvl1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s-ES_tradnl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2134455" y="293689"/>
            <a:ext cx="4479925" cy="646331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/>
            <a:r>
              <a:rPr lang="es-ES" sz="1800" b="1" dirty="0" smtClean="0"/>
              <a:t>Exportaciones de Colombia</a:t>
            </a:r>
          </a:p>
          <a:p>
            <a:pPr algn="ctr"/>
            <a:r>
              <a:rPr lang="es-ES" sz="1800" b="1" dirty="0" smtClean="0"/>
              <a:t>Enero-julio de 2012 </a:t>
            </a:r>
            <a:endParaRPr lang="es-ES" sz="18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55575" y="1695805"/>
            <a:ext cx="4143404" cy="30777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s-CO" b="1" dirty="0" smtClean="0"/>
              <a:t>Variación (%)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4389438" y="1687012"/>
            <a:ext cx="4572000" cy="523220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r>
              <a:rPr lang="es-CO" b="1" dirty="0" smtClean="0"/>
              <a:t>Principales partidas exportadas</a:t>
            </a:r>
          </a:p>
          <a:p>
            <a:r>
              <a:rPr lang="es-CO" b="1" dirty="0" smtClean="0"/>
              <a:t>US$ Millones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2176581" y="4817960"/>
            <a:ext cx="6110326" cy="120031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171431" indent="-171431" algn="just"/>
            <a:endParaRPr lang="es-CO" sz="1200" b="1" dirty="0" smtClean="0"/>
          </a:p>
          <a:p>
            <a:pPr marL="171431" indent="-171431" algn="just">
              <a:buFont typeface="Arial" pitchFamily="34" charset="0"/>
              <a:buChar char="•"/>
            </a:pPr>
            <a:r>
              <a:rPr lang="es-CO" sz="1200" b="1" dirty="0" smtClean="0"/>
              <a:t>En el acumulado a julio de 2012, las ventas agropecuarias se redujeron 10%, explicado por la reducción en café (-29,9%), flores (-2,1%).</a:t>
            </a:r>
            <a:endParaRPr lang="en-US" sz="1200" b="1" dirty="0" smtClean="0"/>
          </a:p>
          <a:p>
            <a:pPr marL="171431" indent="-171431" algn="just">
              <a:buFont typeface="Arial" pitchFamily="34" charset="0"/>
              <a:buChar char="•"/>
            </a:pPr>
            <a:endParaRPr lang="es-CO" sz="1200" b="1" dirty="0" smtClean="0"/>
          </a:p>
          <a:p>
            <a:pPr marL="171431" indent="-171431" algn="just">
              <a:buFont typeface="Arial" pitchFamily="34" charset="0"/>
              <a:buChar char="•"/>
            </a:pPr>
            <a:r>
              <a:rPr lang="es-CO" sz="1200" b="1" dirty="0" smtClean="0"/>
              <a:t>El 85,5% de las exportaciones agropecuarias correspondieron a tres productos: café, flores y banano.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" y="6415544"/>
            <a:ext cx="2226384" cy="244367"/>
          </a:xfrm>
          <a:prstGeom prst="rect">
            <a:avLst/>
          </a:prstGeom>
          <a:noFill/>
        </p:spPr>
        <p:txBody>
          <a:bodyPr wrap="none" lIns="89601" tIns="44802" rIns="89601" bIns="44802" rtlCol="0">
            <a:spAutoFit/>
          </a:bodyPr>
          <a:lstStyle/>
          <a:p>
            <a:r>
              <a:rPr lang="es-CO" sz="1000" dirty="0" smtClean="0"/>
              <a:t>Fuente: DANE. Cálculos OEE-MCIT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249644"/>
              </p:ext>
            </p:extLst>
          </p:nvPr>
        </p:nvGraphicFramePr>
        <p:xfrm>
          <a:off x="5178193" y="2273770"/>
          <a:ext cx="2872373" cy="2656972"/>
        </p:xfrm>
        <a:graphic>
          <a:graphicData uri="http://schemas.openxmlformats.org/drawingml/2006/table">
            <a:tbl>
              <a:tblPr/>
              <a:tblGrid>
                <a:gridCol w="948426"/>
                <a:gridCol w="460664"/>
                <a:gridCol w="487761"/>
                <a:gridCol w="487761"/>
                <a:gridCol w="487761"/>
              </a:tblGrid>
              <a:tr h="26615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Descripción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Ene-jul/11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Ene-jul/12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821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Café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1.884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2.608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1.660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1.163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4821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Flores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1.240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1.251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855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838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821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Banano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748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815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444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459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821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Bovinos vivos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162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15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Pescado congelado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821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Carne bovina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821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Demás frutas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821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Crustáceos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15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Filetes y demás pescado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821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Malta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821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Subtotal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4.082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4.936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3.109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2.788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15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de los agropecuarios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97,0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97,3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97,3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97,0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15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agropecuario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4.209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5.073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3.194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2.876</a:t>
                      </a:r>
                    </a:p>
                  </a:txBody>
                  <a:tcPr marL="3638" marR="3638" marT="36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9" y="1990565"/>
            <a:ext cx="4142617" cy="27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26A013-0993-4633-822B-C6833D0DC4F9}" type="slidenum">
              <a:rPr lang="es-ES_tradnl" smtClean="0"/>
              <a:pPr>
                <a:defRPr/>
              </a:pPr>
              <a:t>15</a:t>
            </a:fld>
            <a:r>
              <a:rPr lang="es-ES_tradnl" smtClean="0"/>
              <a:t> 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44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907801" y="5356955"/>
            <a:ext cx="180972" cy="30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601" tIns="44802" rIns="89601" bIns="44802">
            <a:spAutoFit/>
          </a:bodyPr>
          <a:lstStyle/>
          <a:p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244269" y="958362"/>
            <a:ext cx="8502856" cy="58293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lIns="89601" tIns="44802" rIns="89601" bIns="44802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2"/>
                </a:solidFill>
              </a:rPr>
              <a:t>Exportaciones no minero energéticos</a:t>
            </a:r>
          </a:p>
          <a:p>
            <a:pPr algn="ctr"/>
            <a:r>
              <a:rPr lang="es-ES" sz="1600" b="1" dirty="0" smtClean="0">
                <a:solidFill>
                  <a:schemeClr val="tx2"/>
                </a:solidFill>
              </a:rPr>
              <a:t>Productos agropecuarios</a:t>
            </a:r>
          </a:p>
        </p:txBody>
      </p:sp>
      <p:sp>
        <p:nvSpPr>
          <p:cNvPr id="16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55576" y="186083"/>
            <a:ext cx="7687163" cy="710733"/>
          </a:xfrm>
          <a:prstGeom prst="rect">
            <a:avLst/>
          </a:prstGeom>
        </p:spPr>
        <p:txBody>
          <a:bodyPr lIns="91430" tIns="45715" rIns="91430" bIns="45715"/>
          <a:lstStyle>
            <a:lvl1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s-ES_tradnl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2134455" y="293689"/>
            <a:ext cx="4479925" cy="646331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/>
            <a:r>
              <a:rPr lang="es-ES" sz="1800" b="1" dirty="0" smtClean="0"/>
              <a:t>Exportaciones de Colombia</a:t>
            </a:r>
          </a:p>
          <a:p>
            <a:pPr algn="ctr"/>
            <a:r>
              <a:rPr lang="es-ES" sz="1800" b="1" dirty="0" smtClean="0"/>
              <a:t>Enero-julio de 2012  </a:t>
            </a:r>
            <a:endParaRPr lang="es-ES" sz="18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55575" y="1570514"/>
            <a:ext cx="4143404" cy="30777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s-CO" b="1" dirty="0" smtClean="0"/>
              <a:t>Participación en el total agropecuarios (%)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4572000" y="1556152"/>
            <a:ext cx="3786214" cy="30777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s-CO" b="1" dirty="0" smtClean="0"/>
              <a:t>Variación (%)  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893" y="6415544"/>
            <a:ext cx="2226384" cy="244367"/>
          </a:xfrm>
          <a:prstGeom prst="rect">
            <a:avLst/>
          </a:prstGeom>
          <a:noFill/>
        </p:spPr>
        <p:txBody>
          <a:bodyPr wrap="none" lIns="89601" tIns="44802" rIns="89601" bIns="44802" rtlCol="0">
            <a:spAutoFit/>
          </a:bodyPr>
          <a:lstStyle/>
          <a:p>
            <a:r>
              <a:rPr lang="es-CO" sz="1000" dirty="0" smtClean="0"/>
              <a:t>Fuente: DANE. Cálculos OEE-MCIT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83" y="1948889"/>
            <a:ext cx="3919537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89" y="1863929"/>
            <a:ext cx="353060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26A013-0993-4633-822B-C6833D0DC4F9}" type="slidenum">
              <a:rPr lang="es-ES_tradnl" smtClean="0"/>
              <a:pPr>
                <a:defRPr/>
              </a:pPr>
              <a:t>16</a:t>
            </a:fld>
            <a:r>
              <a:rPr lang="es-ES_tradnl" smtClean="0"/>
              <a:t> 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44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907801" y="5356955"/>
            <a:ext cx="180972" cy="30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601" tIns="44802" rIns="89601" bIns="44802">
            <a:spAutoFit/>
          </a:bodyPr>
          <a:lstStyle/>
          <a:p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244269" y="958362"/>
            <a:ext cx="8502856" cy="58293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lIns="89601" tIns="44802" rIns="89601" bIns="44802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2"/>
                </a:solidFill>
              </a:rPr>
              <a:t>Exportaciones no minero energéticos</a:t>
            </a:r>
          </a:p>
          <a:p>
            <a:pPr algn="ctr"/>
            <a:r>
              <a:rPr lang="es-ES" sz="1600" b="1" dirty="0" smtClean="0">
                <a:solidFill>
                  <a:schemeClr val="tx2"/>
                </a:solidFill>
              </a:rPr>
              <a:t>Destino de las exportaciones agropecuarias</a:t>
            </a:r>
          </a:p>
        </p:txBody>
      </p:sp>
      <p:sp>
        <p:nvSpPr>
          <p:cNvPr id="16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55576" y="186083"/>
            <a:ext cx="7687163" cy="710733"/>
          </a:xfrm>
          <a:prstGeom prst="rect">
            <a:avLst/>
          </a:prstGeom>
        </p:spPr>
        <p:txBody>
          <a:bodyPr lIns="91430" tIns="45715" rIns="91430" bIns="45715"/>
          <a:lstStyle>
            <a:lvl1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s-ES_tradnl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2134455" y="293689"/>
            <a:ext cx="4479925" cy="646331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/>
            <a:r>
              <a:rPr lang="es-ES" sz="1800" b="1" dirty="0" smtClean="0"/>
              <a:t>Exportaciones de Colombia</a:t>
            </a:r>
          </a:p>
          <a:p>
            <a:pPr algn="ctr"/>
            <a:r>
              <a:rPr lang="es-ES" sz="1800" b="1" dirty="0" smtClean="0"/>
              <a:t>Enero-julio de 2012  </a:t>
            </a:r>
            <a:endParaRPr lang="es-ES" sz="18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55575" y="1672114"/>
            <a:ext cx="4143404" cy="307766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s-CO" b="1" dirty="0" smtClean="0"/>
              <a:t>Participación (%)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4572000" y="1556152"/>
            <a:ext cx="3786214" cy="30777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s-CO" b="1" dirty="0" smtClean="0"/>
              <a:t>Variación (%)  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893" y="6415544"/>
            <a:ext cx="2226384" cy="244367"/>
          </a:xfrm>
          <a:prstGeom prst="rect">
            <a:avLst/>
          </a:prstGeom>
          <a:noFill/>
        </p:spPr>
        <p:txBody>
          <a:bodyPr wrap="none" lIns="89601" tIns="44802" rIns="89601" bIns="44802" rtlCol="0">
            <a:spAutoFit/>
          </a:bodyPr>
          <a:lstStyle/>
          <a:p>
            <a:r>
              <a:rPr lang="es-CO" sz="1000" dirty="0" smtClean="0"/>
              <a:t>Fuente: DANE. Cálculos OEE-MCIT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5181600" y="6256867"/>
            <a:ext cx="3384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*En 2012, Venezuela registró un crecimiento de 3.063% por las ventas de ganado bovino y de carne.</a:t>
            </a:r>
            <a:endParaRPr lang="es-CO" sz="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40" y="1960025"/>
            <a:ext cx="3736975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203" y="1738143"/>
            <a:ext cx="4071937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26A013-0993-4633-822B-C6833D0DC4F9}" type="slidenum">
              <a:rPr lang="es-ES_tradnl" smtClean="0"/>
              <a:pPr>
                <a:defRPr/>
              </a:pPr>
              <a:t>17</a:t>
            </a:fld>
            <a:r>
              <a:rPr lang="es-ES_tradnl" smtClean="0"/>
              <a:t> 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44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907801" y="5356955"/>
            <a:ext cx="180972" cy="30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601" tIns="44802" rIns="89601" bIns="44802">
            <a:spAutoFit/>
          </a:bodyPr>
          <a:lstStyle/>
          <a:p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155575" y="958362"/>
            <a:ext cx="8591550" cy="58293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lIns="89601" tIns="44802" rIns="89601" bIns="44802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2"/>
                </a:solidFill>
              </a:rPr>
              <a:t>Exportaciones no minero energéticos</a:t>
            </a:r>
          </a:p>
          <a:p>
            <a:pPr algn="ctr"/>
            <a:r>
              <a:rPr lang="es-ES" sz="1600" b="1" dirty="0" smtClean="0">
                <a:solidFill>
                  <a:schemeClr val="tx2"/>
                </a:solidFill>
              </a:rPr>
              <a:t>Productos agroindustriales</a:t>
            </a:r>
          </a:p>
        </p:txBody>
      </p:sp>
      <p:sp>
        <p:nvSpPr>
          <p:cNvPr id="16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55576" y="186083"/>
            <a:ext cx="7687163" cy="710733"/>
          </a:xfrm>
          <a:prstGeom prst="rect">
            <a:avLst/>
          </a:prstGeom>
        </p:spPr>
        <p:txBody>
          <a:bodyPr lIns="91430" tIns="45715" rIns="91430" bIns="45715"/>
          <a:lstStyle>
            <a:lvl1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s-ES_tradnl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2134455" y="293689"/>
            <a:ext cx="4479925" cy="646331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/>
            <a:r>
              <a:rPr lang="es-ES" sz="1800" b="1" dirty="0" smtClean="0"/>
              <a:t>Exportaciones de Colombia</a:t>
            </a:r>
          </a:p>
          <a:p>
            <a:pPr algn="ctr"/>
            <a:r>
              <a:rPr lang="es-ES" sz="1800" b="1" dirty="0" smtClean="0"/>
              <a:t>Enero-julio de 2012  </a:t>
            </a:r>
            <a:endParaRPr lang="es-ES" sz="18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14282" y="1562819"/>
            <a:ext cx="4143404" cy="30777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s-CO" b="1" dirty="0" smtClean="0"/>
              <a:t>Variación (%)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4389438" y="1562819"/>
            <a:ext cx="4572000" cy="523220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r>
              <a:rPr lang="es-CO" b="1" dirty="0" smtClean="0"/>
              <a:t>Principales partidas exportadas</a:t>
            </a:r>
          </a:p>
          <a:p>
            <a:r>
              <a:rPr lang="es-CO" b="1" dirty="0" smtClean="0"/>
              <a:t>US$ Millones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149848" y="4734297"/>
            <a:ext cx="4628340" cy="1754316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171431" indent="-171431" algn="just">
              <a:buFont typeface="Arial" pitchFamily="34" charset="0"/>
              <a:buChar char="•"/>
            </a:pPr>
            <a:r>
              <a:rPr lang="es-CO" sz="1200" b="1" dirty="0" smtClean="0"/>
              <a:t>En julio de 2012, las exportaciones agroindustriales se redujeron por quinto mes consecutivo; en el acumulado en el año se disminuyen 5,6% y la variación doce meses se ubicó en 11,1%. </a:t>
            </a:r>
          </a:p>
          <a:p>
            <a:pPr marL="171431" indent="-171431" algn="just">
              <a:buFont typeface="Arial" pitchFamily="34" charset="0"/>
              <a:buChar char="•"/>
            </a:pPr>
            <a:endParaRPr lang="es-CO" sz="1200" b="1" dirty="0" smtClean="0"/>
          </a:p>
          <a:p>
            <a:pPr marL="171431" indent="-171431" algn="just">
              <a:buFont typeface="Arial" pitchFamily="34" charset="0"/>
              <a:buChar char="•"/>
            </a:pPr>
            <a:r>
              <a:rPr lang="es-CO" sz="1200" b="1" dirty="0"/>
              <a:t>S</a:t>
            </a:r>
            <a:r>
              <a:rPr lang="es-CO" sz="1200" b="1" dirty="0" smtClean="0"/>
              <a:t>e redujeron; azúcar (-8,9%), extractos y concentrados de café (-12,5%) y aceite de palma (-30,6%). Crecieron los productos de confitería,  preparaciones alimenticias, chocolate, entre otros. </a:t>
            </a:r>
            <a:endParaRPr lang="en-US" sz="1200" b="1" dirty="0" smtClean="0"/>
          </a:p>
        </p:txBody>
      </p:sp>
      <p:sp>
        <p:nvSpPr>
          <p:cNvPr id="17" name="16 CuadroTexto"/>
          <p:cNvSpPr txBox="1"/>
          <p:nvPr/>
        </p:nvSpPr>
        <p:spPr>
          <a:xfrm>
            <a:off x="-23749" y="6474919"/>
            <a:ext cx="2226384" cy="244367"/>
          </a:xfrm>
          <a:prstGeom prst="rect">
            <a:avLst/>
          </a:prstGeom>
          <a:noFill/>
        </p:spPr>
        <p:txBody>
          <a:bodyPr wrap="none" lIns="89601" tIns="44802" rIns="89601" bIns="44802" rtlCol="0">
            <a:spAutoFit/>
          </a:bodyPr>
          <a:lstStyle/>
          <a:p>
            <a:r>
              <a:rPr lang="es-CO" sz="1000" dirty="0" smtClean="0"/>
              <a:t>Fuente: DANE. Cálculos OEE-MCIT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717860"/>
              </p:ext>
            </p:extLst>
          </p:nvPr>
        </p:nvGraphicFramePr>
        <p:xfrm>
          <a:off x="4831976" y="2086039"/>
          <a:ext cx="3915149" cy="3568684"/>
        </p:xfrm>
        <a:graphic>
          <a:graphicData uri="http://schemas.openxmlformats.org/drawingml/2006/table">
            <a:tbl>
              <a:tblPr/>
              <a:tblGrid>
                <a:gridCol w="1466777"/>
                <a:gridCol w="558689"/>
                <a:gridCol w="558689"/>
                <a:gridCol w="624418"/>
                <a:gridCol w="706576"/>
              </a:tblGrid>
              <a:tr h="21245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Descripción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Ene-julio/11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Ene-julio/12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01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Azúcar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450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594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294,7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268,6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1901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Confitería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218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275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144,3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159,5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466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Extractos y concentrados de café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243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289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173,3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151,6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901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Aceite de palma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191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127,3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88,4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5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Preparaciones alimenticias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34,9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45,6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901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Aceites de coco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191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45,6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37,4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466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Panadería, pastelería, galletería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33,6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31,1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466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Chocolate y alimentos con cacao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27,0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31,0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901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Conservas de pescado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10,8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21,9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466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Conservas de frutas y plantas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21,6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19,4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901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Extracto de malta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12,7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17,8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901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Tabaco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16,2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17,5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5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Alimentos para animales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13,7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15,1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5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Agua mineral y gaseada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14,4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11,2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901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Grasas y aceites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8,6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10,0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01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Subtotal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1.386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1.877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978,8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926,2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5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de los agroindustriales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91,1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96,1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89,9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90,1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01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agroindustrial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1.521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1.954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1.089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1.028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9" y="1977652"/>
            <a:ext cx="4237037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26A013-0993-4633-822B-C6833D0DC4F9}" type="slidenum">
              <a:rPr lang="es-ES_tradnl" smtClean="0"/>
              <a:pPr>
                <a:defRPr/>
              </a:pPr>
              <a:t>18</a:t>
            </a:fld>
            <a:r>
              <a:rPr lang="es-ES_tradnl" smtClean="0"/>
              <a:t> 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44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907801" y="5356955"/>
            <a:ext cx="180972" cy="30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601" tIns="44802" rIns="89601" bIns="44802">
            <a:spAutoFit/>
          </a:bodyPr>
          <a:lstStyle/>
          <a:p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244269" y="1045589"/>
            <a:ext cx="8502856" cy="336708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lIns="89601" tIns="44802" rIns="89601" bIns="44802" rtlCol="0">
            <a:spAutoFit/>
          </a:bodyPr>
          <a:lstStyle/>
          <a:p>
            <a:pPr algn="ctr"/>
            <a:r>
              <a:rPr lang="es-CO" sz="1600" b="1" dirty="0" smtClean="0">
                <a:solidFill>
                  <a:schemeClr val="tx2"/>
                </a:solidFill>
              </a:rPr>
              <a:t>Exportaciones totales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" y="6415544"/>
            <a:ext cx="2226384" cy="244367"/>
          </a:xfrm>
          <a:prstGeom prst="rect">
            <a:avLst/>
          </a:prstGeom>
          <a:noFill/>
        </p:spPr>
        <p:txBody>
          <a:bodyPr wrap="none" lIns="89601" tIns="44802" rIns="89601" bIns="44802" rtlCol="0">
            <a:spAutoFit/>
          </a:bodyPr>
          <a:lstStyle/>
          <a:p>
            <a:r>
              <a:rPr lang="es-CO" sz="1000" dirty="0" smtClean="0"/>
              <a:t>Fuente: DANE. Cálculos OEE-MCIT</a:t>
            </a:r>
          </a:p>
        </p:txBody>
      </p:sp>
      <p:sp>
        <p:nvSpPr>
          <p:cNvPr id="16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55576" y="186083"/>
            <a:ext cx="7687163" cy="710733"/>
          </a:xfrm>
          <a:prstGeom prst="rect">
            <a:avLst/>
          </a:prstGeom>
        </p:spPr>
        <p:txBody>
          <a:bodyPr lIns="91430" tIns="45715" rIns="91430" bIns="45715"/>
          <a:lstStyle>
            <a:lvl1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s-ES_tradnl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2134455" y="293689"/>
            <a:ext cx="4479925" cy="646331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/>
            <a:r>
              <a:rPr lang="es-ES" sz="1800" b="1" dirty="0" smtClean="0"/>
              <a:t>Exportaciones de Colombia</a:t>
            </a:r>
          </a:p>
          <a:p>
            <a:pPr algn="ctr"/>
            <a:r>
              <a:rPr lang="es-ES" sz="1800" b="1" dirty="0" smtClean="0"/>
              <a:t>Enero- julio de 2012  </a:t>
            </a:r>
            <a:endParaRPr lang="es-ES" sz="18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571473" y="1512258"/>
            <a:ext cx="1298733" cy="523210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s-CO" b="1" dirty="0" smtClean="0"/>
              <a:t>Enero-julio</a:t>
            </a:r>
          </a:p>
          <a:p>
            <a:r>
              <a:rPr lang="es-CO" b="1" dirty="0" smtClean="0"/>
              <a:t>US$ Millones</a:t>
            </a:r>
            <a:endParaRPr lang="en-US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241755" y="1626165"/>
            <a:ext cx="899585" cy="523210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s-CO" b="1" dirty="0" smtClean="0"/>
              <a:t>Mensual</a:t>
            </a:r>
          </a:p>
          <a:p>
            <a:endParaRPr lang="en-US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962832" y="4133782"/>
            <a:ext cx="1119197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s-CO" b="1" dirty="0" smtClean="0"/>
              <a:t>Enero-julio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4897088" y="1379107"/>
            <a:ext cx="1707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b="1" dirty="0" smtClean="0">
                <a:solidFill>
                  <a:srgbClr val="000000"/>
                </a:solidFill>
              </a:rPr>
              <a:t>Variación anual %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4" y="1914665"/>
            <a:ext cx="4422775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174" y="1857202"/>
            <a:ext cx="4267200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490" y="4423618"/>
            <a:ext cx="4071937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9 Rectángulo"/>
          <p:cNvSpPr/>
          <p:nvPr/>
        </p:nvSpPr>
        <p:spPr>
          <a:xfrm>
            <a:off x="537285" y="4695159"/>
            <a:ext cx="3378200" cy="1461929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ES" sz="1200" b="1" dirty="0" smtClean="0">
                <a:latin typeface="Arial"/>
                <a:ea typeface="Times New Roman"/>
              </a:rPr>
              <a:t> </a:t>
            </a:r>
            <a:r>
              <a:rPr lang="es-CO" sz="1200" b="1" dirty="0">
                <a:latin typeface="Arial"/>
                <a:ea typeface="Times New Roman"/>
              </a:rPr>
              <a:t>Las exportaciones </a:t>
            </a:r>
            <a:r>
              <a:rPr lang="es-CO" sz="1200" b="1" dirty="0" smtClean="0">
                <a:latin typeface="Arial"/>
                <a:ea typeface="Times New Roman"/>
              </a:rPr>
              <a:t>en julio </a:t>
            </a:r>
            <a:r>
              <a:rPr lang="es-CO" sz="1200" b="1" dirty="0">
                <a:latin typeface="Arial"/>
                <a:ea typeface="Times New Roman"/>
              </a:rPr>
              <a:t>de </a:t>
            </a:r>
            <a:r>
              <a:rPr lang="es-CO" sz="1200" b="1" dirty="0" smtClean="0">
                <a:latin typeface="Arial"/>
                <a:ea typeface="Times New Roman"/>
              </a:rPr>
              <a:t>2012 se redujeron </a:t>
            </a:r>
            <a:r>
              <a:rPr lang="es-CO" sz="1200" b="1" dirty="0">
                <a:latin typeface="Arial"/>
                <a:ea typeface="Times New Roman"/>
              </a:rPr>
              <a:t>4</a:t>
            </a:r>
            <a:r>
              <a:rPr lang="es-CO" sz="1200" b="1" dirty="0" smtClean="0">
                <a:latin typeface="Arial"/>
                <a:ea typeface="Times New Roman"/>
              </a:rPr>
              <a:t>% </a:t>
            </a:r>
            <a:r>
              <a:rPr lang="es-CO" sz="1200" b="1" dirty="0">
                <a:latin typeface="Arial"/>
                <a:ea typeface="Times New Roman"/>
              </a:rPr>
              <a:t>con relación </a:t>
            </a:r>
            <a:r>
              <a:rPr lang="es-CO" sz="1200" b="1" dirty="0" smtClean="0">
                <a:latin typeface="Arial"/>
                <a:ea typeface="Times New Roman"/>
              </a:rPr>
              <a:t>a igual </a:t>
            </a:r>
            <a:r>
              <a:rPr lang="es-CO" sz="1200" b="1" dirty="0">
                <a:latin typeface="Arial"/>
                <a:ea typeface="Times New Roman"/>
              </a:rPr>
              <a:t>mes de </a:t>
            </a:r>
            <a:r>
              <a:rPr lang="es-CO" sz="1200" b="1" dirty="0" smtClean="0">
                <a:latin typeface="Arial"/>
                <a:ea typeface="Times New Roman"/>
              </a:rPr>
              <a:t>2011. 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ES" sz="1200" b="1" dirty="0" smtClean="0">
                <a:latin typeface="Arial"/>
                <a:ea typeface="Times New Roman"/>
              </a:rPr>
              <a:t>En el acumulado a julio de 2012, el valor exportado (US$35,070 millones) fue superior en 9,3% respecto a igual período del año anterior. </a:t>
            </a:r>
            <a:endParaRPr lang="es-ES" sz="1200" b="1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26A013-0993-4633-822B-C6833D0DC4F9}" type="slidenum">
              <a:rPr lang="es-ES_tradnl" smtClean="0"/>
              <a:pPr>
                <a:defRPr/>
              </a:pPr>
              <a:t>1</a:t>
            </a:fld>
            <a:r>
              <a:rPr lang="es-ES_tradnl" smtClean="0"/>
              <a:t> 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44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907801" y="5356955"/>
            <a:ext cx="180972" cy="30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601" tIns="44802" rIns="89601" bIns="44802">
            <a:spAutoFit/>
          </a:bodyPr>
          <a:lstStyle/>
          <a:p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244269" y="958362"/>
            <a:ext cx="8502856" cy="58293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lIns="89601" tIns="44802" rIns="89601" bIns="44802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2"/>
                </a:solidFill>
              </a:rPr>
              <a:t>Exportaciones no minero energéticos</a:t>
            </a:r>
          </a:p>
          <a:p>
            <a:pPr algn="ctr"/>
            <a:r>
              <a:rPr lang="es-ES" sz="1600" b="1" dirty="0" smtClean="0">
                <a:solidFill>
                  <a:schemeClr val="tx2"/>
                </a:solidFill>
              </a:rPr>
              <a:t>Productos agroindustriales</a:t>
            </a:r>
          </a:p>
        </p:txBody>
      </p:sp>
      <p:sp>
        <p:nvSpPr>
          <p:cNvPr id="16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55576" y="186083"/>
            <a:ext cx="7687163" cy="710733"/>
          </a:xfrm>
          <a:prstGeom prst="rect">
            <a:avLst/>
          </a:prstGeom>
        </p:spPr>
        <p:txBody>
          <a:bodyPr lIns="91430" tIns="45715" rIns="91430" bIns="45715"/>
          <a:lstStyle>
            <a:lvl1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s-ES_tradnl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2134455" y="293689"/>
            <a:ext cx="4479925" cy="646331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/>
            <a:r>
              <a:rPr lang="es-ES" sz="1800" b="1" dirty="0" smtClean="0"/>
              <a:t>Exportaciones de Colombia</a:t>
            </a:r>
          </a:p>
          <a:p>
            <a:pPr algn="ctr"/>
            <a:r>
              <a:rPr lang="es-ES" sz="1800" b="1" dirty="0" smtClean="0"/>
              <a:t>Enero-julio de 2012  </a:t>
            </a:r>
            <a:endParaRPr lang="es-ES" sz="1800" b="1" dirty="0"/>
          </a:p>
        </p:txBody>
      </p:sp>
      <p:sp>
        <p:nvSpPr>
          <p:cNvPr id="15" name="14 Rectángulo"/>
          <p:cNvSpPr/>
          <p:nvPr/>
        </p:nvSpPr>
        <p:spPr>
          <a:xfrm>
            <a:off x="4572000" y="1571612"/>
            <a:ext cx="4572000" cy="523220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r>
              <a:rPr lang="es-CO" b="1" dirty="0" smtClean="0"/>
              <a:t>Principales partidas exportadas</a:t>
            </a:r>
          </a:p>
          <a:p>
            <a:r>
              <a:rPr lang="es-CO" b="1" dirty="0" smtClean="0"/>
              <a:t>Variación (%)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155575" y="1649644"/>
            <a:ext cx="4143404" cy="30777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s-CO" b="1" dirty="0" smtClean="0"/>
              <a:t>Participación en el total agroindustriales (%)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" y="6415544"/>
            <a:ext cx="2226384" cy="244367"/>
          </a:xfrm>
          <a:prstGeom prst="rect">
            <a:avLst/>
          </a:prstGeom>
          <a:noFill/>
        </p:spPr>
        <p:txBody>
          <a:bodyPr wrap="none" lIns="89601" tIns="44802" rIns="89601" bIns="44802" rtlCol="0">
            <a:spAutoFit/>
          </a:bodyPr>
          <a:lstStyle/>
          <a:p>
            <a:r>
              <a:rPr lang="es-CO" sz="1000" dirty="0" smtClean="0"/>
              <a:t>Fuente: DANE. Cálculos OEE-MCIT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9" y="2002418"/>
            <a:ext cx="3676650" cy="432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965" y="1993863"/>
            <a:ext cx="4371975" cy="431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26A013-0993-4633-822B-C6833D0DC4F9}" type="slidenum">
              <a:rPr lang="es-ES_tradnl" smtClean="0"/>
              <a:pPr>
                <a:defRPr/>
              </a:pPr>
              <a:t>19</a:t>
            </a:fld>
            <a:r>
              <a:rPr lang="es-ES_tradnl" smtClean="0"/>
              <a:t> 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44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907801" y="5356955"/>
            <a:ext cx="180972" cy="30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601" tIns="44802" rIns="89601" bIns="44802">
            <a:spAutoFit/>
          </a:bodyPr>
          <a:lstStyle/>
          <a:p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244269" y="958362"/>
            <a:ext cx="8502856" cy="58293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lIns="89601" tIns="44802" rIns="89601" bIns="44802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2"/>
                </a:solidFill>
              </a:rPr>
              <a:t>Exportaciones no minero energéticos</a:t>
            </a:r>
          </a:p>
          <a:p>
            <a:pPr algn="ctr"/>
            <a:r>
              <a:rPr lang="es-ES" sz="1600" b="1" dirty="0" smtClean="0">
                <a:solidFill>
                  <a:schemeClr val="tx2"/>
                </a:solidFill>
              </a:rPr>
              <a:t>Destino de las exportaciones agroindustriales</a:t>
            </a:r>
          </a:p>
        </p:txBody>
      </p:sp>
      <p:sp>
        <p:nvSpPr>
          <p:cNvPr id="16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55576" y="186083"/>
            <a:ext cx="7687163" cy="710733"/>
          </a:xfrm>
          <a:prstGeom prst="rect">
            <a:avLst/>
          </a:prstGeom>
        </p:spPr>
        <p:txBody>
          <a:bodyPr lIns="91430" tIns="45715" rIns="91430" bIns="45715"/>
          <a:lstStyle>
            <a:lvl1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s-ES_tradnl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2134455" y="293689"/>
            <a:ext cx="4479925" cy="646331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/>
            <a:r>
              <a:rPr lang="es-ES" sz="1800" b="1" dirty="0" smtClean="0"/>
              <a:t>Exportaciones de Colombia</a:t>
            </a:r>
          </a:p>
          <a:p>
            <a:pPr algn="ctr"/>
            <a:r>
              <a:rPr lang="es-ES" sz="1800" b="1" dirty="0" smtClean="0"/>
              <a:t>Enero-julio de 2012  </a:t>
            </a:r>
            <a:endParaRPr lang="es-ES" sz="1800" b="1" dirty="0"/>
          </a:p>
        </p:txBody>
      </p:sp>
      <p:sp>
        <p:nvSpPr>
          <p:cNvPr id="15" name="14 Rectángulo"/>
          <p:cNvSpPr/>
          <p:nvPr/>
        </p:nvSpPr>
        <p:spPr>
          <a:xfrm>
            <a:off x="4572000" y="1571612"/>
            <a:ext cx="4572000" cy="307766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r>
              <a:rPr lang="es-CO" b="1" dirty="0" smtClean="0"/>
              <a:t>Variación (%)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155575" y="1649644"/>
            <a:ext cx="4143404" cy="30777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s-CO" b="1" dirty="0" smtClean="0"/>
              <a:t>Participación (%)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" y="6415544"/>
            <a:ext cx="2226384" cy="244367"/>
          </a:xfrm>
          <a:prstGeom prst="rect">
            <a:avLst/>
          </a:prstGeom>
          <a:noFill/>
        </p:spPr>
        <p:txBody>
          <a:bodyPr wrap="none" lIns="89601" tIns="44802" rIns="89601" bIns="44802" rtlCol="0">
            <a:spAutoFit/>
          </a:bodyPr>
          <a:lstStyle/>
          <a:p>
            <a:r>
              <a:rPr lang="es-CO" sz="1000" dirty="0" smtClean="0"/>
              <a:t>Fuente: DANE. Cálculos OEE-MCIT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93" y="1954382"/>
            <a:ext cx="3932237" cy="423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79" y="1803532"/>
            <a:ext cx="4194175" cy="454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26A013-0993-4633-822B-C6833D0DC4F9}" type="slidenum">
              <a:rPr lang="es-ES_tradnl" smtClean="0"/>
              <a:pPr>
                <a:defRPr/>
              </a:pPr>
              <a:t>20</a:t>
            </a:fld>
            <a:r>
              <a:rPr lang="es-ES_tradnl" smtClean="0"/>
              <a:t> 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44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907801" y="5356955"/>
            <a:ext cx="180972" cy="30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601" tIns="44802" rIns="89601" bIns="44802">
            <a:spAutoFit/>
          </a:bodyPr>
          <a:lstStyle/>
          <a:p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244269" y="958362"/>
            <a:ext cx="8502856" cy="58293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lIns="89601" tIns="44802" rIns="89601" bIns="44802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2"/>
                </a:solidFill>
              </a:rPr>
              <a:t>Exportaciones no minero energéticos</a:t>
            </a:r>
          </a:p>
          <a:p>
            <a:pPr algn="ctr"/>
            <a:r>
              <a:rPr lang="es-ES" sz="1600" b="1" dirty="0" smtClean="0">
                <a:solidFill>
                  <a:schemeClr val="tx2"/>
                </a:solidFill>
              </a:rPr>
              <a:t>Precios de productos agropecuarios y agroindustriales</a:t>
            </a:r>
          </a:p>
        </p:txBody>
      </p:sp>
      <p:sp>
        <p:nvSpPr>
          <p:cNvPr id="16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55576" y="186083"/>
            <a:ext cx="7687163" cy="710733"/>
          </a:xfrm>
          <a:prstGeom prst="rect">
            <a:avLst/>
          </a:prstGeom>
        </p:spPr>
        <p:txBody>
          <a:bodyPr lIns="91430" tIns="45715" rIns="91430" bIns="45715"/>
          <a:lstStyle>
            <a:lvl1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s-ES_tradnl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2134455" y="293689"/>
            <a:ext cx="4479925" cy="646331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 algn="ctr"/>
            <a:r>
              <a:rPr lang="es-ES" sz="1800" b="1" dirty="0" smtClean="0"/>
              <a:t>Exportaciones de Colombia</a:t>
            </a:r>
          </a:p>
          <a:p>
            <a:pPr algn="ctr"/>
            <a:r>
              <a:rPr lang="es-ES" sz="1800" b="1" dirty="0" smtClean="0"/>
              <a:t>Enero-julio de 2012  </a:t>
            </a:r>
            <a:endParaRPr lang="es-ES" sz="18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572000" y="1785926"/>
            <a:ext cx="3786214" cy="30777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s-CO" b="1" dirty="0" smtClean="0"/>
              <a:t>Precios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642910" y="1785926"/>
            <a:ext cx="2643206" cy="52322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r>
              <a:rPr lang="es-CO" b="1" dirty="0" smtClean="0"/>
              <a:t>Precios Internacionales</a:t>
            </a:r>
          </a:p>
          <a:p>
            <a:r>
              <a:rPr lang="es-CO" b="1" dirty="0" smtClean="0"/>
              <a:t>Índice enero 2006=100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2114424" y="5542764"/>
            <a:ext cx="5527039" cy="707876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r>
              <a:rPr lang="en-US" sz="1000" dirty="0" smtClean="0"/>
              <a:t>Fuentes:  </a:t>
            </a:r>
            <a:r>
              <a:rPr lang="en-US" sz="1000" dirty="0" err="1" smtClean="0"/>
              <a:t>Banano</a:t>
            </a:r>
            <a:r>
              <a:rPr lang="en-US" sz="1000" dirty="0" smtClean="0"/>
              <a:t>, </a:t>
            </a:r>
            <a:r>
              <a:rPr lang="en-US" sz="1000" dirty="0" err="1" smtClean="0"/>
              <a:t>azúcar</a:t>
            </a:r>
            <a:r>
              <a:rPr lang="en-US" sz="1000" dirty="0" smtClean="0"/>
              <a:t>, </a:t>
            </a:r>
            <a:r>
              <a:rPr lang="en-US" sz="1000" dirty="0" err="1" smtClean="0"/>
              <a:t>página</a:t>
            </a:r>
            <a:r>
              <a:rPr lang="en-US" sz="1000" dirty="0" smtClean="0"/>
              <a:t> web FMI/</a:t>
            </a:r>
            <a:r>
              <a:rPr lang="en-US" sz="1000" dirty="0" err="1" smtClean="0"/>
              <a:t>precios</a:t>
            </a:r>
            <a:r>
              <a:rPr lang="en-US" sz="1000" dirty="0" smtClean="0"/>
              <a:t> de los </a:t>
            </a:r>
            <a:r>
              <a:rPr lang="en-US" sz="1000" dirty="0" err="1" smtClean="0"/>
              <a:t>productos</a:t>
            </a:r>
            <a:r>
              <a:rPr lang="en-US" sz="1000" dirty="0" smtClean="0"/>
              <a:t> </a:t>
            </a:r>
            <a:r>
              <a:rPr lang="en-US" sz="1000" dirty="0" err="1" smtClean="0"/>
              <a:t>primarios</a:t>
            </a:r>
            <a:r>
              <a:rPr lang="en-US" sz="1000" dirty="0" smtClean="0"/>
              <a:t>. </a:t>
            </a:r>
            <a:r>
              <a:rPr lang="en-US" sz="1000" dirty="0" err="1" smtClean="0"/>
              <a:t>Banano</a:t>
            </a:r>
            <a:r>
              <a:rPr lang="en-US" sz="1000" dirty="0" smtClean="0"/>
              <a:t>, </a:t>
            </a:r>
            <a:r>
              <a:rPr lang="en-US" sz="1000" dirty="0" err="1" smtClean="0"/>
              <a:t>precio</a:t>
            </a:r>
            <a:r>
              <a:rPr lang="en-US" sz="1000" dirty="0" smtClean="0"/>
              <a:t> FOB U.S. ports (</a:t>
            </a:r>
            <a:r>
              <a:rPr lang="en-US" sz="1000" dirty="0" err="1" smtClean="0"/>
              <a:t>Sopisco</a:t>
            </a:r>
            <a:r>
              <a:rPr lang="en-US" sz="1000" dirty="0" smtClean="0"/>
              <a:t> </a:t>
            </a:r>
            <a:r>
              <a:rPr lang="en-US" sz="1000" dirty="0" err="1" smtClean="0"/>
              <a:t>News,Guayaquil</a:t>
            </a:r>
            <a:r>
              <a:rPr lang="en-US" sz="1000" dirty="0" smtClean="0"/>
              <a:t>), </a:t>
            </a:r>
            <a:r>
              <a:rPr lang="en-US" sz="1000" dirty="0" err="1" smtClean="0"/>
              <a:t>azúcar</a:t>
            </a:r>
            <a:r>
              <a:rPr lang="en-US" sz="1000" dirty="0" smtClean="0"/>
              <a:t>, </a:t>
            </a:r>
            <a:r>
              <a:rPr lang="en-US" sz="1000" dirty="0" err="1" smtClean="0"/>
              <a:t>mercado</a:t>
            </a:r>
            <a:r>
              <a:rPr lang="en-US" sz="1000" dirty="0" smtClean="0"/>
              <a:t> </a:t>
            </a:r>
            <a:r>
              <a:rPr lang="en-US" sz="1000" dirty="0" err="1" smtClean="0"/>
              <a:t>libre</a:t>
            </a:r>
            <a:r>
              <a:rPr lang="en-US" sz="1000" dirty="0" smtClean="0"/>
              <a:t>. Café, </a:t>
            </a:r>
            <a:r>
              <a:rPr lang="en-US" sz="1000" dirty="0" err="1" smtClean="0"/>
              <a:t>Organización</a:t>
            </a:r>
            <a:r>
              <a:rPr lang="en-US" sz="1000" dirty="0" smtClean="0"/>
              <a:t> </a:t>
            </a:r>
            <a:r>
              <a:rPr lang="en-US" sz="1000" dirty="0" err="1" smtClean="0"/>
              <a:t>Internacional</a:t>
            </a:r>
            <a:r>
              <a:rPr lang="en-US" sz="1000" dirty="0" smtClean="0"/>
              <a:t> del Café, web/ICO indicator prices, </a:t>
            </a:r>
            <a:r>
              <a:rPr lang="en-US" sz="1000" dirty="0" err="1" smtClean="0"/>
              <a:t>cotización</a:t>
            </a:r>
            <a:r>
              <a:rPr lang="en-US" sz="1000" dirty="0" smtClean="0"/>
              <a:t>  de los </a:t>
            </a:r>
            <a:r>
              <a:rPr lang="en-US" sz="1000" dirty="0" err="1" smtClean="0"/>
              <a:t>suaves</a:t>
            </a:r>
            <a:r>
              <a:rPr lang="en-US" sz="1000" dirty="0" smtClean="0"/>
              <a:t> </a:t>
            </a:r>
            <a:r>
              <a:rPr lang="en-US" sz="1000" dirty="0" err="1" smtClean="0"/>
              <a:t>colombianos</a:t>
            </a:r>
            <a:r>
              <a:rPr lang="en-US" sz="1000" dirty="0" smtClean="0"/>
              <a:t> en el </a:t>
            </a:r>
            <a:r>
              <a:rPr lang="en-US" sz="1000" dirty="0" err="1" smtClean="0"/>
              <a:t>mercado</a:t>
            </a:r>
            <a:r>
              <a:rPr lang="en-US" sz="1000" dirty="0" smtClean="0"/>
              <a:t> de Nueva York.</a:t>
            </a:r>
            <a:endParaRPr lang="en-US" sz="10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4422531" y="3695865"/>
            <a:ext cx="4266438" cy="1015653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171431" indent="-171431" algn="just">
              <a:buFont typeface="Arial" pitchFamily="34" charset="0"/>
              <a:buChar char="•"/>
            </a:pPr>
            <a:r>
              <a:rPr lang="es-CO" sz="1200" b="1" dirty="0" smtClean="0"/>
              <a:t>En el acumulado a julio de 2012 aumentó el precio implícito de las flores (3,6%) y del banano (1,5%), respecto a similar período del año anterior. Por el contrario, fue inferior la cotización en café (-25,2%) y azúcar (-15,3%).</a:t>
            </a:r>
            <a:endParaRPr lang="en-US" sz="12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811996" y="3389593"/>
            <a:ext cx="9108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dirty="0" smtClean="0"/>
              <a:t>*precio implícito</a:t>
            </a:r>
            <a:endParaRPr lang="es-CO" sz="8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244750"/>
              </p:ext>
            </p:extLst>
          </p:nvPr>
        </p:nvGraphicFramePr>
        <p:xfrm>
          <a:off x="4386845" y="2093703"/>
          <a:ext cx="4302124" cy="1190135"/>
        </p:xfrm>
        <a:graphic>
          <a:graphicData uri="http://schemas.openxmlformats.org/drawingml/2006/table">
            <a:tbl>
              <a:tblPr/>
              <a:tblGrid>
                <a:gridCol w="787547"/>
                <a:gridCol w="999127"/>
                <a:gridCol w="717021"/>
                <a:gridCol w="893337"/>
                <a:gridCol w="905092"/>
              </a:tblGrid>
              <a:tr h="23802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Arial"/>
                        </a:rPr>
                        <a:t>Producto</a:t>
                      </a:r>
                    </a:p>
                  </a:txBody>
                  <a:tcPr marL="7053" marR="7053" marT="7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Arial"/>
                        </a:rPr>
                        <a:t>Unidades</a:t>
                      </a:r>
                    </a:p>
                  </a:txBody>
                  <a:tcPr marL="7053" marR="7053" marT="7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effectLst/>
                          <a:latin typeface="Arial"/>
                        </a:rPr>
                        <a:t>2011</a:t>
                      </a:r>
                    </a:p>
                  </a:txBody>
                  <a:tcPr marL="7053" marR="7053" marT="7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effectLst/>
                          <a:latin typeface="Arial"/>
                        </a:rPr>
                        <a:t>Ene-julio/11</a:t>
                      </a:r>
                    </a:p>
                  </a:txBody>
                  <a:tcPr marL="7053" marR="7053" marT="7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effectLst/>
                          <a:latin typeface="Arial"/>
                        </a:rPr>
                        <a:t>Ene-julio/12</a:t>
                      </a:r>
                    </a:p>
                  </a:txBody>
                  <a:tcPr marL="7053" marR="7053" marT="7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2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Arial"/>
                        </a:rPr>
                        <a:t>Café</a:t>
                      </a:r>
                    </a:p>
                  </a:txBody>
                  <a:tcPr marL="7053" marR="7053" marT="7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Arial"/>
                        </a:rPr>
                        <a:t>US$ libra</a:t>
                      </a:r>
                    </a:p>
                  </a:txBody>
                  <a:tcPr marL="7053" marR="7053" marT="7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effectLst/>
                          <a:latin typeface="Arial"/>
                        </a:rPr>
                        <a:t>          2,8 </a:t>
                      </a:r>
                    </a:p>
                  </a:txBody>
                  <a:tcPr marL="7053" marR="7053" marT="7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effectLst/>
                          <a:latin typeface="Arial"/>
                        </a:rPr>
                        <a:t>2,9</a:t>
                      </a:r>
                    </a:p>
                  </a:txBody>
                  <a:tcPr marL="7053" marR="7053" marT="7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effectLst/>
                          <a:latin typeface="Arial"/>
                        </a:rPr>
                        <a:t>2,2</a:t>
                      </a:r>
                    </a:p>
                  </a:txBody>
                  <a:tcPr marL="7053" marR="7053" marT="7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802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Arial"/>
                        </a:rPr>
                        <a:t>Banano</a:t>
                      </a:r>
                    </a:p>
                  </a:txBody>
                  <a:tcPr marL="7053" marR="7053" marT="7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Arial"/>
                        </a:rPr>
                        <a:t>US$ ton</a:t>
                      </a:r>
                    </a:p>
                  </a:txBody>
                  <a:tcPr marL="7053" marR="7053" marT="7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effectLst/>
                          <a:latin typeface="Arial"/>
                        </a:rPr>
                        <a:t>      975,9 </a:t>
                      </a:r>
                    </a:p>
                  </a:txBody>
                  <a:tcPr marL="7053" marR="7053" marT="7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effectLst/>
                          <a:latin typeface="Arial"/>
                        </a:rPr>
                        <a:t>991,8</a:t>
                      </a:r>
                    </a:p>
                  </a:txBody>
                  <a:tcPr marL="7053" marR="7053" marT="7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effectLst/>
                          <a:latin typeface="Arial"/>
                        </a:rPr>
                        <a:t>1.006,8</a:t>
                      </a:r>
                    </a:p>
                  </a:txBody>
                  <a:tcPr marL="7053" marR="7053" marT="7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02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Arial"/>
                        </a:rPr>
                        <a:t>Flores*</a:t>
                      </a:r>
                    </a:p>
                  </a:txBody>
                  <a:tcPr marL="7053" marR="7053" marT="7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Arial"/>
                        </a:rPr>
                        <a:t>US$ Kilo</a:t>
                      </a:r>
                    </a:p>
                  </a:txBody>
                  <a:tcPr marL="7053" marR="7053" marT="7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effectLst/>
                          <a:latin typeface="Arial"/>
                        </a:rPr>
                        <a:t>          6,0 </a:t>
                      </a:r>
                    </a:p>
                  </a:txBody>
                  <a:tcPr marL="7053" marR="7053" marT="7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effectLst/>
                          <a:latin typeface="Arial"/>
                        </a:rPr>
                        <a:t>6,3</a:t>
                      </a:r>
                    </a:p>
                  </a:txBody>
                  <a:tcPr marL="7053" marR="7053" marT="7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effectLst/>
                          <a:latin typeface="Arial"/>
                        </a:rPr>
                        <a:t>              6,6 </a:t>
                      </a:r>
                    </a:p>
                  </a:txBody>
                  <a:tcPr marL="7053" marR="7053" marT="7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02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Arial"/>
                        </a:rPr>
                        <a:t>Azúcar</a:t>
                      </a:r>
                    </a:p>
                  </a:txBody>
                  <a:tcPr marL="7053" marR="7053" marT="7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Arial"/>
                        </a:rPr>
                        <a:t>cvs US$ libra</a:t>
                      </a:r>
                    </a:p>
                  </a:txBody>
                  <a:tcPr marL="7053" marR="7053" marT="7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effectLst/>
                          <a:latin typeface="Arial"/>
                        </a:rPr>
                        <a:t>        26,2 </a:t>
                      </a:r>
                    </a:p>
                  </a:txBody>
                  <a:tcPr marL="7053" marR="7053" marT="7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effectLst/>
                          <a:latin typeface="Arial"/>
                        </a:rPr>
                        <a:t>26,4</a:t>
                      </a:r>
                    </a:p>
                  </a:txBody>
                  <a:tcPr marL="7053" marR="7053" marT="7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Arial"/>
                        </a:rPr>
                        <a:t>22,4</a:t>
                      </a:r>
                    </a:p>
                  </a:txBody>
                  <a:tcPr marL="7053" marR="7053" marT="7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2" y="2273286"/>
            <a:ext cx="4213225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26A013-0993-4633-822B-C6833D0DC4F9}" type="slidenum">
              <a:rPr lang="es-ES_tradnl" smtClean="0"/>
              <a:pPr>
                <a:defRPr/>
              </a:pPr>
              <a:t>21</a:t>
            </a:fld>
            <a:r>
              <a:rPr lang="es-ES_tradnl" smtClean="0"/>
              <a:t> 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44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907801" y="5356955"/>
            <a:ext cx="180972" cy="30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601" tIns="44802" rIns="89601" bIns="44802">
            <a:spAutoFit/>
          </a:bodyPr>
          <a:lstStyle/>
          <a:p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244269" y="958362"/>
            <a:ext cx="8502856" cy="58293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lIns="89601" tIns="44802" rIns="89601" bIns="44802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2"/>
                </a:solidFill>
              </a:rPr>
              <a:t>Exportaciones no minero energéticos</a:t>
            </a:r>
          </a:p>
          <a:p>
            <a:pPr algn="ctr"/>
            <a:r>
              <a:rPr lang="es-ES" sz="1600" b="1" dirty="0" smtClean="0">
                <a:solidFill>
                  <a:schemeClr val="tx2"/>
                </a:solidFill>
              </a:rPr>
              <a:t>Volumen de las exportaciones agropecuarias y agroindustriales</a:t>
            </a:r>
          </a:p>
        </p:txBody>
      </p:sp>
      <p:sp>
        <p:nvSpPr>
          <p:cNvPr id="16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55576" y="186083"/>
            <a:ext cx="7687163" cy="710733"/>
          </a:xfrm>
          <a:prstGeom prst="rect">
            <a:avLst/>
          </a:prstGeom>
        </p:spPr>
        <p:txBody>
          <a:bodyPr lIns="91430" tIns="45715" rIns="91430" bIns="45715"/>
          <a:lstStyle>
            <a:lvl1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s-ES_tradnl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2134455" y="293689"/>
            <a:ext cx="4479925" cy="646331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 algn="ctr"/>
            <a:r>
              <a:rPr lang="es-ES" sz="1800" b="1" dirty="0" smtClean="0"/>
              <a:t>Exportaciones de Colombia</a:t>
            </a:r>
          </a:p>
          <a:p>
            <a:pPr algn="ctr"/>
            <a:r>
              <a:rPr lang="es-ES" sz="1800" b="1" dirty="0" smtClean="0"/>
              <a:t>Enero-julio de 2012  </a:t>
            </a:r>
            <a:endParaRPr lang="es-ES" sz="18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28596" y="1785926"/>
            <a:ext cx="4143404" cy="52322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s-CO" b="1" dirty="0" smtClean="0"/>
              <a:t>Volumen exportado 12 meses</a:t>
            </a:r>
          </a:p>
          <a:p>
            <a:r>
              <a:rPr lang="es-CO" b="1" dirty="0" smtClean="0"/>
              <a:t>Índice enero 2006=100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4292364" y="3931031"/>
            <a:ext cx="4644032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171431" indent="-171431" algn="just">
              <a:buFont typeface="Arial" pitchFamily="34" charset="0"/>
              <a:buChar char="•"/>
            </a:pPr>
            <a:r>
              <a:rPr lang="es-CO" sz="1200" b="1" dirty="0" smtClean="0"/>
              <a:t>En el acumulado a julio de 2012, las cantidades exportadas de café, flores y azúcar disminuyeron en 19,5%, </a:t>
            </a:r>
            <a:r>
              <a:rPr lang="es-CO" sz="1200" b="1" dirty="0"/>
              <a:t>6</a:t>
            </a:r>
            <a:r>
              <a:rPr lang="es-CO" sz="1200" b="1" dirty="0" smtClean="0"/>
              <a:t>,1% y 5,7%, respectivamente. Las correspondientes a banano se aumentaron 2,2%</a:t>
            </a:r>
            <a:endParaRPr lang="en-US" sz="12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4603721" y="1841611"/>
            <a:ext cx="4143404" cy="307766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s-CO" b="1" dirty="0" smtClean="0"/>
              <a:t>Volumen exportado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" y="6415544"/>
            <a:ext cx="2226384" cy="244367"/>
          </a:xfrm>
          <a:prstGeom prst="rect">
            <a:avLst/>
          </a:prstGeom>
          <a:noFill/>
        </p:spPr>
        <p:txBody>
          <a:bodyPr wrap="none" lIns="89601" tIns="44802" rIns="89601" bIns="44802" rtlCol="0">
            <a:spAutoFit/>
          </a:bodyPr>
          <a:lstStyle/>
          <a:p>
            <a:r>
              <a:rPr lang="es-CO" sz="1000" dirty="0" smtClean="0"/>
              <a:t>Fuente: DANE. Cálculos OEE-MCIT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466545"/>
              </p:ext>
            </p:extLst>
          </p:nvPr>
        </p:nvGraphicFramePr>
        <p:xfrm>
          <a:off x="4495697" y="2309146"/>
          <a:ext cx="4302125" cy="708930"/>
        </p:xfrm>
        <a:graphic>
          <a:graphicData uri="http://schemas.openxmlformats.org/drawingml/2006/table">
            <a:tbl>
              <a:tblPr/>
              <a:tblGrid>
                <a:gridCol w="932898"/>
                <a:gridCol w="1063966"/>
                <a:gridCol w="871219"/>
                <a:gridCol w="709311"/>
                <a:gridCol w="724731"/>
              </a:tblGrid>
              <a:tr h="134152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Producto</a:t>
                      </a:r>
                    </a:p>
                  </a:txBody>
                  <a:tcPr marL="4626" marR="4626" marT="4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Unidades</a:t>
                      </a:r>
                    </a:p>
                  </a:txBody>
                  <a:tcPr marL="4626" marR="4626" marT="4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</a:p>
                  </a:txBody>
                  <a:tcPr marL="4626" marR="4626" marT="4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Ene-julio/11</a:t>
                      </a:r>
                    </a:p>
                  </a:txBody>
                  <a:tcPr marL="4626" marR="4626" marT="4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Ene-julio/12</a:t>
                      </a:r>
                    </a:p>
                  </a:txBody>
                  <a:tcPr marL="4626" marR="4626" marT="4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152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Café</a:t>
                      </a:r>
                    </a:p>
                  </a:txBody>
                  <a:tcPr marL="4626" marR="4626" marT="4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Miles de toneladas</a:t>
                      </a:r>
                    </a:p>
                  </a:txBody>
                  <a:tcPr marL="4626" marR="4626" marT="4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431</a:t>
                      </a:r>
                    </a:p>
                  </a:txBody>
                  <a:tcPr marL="4626" marR="4626" marT="4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276</a:t>
                      </a:r>
                    </a:p>
                  </a:txBody>
                  <a:tcPr marL="4626" marR="4626" marT="4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223</a:t>
                      </a:r>
                    </a:p>
                  </a:txBody>
                  <a:tcPr marL="4626" marR="4626" marT="4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152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Banano</a:t>
                      </a:r>
                    </a:p>
                  </a:txBody>
                  <a:tcPr marL="4626" marR="4626" marT="4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Miles de toneladas</a:t>
                      </a:r>
                    </a:p>
                  </a:txBody>
                  <a:tcPr marL="4626" marR="4626" marT="4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1.915</a:t>
                      </a:r>
                    </a:p>
                  </a:txBody>
                  <a:tcPr marL="4626" marR="4626" marT="4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992</a:t>
                      </a:r>
                    </a:p>
                  </a:txBody>
                  <a:tcPr marL="4626" marR="4626" marT="4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1.014</a:t>
                      </a:r>
                    </a:p>
                  </a:txBody>
                  <a:tcPr marL="4626" marR="4626" marT="4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152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Flores</a:t>
                      </a:r>
                    </a:p>
                  </a:txBody>
                  <a:tcPr marL="4626" marR="4626" marT="4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Miles de toneladas</a:t>
                      </a:r>
                    </a:p>
                  </a:txBody>
                  <a:tcPr marL="4626" marR="4626" marT="4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206</a:t>
                      </a:r>
                    </a:p>
                  </a:txBody>
                  <a:tcPr marL="4626" marR="4626" marT="4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135,1</a:t>
                      </a:r>
                    </a:p>
                  </a:txBody>
                  <a:tcPr marL="4626" marR="4626" marT="4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126,9</a:t>
                      </a:r>
                    </a:p>
                  </a:txBody>
                  <a:tcPr marL="4626" marR="4626" marT="4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152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Azúcar</a:t>
                      </a:r>
                    </a:p>
                  </a:txBody>
                  <a:tcPr marL="4626" marR="4626" marT="4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Miles de toneladas</a:t>
                      </a:r>
                    </a:p>
                  </a:txBody>
                  <a:tcPr marL="4626" marR="4626" marT="4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843</a:t>
                      </a:r>
                    </a:p>
                  </a:txBody>
                  <a:tcPr marL="4626" marR="4626" marT="4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430</a:t>
                      </a:r>
                    </a:p>
                  </a:txBody>
                  <a:tcPr marL="4626" marR="4626" marT="4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406</a:t>
                      </a:r>
                    </a:p>
                  </a:txBody>
                  <a:tcPr marL="4626" marR="4626" marT="4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41" y="2273286"/>
            <a:ext cx="4017963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26A013-0993-4633-822B-C6833D0DC4F9}" type="slidenum">
              <a:rPr lang="es-ES_tradnl" smtClean="0"/>
              <a:pPr>
                <a:defRPr/>
              </a:pPr>
              <a:t>22</a:t>
            </a:fld>
            <a:r>
              <a:rPr lang="es-ES_tradnl" smtClean="0"/>
              <a:t> 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44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907801" y="5356955"/>
            <a:ext cx="180972" cy="30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601" tIns="44802" rIns="89601" bIns="44802">
            <a:spAutoFit/>
          </a:bodyPr>
          <a:lstStyle/>
          <a:p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244269" y="958362"/>
            <a:ext cx="8502856" cy="58293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lIns="89601" tIns="44802" rIns="89601" bIns="44802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2"/>
                </a:solidFill>
              </a:rPr>
              <a:t>Exportaciones no minero energéticos</a:t>
            </a:r>
          </a:p>
          <a:p>
            <a:pPr algn="ctr"/>
            <a:r>
              <a:rPr lang="es-ES" sz="1600" b="1" dirty="0" smtClean="0">
                <a:solidFill>
                  <a:schemeClr val="tx2"/>
                </a:solidFill>
              </a:rPr>
              <a:t>Productos industriales</a:t>
            </a:r>
          </a:p>
        </p:txBody>
      </p:sp>
      <p:sp>
        <p:nvSpPr>
          <p:cNvPr id="16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55576" y="186083"/>
            <a:ext cx="7687163" cy="710733"/>
          </a:xfrm>
          <a:prstGeom prst="rect">
            <a:avLst/>
          </a:prstGeom>
        </p:spPr>
        <p:txBody>
          <a:bodyPr lIns="91430" tIns="45715" rIns="91430" bIns="45715"/>
          <a:lstStyle>
            <a:lvl1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s-ES_tradnl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2134455" y="293689"/>
            <a:ext cx="4479925" cy="646331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/>
            <a:r>
              <a:rPr lang="es-ES" sz="1800" b="1" dirty="0" smtClean="0"/>
              <a:t>Exportaciones de Colombia</a:t>
            </a:r>
          </a:p>
          <a:p>
            <a:pPr algn="ctr"/>
            <a:r>
              <a:rPr lang="es-ES" sz="1800" b="1" dirty="0" smtClean="0"/>
              <a:t>Enero-julio de 2012  </a:t>
            </a:r>
            <a:endParaRPr lang="es-ES" sz="18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14282" y="1714488"/>
            <a:ext cx="4143404" cy="30777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s-CO" b="1" dirty="0" smtClean="0"/>
              <a:t>Variación (%)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4572000" y="1643050"/>
            <a:ext cx="4572000" cy="523220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r>
              <a:rPr lang="es-CO" b="1" dirty="0" smtClean="0"/>
              <a:t>Sectores industriales agregados</a:t>
            </a:r>
          </a:p>
          <a:p>
            <a:r>
              <a:rPr lang="es-CO" b="1" dirty="0" smtClean="0"/>
              <a:t>US$ Millones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2497761" y="6213654"/>
            <a:ext cx="5681040" cy="50782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s-CO" sz="900" dirty="0" smtClean="0"/>
              <a:t>*Industria liviana incluye: Calzado, confecciones, editoriales, jabones-cosméticos, manufacturas de cuero, plásticos, textiles, entre otros</a:t>
            </a:r>
          </a:p>
          <a:p>
            <a:r>
              <a:rPr lang="es-CO" sz="900" dirty="0" smtClean="0"/>
              <a:t>** Industria básica: Metalúrgica, papel y química básica </a:t>
            </a:r>
            <a:endParaRPr lang="en-US" sz="9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767904" y="4981135"/>
            <a:ext cx="7712382" cy="1015653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171431" indent="-171431" algn="just">
              <a:spcAft>
                <a:spcPts val="0"/>
              </a:spcAft>
            </a:pPr>
            <a:endParaRPr lang="es-CO" sz="1200" b="1" dirty="0" smtClean="0"/>
          </a:p>
          <a:p>
            <a:pPr marL="171431" indent="-171431" algn="just">
              <a:spcAft>
                <a:spcPts val="0"/>
              </a:spcAft>
              <a:buFont typeface="Arial" pitchFamily="34" charset="0"/>
              <a:buChar char="•"/>
            </a:pPr>
            <a:r>
              <a:rPr lang="es-CO" sz="1200" b="1" dirty="0" smtClean="0"/>
              <a:t>En el presente año sólo en marzo se registró una tasa negativa de crecimiento; en el acumulado a julio crecieron 5,7% y la variación 12 meses se situó en 11,7%. Crecieron las de maquinaria y equipo (32,6%), las de manufactura liviana (</a:t>
            </a:r>
            <a:r>
              <a:rPr lang="es-CO" sz="1200" b="1" dirty="0"/>
              <a:t>6</a:t>
            </a:r>
            <a:r>
              <a:rPr lang="es-CO" sz="1200" b="1" dirty="0" smtClean="0"/>
              <a:t>%) </a:t>
            </a:r>
            <a:r>
              <a:rPr lang="es-CO" sz="1200" b="1" dirty="0"/>
              <a:t>y </a:t>
            </a:r>
            <a:r>
              <a:rPr lang="es-CO" sz="1200" b="1" dirty="0" smtClean="0"/>
              <a:t>las de la industria automotriz (20,1%).  Decrecieron los de manufactura básica (-3,9%).</a:t>
            </a:r>
            <a:endParaRPr lang="en-US" sz="12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" y="6415544"/>
            <a:ext cx="2226384" cy="244367"/>
          </a:xfrm>
          <a:prstGeom prst="rect">
            <a:avLst/>
          </a:prstGeom>
          <a:noFill/>
        </p:spPr>
        <p:txBody>
          <a:bodyPr wrap="none" lIns="89601" tIns="44802" rIns="89601" bIns="44802" rtlCol="0">
            <a:spAutoFit/>
          </a:bodyPr>
          <a:lstStyle/>
          <a:p>
            <a:r>
              <a:rPr lang="es-CO" sz="1000" dirty="0" smtClean="0"/>
              <a:t>Fuente: DANE. Cálculos OEE-MCIT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2022265"/>
            <a:ext cx="43592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907" y="1940520"/>
            <a:ext cx="37560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26A013-0993-4633-822B-C6833D0DC4F9}" type="slidenum">
              <a:rPr lang="es-ES_tradnl" smtClean="0"/>
              <a:pPr>
                <a:defRPr/>
              </a:pPr>
              <a:t>23</a:t>
            </a:fld>
            <a:r>
              <a:rPr lang="es-ES_tradnl" smtClean="0"/>
              <a:t> 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44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907801" y="5356955"/>
            <a:ext cx="180972" cy="30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601" tIns="44802" rIns="89601" bIns="44802">
            <a:spAutoFit/>
          </a:bodyPr>
          <a:lstStyle/>
          <a:p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244269" y="958362"/>
            <a:ext cx="8502856" cy="58293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lIns="89601" tIns="44802" rIns="89601" bIns="44802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2"/>
                </a:solidFill>
              </a:rPr>
              <a:t>Exportaciones no minero energéticos</a:t>
            </a:r>
          </a:p>
          <a:p>
            <a:pPr algn="ctr"/>
            <a:r>
              <a:rPr lang="es-ES" sz="1600" b="1" dirty="0" smtClean="0">
                <a:solidFill>
                  <a:schemeClr val="tx2"/>
                </a:solidFill>
              </a:rPr>
              <a:t>Productos industriales</a:t>
            </a:r>
          </a:p>
        </p:txBody>
      </p:sp>
      <p:sp>
        <p:nvSpPr>
          <p:cNvPr id="16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55576" y="186083"/>
            <a:ext cx="7687163" cy="710733"/>
          </a:xfrm>
          <a:prstGeom prst="rect">
            <a:avLst/>
          </a:prstGeom>
        </p:spPr>
        <p:txBody>
          <a:bodyPr lIns="91430" tIns="45715" rIns="91430" bIns="45715"/>
          <a:lstStyle>
            <a:lvl1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s-ES_tradnl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2134455" y="293689"/>
            <a:ext cx="4479925" cy="646331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/>
            <a:r>
              <a:rPr lang="es-ES" sz="1800" b="1" dirty="0" smtClean="0"/>
              <a:t>Exportaciones de Colombia</a:t>
            </a:r>
          </a:p>
          <a:p>
            <a:pPr algn="ctr"/>
            <a:r>
              <a:rPr lang="es-ES" sz="1800" b="1" dirty="0" smtClean="0"/>
              <a:t>Enero-julio de 2012  </a:t>
            </a:r>
            <a:endParaRPr lang="es-ES" sz="18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42844" y="1571612"/>
            <a:ext cx="4143404" cy="52322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s-CO" b="1" dirty="0" smtClean="0"/>
              <a:t>Principales diez productos</a:t>
            </a:r>
          </a:p>
          <a:p>
            <a:r>
              <a:rPr lang="es-CO" b="1" dirty="0" smtClean="0"/>
              <a:t>US$ Millones 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4790587" y="1643051"/>
            <a:ext cx="3176546" cy="307777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r>
              <a:rPr lang="es-CO" b="1" dirty="0" smtClean="0"/>
              <a:t>Variación (%)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1" y="6415544"/>
            <a:ext cx="2226384" cy="244367"/>
          </a:xfrm>
          <a:prstGeom prst="rect">
            <a:avLst/>
          </a:prstGeom>
          <a:noFill/>
        </p:spPr>
        <p:txBody>
          <a:bodyPr wrap="none" lIns="89601" tIns="44802" rIns="89601" bIns="44802" rtlCol="0">
            <a:spAutoFit/>
          </a:bodyPr>
          <a:lstStyle/>
          <a:p>
            <a:r>
              <a:rPr lang="es-CO" sz="1000" dirty="0" smtClean="0"/>
              <a:t>Fuente: DANE. Cálculos OEE-MCIT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829537"/>
              </p:ext>
            </p:extLst>
          </p:nvPr>
        </p:nvGraphicFramePr>
        <p:xfrm>
          <a:off x="215153" y="2442186"/>
          <a:ext cx="3397622" cy="3183646"/>
        </p:xfrm>
        <a:graphic>
          <a:graphicData uri="http://schemas.openxmlformats.org/drawingml/2006/table">
            <a:tbl>
              <a:tblPr/>
              <a:tblGrid>
                <a:gridCol w="1799231"/>
                <a:gridCol w="317037"/>
                <a:gridCol w="356666"/>
                <a:gridCol w="449134"/>
                <a:gridCol w="475554"/>
              </a:tblGrid>
              <a:tr h="380193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Descripción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Ene-julio/11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Ene-julio/12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1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Demás aeronaves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166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507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262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271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Polimeros</a:t>
                      </a: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de </a:t>
                      </a:r>
                      <a:r>
                        <a:rPr lang="es-CO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propileno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351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430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253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251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71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Medicamentos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320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368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210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232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71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Cloruro de vinilo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293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367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218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217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71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Desperdicios de cobre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306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339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212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185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71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Insecticidas, plaguicidas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229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230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134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152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71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Automoviles</a:t>
                      </a: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de turismo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119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0193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Compresas, tampones higiénicos, pañales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227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133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0193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Productos para el cuidado de la piel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147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183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71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Cajas, envases de plástico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128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149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1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de los industriales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27,1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30,4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28,6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30,8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1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industrial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8.184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9.531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5.313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5.614</a:t>
                      </a:r>
                    </a:p>
                  </a:txBody>
                  <a:tcPr marL="3832" marR="3832" marT="3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012" y="1856190"/>
            <a:ext cx="4260850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26A013-0993-4633-822B-C6833D0DC4F9}" type="slidenum">
              <a:rPr lang="es-ES_tradnl" smtClean="0"/>
              <a:pPr>
                <a:defRPr/>
              </a:pPr>
              <a:t>24</a:t>
            </a:fld>
            <a:r>
              <a:rPr lang="es-ES_tradnl" smtClean="0"/>
              <a:t> 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44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907801" y="5356955"/>
            <a:ext cx="180972" cy="30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601" tIns="44802" rIns="89601" bIns="44802">
            <a:spAutoFit/>
          </a:bodyPr>
          <a:lstStyle/>
          <a:p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244269" y="958362"/>
            <a:ext cx="8502856" cy="58293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lIns="89601" tIns="44802" rIns="89601" bIns="44802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2"/>
                </a:solidFill>
              </a:rPr>
              <a:t>Exportaciones no minero energéticos</a:t>
            </a:r>
          </a:p>
          <a:p>
            <a:pPr algn="ctr"/>
            <a:r>
              <a:rPr lang="es-ES" sz="1600" b="1" dirty="0" smtClean="0">
                <a:solidFill>
                  <a:schemeClr val="tx2"/>
                </a:solidFill>
              </a:rPr>
              <a:t>Productos industriales</a:t>
            </a:r>
          </a:p>
        </p:txBody>
      </p:sp>
      <p:sp>
        <p:nvSpPr>
          <p:cNvPr id="16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55576" y="186083"/>
            <a:ext cx="7687163" cy="710733"/>
          </a:xfrm>
          <a:prstGeom prst="rect">
            <a:avLst/>
          </a:prstGeom>
        </p:spPr>
        <p:txBody>
          <a:bodyPr lIns="91430" tIns="45715" rIns="91430" bIns="45715"/>
          <a:lstStyle>
            <a:lvl1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s-ES_tradnl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2134455" y="293689"/>
            <a:ext cx="4479925" cy="646331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/>
            <a:r>
              <a:rPr lang="es-ES" sz="1800" b="1" dirty="0" smtClean="0"/>
              <a:t>Exportaciones de Colombia</a:t>
            </a:r>
          </a:p>
          <a:p>
            <a:pPr algn="ctr"/>
            <a:r>
              <a:rPr lang="es-ES" sz="1800" b="1" dirty="0" smtClean="0"/>
              <a:t>Enero-julio de 2012  </a:t>
            </a:r>
            <a:endParaRPr lang="es-ES" sz="18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42844" y="1571612"/>
            <a:ext cx="4143404" cy="52322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s-CO" b="1" dirty="0" smtClean="0"/>
              <a:t>Siguientes diez productos</a:t>
            </a:r>
          </a:p>
          <a:p>
            <a:r>
              <a:rPr lang="es-CO" b="1" dirty="0" smtClean="0"/>
              <a:t>US$ Millones 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4572000" y="1571613"/>
            <a:ext cx="4572000" cy="307777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r>
              <a:rPr lang="es-CO" b="1" dirty="0" smtClean="0"/>
              <a:t>Variación (%)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" y="6415544"/>
            <a:ext cx="2226384" cy="244367"/>
          </a:xfrm>
          <a:prstGeom prst="rect">
            <a:avLst/>
          </a:prstGeom>
          <a:noFill/>
        </p:spPr>
        <p:txBody>
          <a:bodyPr wrap="none" lIns="89601" tIns="44802" rIns="89601" bIns="44802" rtlCol="0">
            <a:spAutoFit/>
          </a:bodyPr>
          <a:lstStyle/>
          <a:p>
            <a:r>
              <a:rPr lang="es-CO" sz="1000" dirty="0" smtClean="0"/>
              <a:t>Fuente: DANE. Cálculos OEE-MCIT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560410"/>
              </p:ext>
            </p:extLst>
          </p:nvPr>
        </p:nvGraphicFramePr>
        <p:xfrm>
          <a:off x="244269" y="2354776"/>
          <a:ext cx="3583660" cy="2880615"/>
        </p:xfrm>
        <a:graphic>
          <a:graphicData uri="http://schemas.openxmlformats.org/drawingml/2006/table">
            <a:tbl>
              <a:tblPr/>
              <a:tblGrid>
                <a:gridCol w="1883179"/>
                <a:gridCol w="337285"/>
                <a:gridCol w="379446"/>
                <a:gridCol w="477821"/>
                <a:gridCol w="505929"/>
              </a:tblGrid>
              <a:tr h="35693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Descripción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Ene-julio/11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Ene-julio/12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93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Vehículos para transporte de mercancías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098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Trajes, conjuntos, para hombres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139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139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693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Hojas y tiras de plástico no celulares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136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8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Tubos y perfiles de hierro y acero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8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Neumáticos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122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158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8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Bombona, botellas, frascos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8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Laminados de hierro o acero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8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Refrigeradores, congeladores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8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Sostenes, fajas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8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Perfumes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8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de los industriales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12,6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12,0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12,1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12,5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8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industrial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8.184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9.531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5.313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5.614</a:t>
                      </a:r>
                    </a:p>
                  </a:txBody>
                  <a:tcPr marL="3918" marR="3918" marT="3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997" y="1873642"/>
            <a:ext cx="41402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26A013-0993-4633-822B-C6833D0DC4F9}" type="slidenum">
              <a:rPr lang="es-ES_tradnl" smtClean="0"/>
              <a:pPr>
                <a:defRPr/>
              </a:pPr>
              <a:t>25</a:t>
            </a:fld>
            <a:r>
              <a:rPr lang="es-ES_tradnl" smtClean="0"/>
              <a:t> 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44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907801" y="5356955"/>
            <a:ext cx="180972" cy="30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601" tIns="44802" rIns="89601" bIns="44802">
            <a:spAutoFit/>
          </a:bodyPr>
          <a:lstStyle/>
          <a:p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244269" y="958362"/>
            <a:ext cx="8502856" cy="58293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lIns="89601" tIns="44802" rIns="89601" bIns="44802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2"/>
                </a:solidFill>
              </a:rPr>
              <a:t>Exportaciones no minero energéticos</a:t>
            </a:r>
          </a:p>
          <a:p>
            <a:pPr algn="ctr"/>
            <a:r>
              <a:rPr lang="es-ES" sz="1600" b="1" dirty="0" smtClean="0">
                <a:solidFill>
                  <a:schemeClr val="tx2"/>
                </a:solidFill>
              </a:rPr>
              <a:t>Destino de las exportaciones industriales</a:t>
            </a:r>
          </a:p>
        </p:txBody>
      </p:sp>
      <p:sp>
        <p:nvSpPr>
          <p:cNvPr id="16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55576" y="186083"/>
            <a:ext cx="7687163" cy="710733"/>
          </a:xfrm>
          <a:prstGeom prst="rect">
            <a:avLst/>
          </a:prstGeom>
        </p:spPr>
        <p:txBody>
          <a:bodyPr lIns="91430" tIns="45715" rIns="91430" bIns="45715"/>
          <a:lstStyle>
            <a:lvl1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s-ES_tradnl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2134455" y="293689"/>
            <a:ext cx="4479925" cy="646331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/>
            <a:r>
              <a:rPr lang="es-ES" sz="1800" b="1" dirty="0" smtClean="0"/>
              <a:t>Exportaciones de Colombia</a:t>
            </a:r>
          </a:p>
          <a:p>
            <a:pPr algn="ctr"/>
            <a:r>
              <a:rPr lang="es-ES" sz="1800" b="1" dirty="0" smtClean="0"/>
              <a:t>Enero-julio de 2012  </a:t>
            </a:r>
            <a:endParaRPr lang="es-ES" sz="18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03710" y="1571612"/>
            <a:ext cx="4143404" cy="307766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s-CO" b="1" dirty="0" smtClean="0"/>
              <a:t>Participación (%)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4572000" y="1571613"/>
            <a:ext cx="3860800" cy="307777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r>
              <a:rPr lang="es-CO" b="1" dirty="0" smtClean="0"/>
              <a:t>Variación (%)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" y="6415544"/>
            <a:ext cx="2226384" cy="244367"/>
          </a:xfrm>
          <a:prstGeom prst="rect">
            <a:avLst/>
          </a:prstGeom>
          <a:noFill/>
        </p:spPr>
        <p:txBody>
          <a:bodyPr wrap="none" lIns="89601" tIns="44802" rIns="89601" bIns="44802" rtlCol="0">
            <a:spAutoFit/>
          </a:bodyPr>
          <a:lstStyle/>
          <a:p>
            <a:r>
              <a:rPr lang="es-CO" sz="1000" dirty="0" smtClean="0"/>
              <a:t>Fuente: DANE. Cálculos OEE-MCIT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10" y="1924203"/>
            <a:ext cx="4114800" cy="425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070" y="1845621"/>
            <a:ext cx="4359275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26A013-0993-4633-822B-C6833D0DC4F9}" type="slidenum">
              <a:rPr lang="es-ES_tradnl" smtClean="0"/>
              <a:pPr>
                <a:defRPr/>
              </a:pPr>
              <a:t>26</a:t>
            </a:fld>
            <a:r>
              <a:rPr lang="es-ES_tradnl" smtClean="0"/>
              <a:t> 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44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907801" y="5356955"/>
            <a:ext cx="180972" cy="30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601" tIns="44802" rIns="89601" bIns="44802">
            <a:spAutoFit/>
          </a:bodyPr>
          <a:lstStyle/>
          <a:p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244269" y="958362"/>
            <a:ext cx="8502856" cy="58293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lIns="89601" tIns="44802" rIns="89601" bIns="44802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2"/>
                </a:solidFill>
              </a:rPr>
              <a:t>Por intensidad tecnológica - Primarias y no primarias</a:t>
            </a:r>
          </a:p>
          <a:p>
            <a:pPr algn="ctr"/>
            <a:r>
              <a:rPr lang="es-ES" sz="1600" b="1" dirty="0" smtClean="0">
                <a:solidFill>
                  <a:schemeClr val="tx2"/>
                </a:solidFill>
              </a:rPr>
              <a:t>US$ Millones</a:t>
            </a:r>
          </a:p>
        </p:txBody>
      </p:sp>
      <p:sp>
        <p:nvSpPr>
          <p:cNvPr id="16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55576" y="186083"/>
            <a:ext cx="7687163" cy="710733"/>
          </a:xfrm>
          <a:prstGeom prst="rect">
            <a:avLst/>
          </a:prstGeom>
        </p:spPr>
        <p:txBody>
          <a:bodyPr lIns="91430" tIns="45715" rIns="91430" bIns="45715"/>
          <a:lstStyle>
            <a:lvl1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s-ES_tradnl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2134455" y="293689"/>
            <a:ext cx="4479925" cy="646331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/>
            <a:r>
              <a:rPr lang="es-ES" sz="1800" b="1" dirty="0" smtClean="0"/>
              <a:t>Exportaciones de Colombia</a:t>
            </a:r>
          </a:p>
          <a:p>
            <a:pPr algn="ctr"/>
            <a:r>
              <a:rPr lang="es-ES" sz="1800" b="1" dirty="0" smtClean="0"/>
              <a:t>Enero-julio de 2012  </a:t>
            </a:r>
            <a:endParaRPr lang="es-ES" sz="1800" b="1" dirty="0"/>
          </a:p>
        </p:txBody>
      </p:sp>
      <p:sp>
        <p:nvSpPr>
          <p:cNvPr id="12" name="11 Rectángulo"/>
          <p:cNvSpPr/>
          <p:nvPr/>
        </p:nvSpPr>
        <p:spPr>
          <a:xfrm>
            <a:off x="1394487" y="4988546"/>
            <a:ext cx="6408712" cy="1015653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CO" sz="1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En el acumulado a julio de 2012, las exportaciones primarias crecieron (10,5%), su participación alcanzó 65,8% de las ventas totales. </a:t>
            </a:r>
          </a:p>
          <a:p>
            <a:pPr algn="just">
              <a:buFont typeface="Arial" pitchFamily="34" charset="0"/>
              <a:buChar char="•"/>
            </a:pPr>
            <a:endParaRPr lang="es-CO" sz="12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CO" sz="1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Las exportaciones no primarias  crecieron (7,2%) y participaron con el 35,2% de las ventas totales.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" y="6415544"/>
            <a:ext cx="2226384" cy="244367"/>
          </a:xfrm>
          <a:prstGeom prst="rect">
            <a:avLst/>
          </a:prstGeom>
          <a:noFill/>
        </p:spPr>
        <p:txBody>
          <a:bodyPr wrap="none" lIns="89601" tIns="44802" rIns="89601" bIns="44802" rtlCol="0">
            <a:spAutoFit/>
          </a:bodyPr>
          <a:lstStyle/>
          <a:p>
            <a:r>
              <a:rPr lang="es-CO" sz="1000" dirty="0" smtClean="0"/>
              <a:t>Fuente: DANE. Cálculos OEE-MCIT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2012292"/>
            <a:ext cx="4111652" cy="278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2040466" y="1676401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Anual</a:t>
            </a:r>
            <a:endParaRPr lang="es-CO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239933" y="1761068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Enero-julio</a:t>
            </a:r>
            <a:endParaRPr lang="es-CO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18" y="2132184"/>
            <a:ext cx="4009799" cy="251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26A013-0993-4633-822B-C6833D0DC4F9}" type="slidenum">
              <a:rPr lang="es-ES_tradnl" smtClean="0"/>
              <a:pPr>
                <a:defRPr/>
              </a:pPr>
              <a:t>27</a:t>
            </a:fld>
            <a:r>
              <a:rPr lang="es-ES_tradnl" smtClean="0"/>
              <a:t> 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44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907801" y="5356955"/>
            <a:ext cx="180972" cy="30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601" tIns="44802" rIns="89601" bIns="44802">
            <a:spAutoFit/>
          </a:bodyPr>
          <a:lstStyle/>
          <a:p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244269" y="958362"/>
            <a:ext cx="8502856" cy="58293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lIns="89601" tIns="44802" rIns="89601" bIns="44802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2"/>
                </a:solidFill>
              </a:rPr>
              <a:t>Clasificación por Intensidad tecnológica</a:t>
            </a:r>
          </a:p>
          <a:p>
            <a:pPr algn="ctr"/>
            <a:r>
              <a:rPr lang="es-ES" sz="1600" b="1" dirty="0" smtClean="0">
                <a:solidFill>
                  <a:schemeClr val="tx2"/>
                </a:solidFill>
              </a:rPr>
              <a:t>Participación porcentual</a:t>
            </a:r>
          </a:p>
        </p:txBody>
      </p:sp>
      <p:sp>
        <p:nvSpPr>
          <p:cNvPr id="16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55576" y="186083"/>
            <a:ext cx="7687163" cy="710733"/>
          </a:xfrm>
          <a:prstGeom prst="rect">
            <a:avLst/>
          </a:prstGeom>
        </p:spPr>
        <p:txBody>
          <a:bodyPr lIns="91430" tIns="45715" rIns="91430" bIns="45715"/>
          <a:lstStyle>
            <a:lvl1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s-ES_tradnl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2134455" y="293689"/>
            <a:ext cx="4479925" cy="646331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/>
            <a:r>
              <a:rPr lang="es-ES" sz="1800" b="1" dirty="0" smtClean="0"/>
              <a:t>Exportaciones de Colombia</a:t>
            </a:r>
          </a:p>
          <a:p>
            <a:pPr algn="ctr"/>
            <a:r>
              <a:rPr lang="es-ES" sz="1800" b="1" dirty="0" smtClean="0"/>
              <a:t>Enero-julio de 2012  </a:t>
            </a:r>
            <a:endParaRPr lang="es-ES" sz="1800" b="1" dirty="0"/>
          </a:p>
        </p:txBody>
      </p:sp>
      <p:sp>
        <p:nvSpPr>
          <p:cNvPr id="11" name="10 Rectángulo"/>
          <p:cNvSpPr/>
          <p:nvPr/>
        </p:nvSpPr>
        <p:spPr>
          <a:xfrm>
            <a:off x="1789217" y="5324682"/>
            <a:ext cx="6408712" cy="646321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CO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es-CO" sz="1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En los primeros siete meses de 2012, los bienes primarios y las manufacturas basadas en recursos naturales representaron 80% del total. </a:t>
            </a:r>
          </a:p>
          <a:p>
            <a:pPr algn="just"/>
            <a:r>
              <a:rPr lang="es-CO" sz="1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" y="6415544"/>
            <a:ext cx="2226384" cy="244367"/>
          </a:xfrm>
          <a:prstGeom prst="rect">
            <a:avLst/>
          </a:prstGeom>
          <a:noFill/>
        </p:spPr>
        <p:txBody>
          <a:bodyPr wrap="none" lIns="89601" tIns="44802" rIns="89601" bIns="44802" rtlCol="0">
            <a:spAutoFit/>
          </a:bodyPr>
          <a:lstStyle/>
          <a:p>
            <a:r>
              <a:rPr lang="es-CO" sz="1000" dirty="0" smtClean="0"/>
              <a:t>Fuente: DANE. Cálculos OEE-MCIT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862666" y="1811867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Anual</a:t>
            </a:r>
            <a:endParaRPr lang="es-CO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062132" y="1947334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Enero-julio</a:t>
            </a:r>
            <a:endParaRPr lang="es-CO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2101222"/>
            <a:ext cx="3968189" cy="311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663" y="2232190"/>
            <a:ext cx="4020154" cy="2775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26A013-0993-4633-822B-C6833D0DC4F9}" type="slidenum">
              <a:rPr lang="es-ES_tradnl" smtClean="0"/>
              <a:pPr>
                <a:defRPr/>
              </a:pPr>
              <a:t>28</a:t>
            </a:fld>
            <a:r>
              <a:rPr lang="es-ES_tradnl" smtClean="0"/>
              <a:t> 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44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907801" y="5356955"/>
            <a:ext cx="180972" cy="30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601" tIns="44802" rIns="89601" bIns="44802">
            <a:spAutoFit/>
          </a:bodyPr>
          <a:lstStyle/>
          <a:p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244269" y="1045589"/>
            <a:ext cx="8502856" cy="336708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lIns="89601" tIns="44802" rIns="89601" bIns="44802" rtlCol="0">
            <a:spAutoFit/>
          </a:bodyPr>
          <a:lstStyle/>
          <a:p>
            <a:pPr algn="ctr"/>
            <a:r>
              <a:rPr lang="es-CO" sz="1600" b="1" dirty="0" smtClean="0">
                <a:solidFill>
                  <a:schemeClr val="tx2"/>
                </a:solidFill>
              </a:rPr>
              <a:t>Exportaciones totales (US$35.070 millones)</a:t>
            </a:r>
          </a:p>
        </p:txBody>
      </p:sp>
      <p:sp>
        <p:nvSpPr>
          <p:cNvPr id="16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55576" y="186083"/>
            <a:ext cx="7687163" cy="710733"/>
          </a:xfrm>
          <a:prstGeom prst="rect">
            <a:avLst/>
          </a:prstGeom>
        </p:spPr>
        <p:txBody>
          <a:bodyPr lIns="91430" tIns="45715" rIns="91430" bIns="45715"/>
          <a:lstStyle>
            <a:lvl1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s-ES_tradnl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2134455" y="293689"/>
            <a:ext cx="4479925" cy="646331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/>
            <a:r>
              <a:rPr lang="es-ES" sz="1800" b="1" dirty="0" smtClean="0"/>
              <a:t>Exportaciones de Colombia</a:t>
            </a:r>
          </a:p>
          <a:p>
            <a:pPr algn="ctr"/>
            <a:r>
              <a:rPr lang="es-ES" sz="1800" b="1" dirty="0" smtClean="0"/>
              <a:t>Enero-julio de 2012  </a:t>
            </a:r>
            <a:endParaRPr lang="es-ES" sz="18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390659" y="1328027"/>
            <a:ext cx="1636987" cy="523220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s-CO" b="1" dirty="0" smtClean="0"/>
              <a:t>Destino</a:t>
            </a:r>
          </a:p>
          <a:p>
            <a:r>
              <a:rPr lang="es-CO" b="1" dirty="0" smtClean="0"/>
              <a:t>Participación (%)</a:t>
            </a:r>
            <a:endParaRPr lang="en-US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5567453" y="1340768"/>
            <a:ext cx="2143140" cy="52322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s-CO" b="1" dirty="0" smtClean="0"/>
              <a:t>Productos</a:t>
            </a:r>
          </a:p>
          <a:p>
            <a:r>
              <a:rPr lang="es-CO" b="1" dirty="0" smtClean="0"/>
              <a:t>Participación (%)</a:t>
            </a:r>
            <a:endParaRPr lang="es-CO" dirty="0" smtClean="0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760396" y="4989677"/>
            <a:ext cx="7520004" cy="127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CO" sz="1200" b="1" dirty="0" smtClean="0">
                <a:latin typeface="Arial"/>
                <a:ea typeface="Times New Roman"/>
              </a:rPr>
              <a:t>  Destinos: frente al acumulado a julio de 2011 (puntos porcentuales), ganaron participación: China (+1,4), </a:t>
            </a:r>
            <a:r>
              <a:rPr lang="es-CO" sz="1200" b="1" dirty="0">
                <a:latin typeface="Arial"/>
                <a:ea typeface="Times New Roman"/>
              </a:rPr>
              <a:t>Venezuela </a:t>
            </a:r>
            <a:r>
              <a:rPr lang="es-CO" sz="1200" b="1" dirty="0" smtClean="0">
                <a:latin typeface="Arial"/>
                <a:ea typeface="Times New Roman"/>
              </a:rPr>
              <a:t>(+1,4</a:t>
            </a:r>
            <a:r>
              <a:rPr lang="es-CO" sz="1200" b="1" dirty="0">
                <a:latin typeface="Arial"/>
                <a:ea typeface="Times New Roman"/>
              </a:rPr>
              <a:t>), </a:t>
            </a:r>
            <a:r>
              <a:rPr lang="es-CO" sz="1200" b="1" dirty="0" smtClean="0">
                <a:latin typeface="Arial"/>
                <a:ea typeface="Times New Roman"/>
              </a:rPr>
              <a:t>Estados Unidos (+0,6) y </a:t>
            </a:r>
            <a:r>
              <a:rPr lang="es-CO" sz="1200" b="1" dirty="0">
                <a:latin typeface="Arial"/>
                <a:ea typeface="Times New Roman"/>
              </a:rPr>
              <a:t>Singapur </a:t>
            </a:r>
            <a:r>
              <a:rPr lang="es-CO" sz="1200" b="1" dirty="0" smtClean="0">
                <a:latin typeface="Arial"/>
                <a:ea typeface="Times New Roman"/>
              </a:rPr>
              <a:t>(+0,5); redujeron su participación: Aruba (-1,9), </a:t>
            </a:r>
            <a:r>
              <a:rPr lang="es-CO" sz="1200" b="1" dirty="0">
                <a:latin typeface="Arial"/>
                <a:ea typeface="Times New Roman"/>
              </a:rPr>
              <a:t>Triangulo Norte </a:t>
            </a:r>
            <a:r>
              <a:rPr lang="es-CO" sz="1200" b="1" dirty="0" smtClean="0">
                <a:latin typeface="Arial"/>
                <a:ea typeface="Times New Roman"/>
              </a:rPr>
              <a:t>(-0,9) y Chile (-0,7), entre otros.  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CO" sz="1200" b="1" dirty="0" smtClean="0">
                <a:latin typeface="Arial"/>
                <a:ea typeface="Times New Roman"/>
              </a:rPr>
              <a:t> Productos: respecto al acumulado a julio de 2011 (puntos porcentuales), ganaron participación: petróleo (+2,6), oro (+0,9). Redujeron su participación: café (-2,2), aceites de petróleo (-0,6), carbón (-0,5) y flores (-0,5).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" y="6477108"/>
            <a:ext cx="2226384" cy="244367"/>
          </a:xfrm>
          <a:prstGeom prst="rect">
            <a:avLst/>
          </a:prstGeom>
          <a:noFill/>
        </p:spPr>
        <p:txBody>
          <a:bodyPr wrap="none" lIns="89601" tIns="44802" rIns="89601" bIns="44802" rtlCol="0">
            <a:spAutoFit/>
          </a:bodyPr>
          <a:lstStyle/>
          <a:p>
            <a:r>
              <a:rPr lang="es-CO" sz="1000" dirty="0" smtClean="0"/>
              <a:t>Fuente: DANE. Cálculos OEE-MCIT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73" y="1803944"/>
            <a:ext cx="4340225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155" y="1866900"/>
            <a:ext cx="4870450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26A013-0993-4633-822B-C6833D0DC4F9}" type="slidenum">
              <a:rPr lang="es-ES_tradnl" smtClean="0"/>
              <a:pPr>
                <a:defRPr/>
              </a:pPr>
              <a:t>2</a:t>
            </a:fld>
            <a:r>
              <a:rPr lang="es-ES_tradnl" smtClean="0"/>
              <a:t> 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44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907801" y="5356955"/>
            <a:ext cx="180972" cy="30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601" tIns="44802" rIns="89601" bIns="44802">
            <a:spAutoFit/>
          </a:bodyPr>
          <a:lstStyle/>
          <a:p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244269" y="958362"/>
            <a:ext cx="8502856" cy="336708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lIns="89601" tIns="44802" rIns="89601" bIns="44802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2"/>
                </a:solidFill>
              </a:rPr>
              <a:t>Clasificación por Intensidad tecnológica</a:t>
            </a:r>
          </a:p>
        </p:txBody>
      </p:sp>
      <p:sp>
        <p:nvSpPr>
          <p:cNvPr id="16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55576" y="186083"/>
            <a:ext cx="7687163" cy="710733"/>
          </a:xfrm>
          <a:prstGeom prst="rect">
            <a:avLst/>
          </a:prstGeom>
        </p:spPr>
        <p:txBody>
          <a:bodyPr lIns="91430" tIns="45715" rIns="91430" bIns="45715"/>
          <a:lstStyle>
            <a:lvl1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s-ES_tradnl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2134455" y="293689"/>
            <a:ext cx="4479925" cy="646331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/>
            <a:r>
              <a:rPr lang="es-ES" sz="1800" b="1" dirty="0" smtClean="0"/>
              <a:t>Exportaciones de Colombia</a:t>
            </a:r>
          </a:p>
          <a:p>
            <a:pPr algn="ctr"/>
            <a:r>
              <a:rPr lang="es-ES" sz="1800" b="1" dirty="0" smtClean="0"/>
              <a:t>Enero-julio de 2012  </a:t>
            </a:r>
            <a:endParaRPr lang="es-ES" sz="1800" b="1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8491" y="6264275"/>
            <a:ext cx="4886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7" y="1499457"/>
            <a:ext cx="5544616" cy="45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1" y="6415544"/>
            <a:ext cx="2226384" cy="244367"/>
          </a:xfrm>
          <a:prstGeom prst="rect">
            <a:avLst/>
          </a:prstGeom>
          <a:noFill/>
        </p:spPr>
        <p:txBody>
          <a:bodyPr wrap="none" lIns="89601" tIns="44802" rIns="89601" bIns="44802" rtlCol="0">
            <a:spAutoFit/>
          </a:bodyPr>
          <a:lstStyle/>
          <a:p>
            <a:r>
              <a:rPr lang="es-CO" sz="1000" dirty="0" smtClean="0"/>
              <a:t>Fuente: DANE. Cálculos OEE-MCIT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26A013-0993-4633-822B-C6833D0DC4F9}" type="slidenum">
              <a:rPr lang="es-ES_tradnl" smtClean="0"/>
              <a:pPr>
                <a:defRPr/>
              </a:pPr>
              <a:t>29</a:t>
            </a:fld>
            <a:r>
              <a:rPr lang="es-ES_tradnl" smtClean="0"/>
              <a:t> 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44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907801" y="5356955"/>
            <a:ext cx="180972" cy="30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601" tIns="44802" rIns="89601" bIns="44802"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55576" y="186083"/>
            <a:ext cx="7687163" cy="710733"/>
          </a:xfrm>
          <a:prstGeom prst="rect">
            <a:avLst/>
          </a:prstGeom>
        </p:spPr>
        <p:txBody>
          <a:bodyPr lIns="91430" tIns="45715" rIns="91430" bIns="45715"/>
          <a:lstStyle>
            <a:lvl1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s-ES_tradnl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2134455" y="293689"/>
            <a:ext cx="4479925" cy="646331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/>
            <a:r>
              <a:rPr lang="es-ES" sz="1800" b="1" dirty="0" smtClean="0"/>
              <a:t>Exportaciones de Colombia</a:t>
            </a:r>
          </a:p>
          <a:p>
            <a:pPr algn="ctr"/>
            <a:r>
              <a:rPr lang="es-ES" sz="1800" b="1" dirty="0" smtClean="0"/>
              <a:t>Enero-julio de 2012  </a:t>
            </a:r>
            <a:endParaRPr lang="es-ES" sz="1800" b="1" dirty="0"/>
          </a:p>
        </p:txBody>
      </p:sp>
      <p:sp>
        <p:nvSpPr>
          <p:cNvPr id="10" name="9 Rectángulo"/>
          <p:cNvSpPr/>
          <p:nvPr/>
        </p:nvSpPr>
        <p:spPr>
          <a:xfrm>
            <a:off x="2196002" y="2516621"/>
            <a:ext cx="4479925" cy="1200318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/>
            <a:r>
              <a:rPr lang="es-CO" sz="1800" b="1" dirty="0" smtClean="0">
                <a:solidFill>
                  <a:schemeClr val="tx2"/>
                </a:solidFill>
              </a:rPr>
              <a:t>Anexo</a:t>
            </a:r>
          </a:p>
          <a:p>
            <a:pPr algn="ctr"/>
            <a:endParaRPr lang="es-CO" sz="1800" b="1" dirty="0" smtClean="0">
              <a:solidFill>
                <a:schemeClr val="tx2"/>
              </a:solidFill>
            </a:endParaRPr>
          </a:p>
          <a:p>
            <a:pPr algn="ctr"/>
            <a:r>
              <a:rPr lang="es-CO" sz="1800" b="1" dirty="0" smtClean="0">
                <a:solidFill>
                  <a:schemeClr val="tx2"/>
                </a:solidFill>
              </a:rPr>
              <a:t>Exportaciones por modo de transporte y aduana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26A013-0993-4633-822B-C6833D0DC4F9}" type="slidenum">
              <a:rPr lang="es-ES_tradnl" smtClean="0"/>
              <a:pPr>
                <a:defRPr/>
              </a:pPr>
              <a:t>30</a:t>
            </a:fld>
            <a:r>
              <a:rPr lang="es-ES_tradnl" smtClean="0"/>
              <a:t> 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44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907801" y="5356955"/>
            <a:ext cx="180972" cy="30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601" tIns="44802" rIns="89601" bIns="44802">
            <a:spAutoFit/>
          </a:bodyPr>
          <a:lstStyle/>
          <a:p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244269" y="958362"/>
            <a:ext cx="8502856" cy="336708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lIns="89601" tIns="44802" rIns="89601" bIns="44802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2"/>
                </a:solidFill>
              </a:rPr>
              <a:t>Exportaciones totales por modo de transporte</a:t>
            </a:r>
          </a:p>
        </p:txBody>
      </p:sp>
      <p:sp>
        <p:nvSpPr>
          <p:cNvPr id="16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55576" y="186083"/>
            <a:ext cx="7687163" cy="710733"/>
          </a:xfrm>
          <a:prstGeom prst="rect">
            <a:avLst/>
          </a:prstGeom>
        </p:spPr>
        <p:txBody>
          <a:bodyPr lIns="91430" tIns="45715" rIns="91430" bIns="45715"/>
          <a:lstStyle>
            <a:lvl1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s-ES_tradnl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2134455" y="293689"/>
            <a:ext cx="4479925" cy="646331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/>
            <a:r>
              <a:rPr lang="es-ES" sz="1800" b="1" dirty="0" smtClean="0"/>
              <a:t>Exportaciones de Colombia</a:t>
            </a:r>
          </a:p>
          <a:p>
            <a:pPr algn="ctr"/>
            <a:r>
              <a:rPr lang="es-ES" sz="1800" b="1" dirty="0" smtClean="0"/>
              <a:t>Enero-julio de 2012  </a:t>
            </a:r>
            <a:endParaRPr lang="es-ES" sz="18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929190" y="1643050"/>
            <a:ext cx="2600392" cy="523220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s-CO" b="1" dirty="0" smtClean="0"/>
              <a:t>En cantidades</a:t>
            </a:r>
          </a:p>
          <a:p>
            <a:r>
              <a:rPr lang="es-CO" b="1" dirty="0" smtClean="0"/>
              <a:t>Participación porcentual (%)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42910" y="1619896"/>
            <a:ext cx="2643206" cy="52322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r>
              <a:rPr lang="es-CO" b="1" dirty="0" smtClean="0"/>
              <a:t>En valores</a:t>
            </a:r>
          </a:p>
          <a:p>
            <a:r>
              <a:rPr lang="es-CO" b="1" dirty="0" smtClean="0"/>
              <a:t>Participación porcentual (%)</a:t>
            </a:r>
            <a:endParaRPr lang="en-U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2134455" y="5509920"/>
            <a:ext cx="5143536" cy="64633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171431" indent="-171431" algn="just">
              <a:buFont typeface="Arial" pitchFamily="34" charset="0"/>
              <a:buChar char="•"/>
            </a:pPr>
            <a:r>
              <a:rPr lang="es-CO" sz="1200" b="1" dirty="0" smtClean="0"/>
              <a:t>Por modo de transporte, las exportaciones colombianas se concentran en vía marítima. En valor, la vía aérea es el segundo en importancia.   </a:t>
            </a:r>
            <a:endParaRPr lang="en-US" sz="12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" y="6415544"/>
            <a:ext cx="2226384" cy="244367"/>
          </a:xfrm>
          <a:prstGeom prst="rect">
            <a:avLst/>
          </a:prstGeom>
          <a:noFill/>
        </p:spPr>
        <p:txBody>
          <a:bodyPr wrap="none" lIns="89601" tIns="44802" rIns="89601" bIns="44802" rtlCol="0">
            <a:spAutoFit/>
          </a:bodyPr>
          <a:lstStyle/>
          <a:p>
            <a:r>
              <a:rPr lang="es-CO" sz="1000" dirty="0" smtClean="0"/>
              <a:t>Fuente: DANE. Cálculos OEE-MCIT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69" y="2143117"/>
            <a:ext cx="4324903" cy="258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393" y="2143219"/>
            <a:ext cx="414020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26A013-0993-4633-822B-C6833D0DC4F9}" type="slidenum">
              <a:rPr lang="es-ES_tradnl" smtClean="0"/>
              <a:pPr>
                <a:defRPr/>
              </a:pPr>
              <a:t>31</a:t>
            </a:fld>
            <a:r>
              <a:rPr lang="es-ES_tradnl" smtClean="0"/>
              <a:t> 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44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907801" y="5356955"/>
            <a:ext cx="180972" cy="30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601" tIns="44802" rIns="89601" bIns="44802">
            <a:spAutoFit/>
          </a:bodyPr>
          <a:lstStyle/>
          <a:p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244269" y="958362"/>
            <a:ext cx="8502856" cy="58293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lIns="89601" tIns="44802" rIns="89601" bIns="44802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2"/>
                </a:solidFill>
              </a:rPr>
              <a:t>Exportaciones totales por modo de transporte</a:t>
            </a:r>
          </a:p>
          <a:p>
            <a:pPr algn="ctr"/>
            <a:r>
              <a:rPr lang="es-ES" sz="1600" b="1" dirty="0" smtClean="0">
                <a:solidFill>
                  <a:schemeClr val="tx2"/>
                </a:solidFill>
              </a:rPr>
              <a:t>Sin petróleo ni carbón</a:t>
            </a:r>
          </a:p>
        </p:txBody>
      </p:sp>
      <p:sp>
        <p:nvSpPr>
          <p:cNvPr id="16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55576" y="186083"/>
            <a:ext cx="7687163" cy="710733"/>
          </a:xfrm>
          <a:prstGeom prst="rect">
            <a:avLst/>
          </a:prstGeom>
        </p:spPr>
        <p:txBody>
          <a:bodyPr lIns="91430" tIns="45715" rIns="91430" bIns="45715"/>
          <a:lstStyle>
            <a:lvl1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s-ES_tradnl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2134455" y="293689"/>
            <a:ext cx="4479925" cy="646331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/>
            <a:r>
              <a:rPr lang="es-ES" sz="1800" b="1" dirty="0" smtClean="0"/>
              <a:t>Exportaciones de Colombia</a:t>
            </a:r>
          </a:p>
          <a:p>
            <a:pPr algn="ctr"/>
            <a:r>
              <a:rPr lang="es-ES" sz="1800" b="1" dirty="0" smtClean="0"/>
              <a:t>Enero-julio de 2012  </a:t>
            </a:r>
            <a:endParaRPr lang="es-ES" sz="18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4949354" y="1905648"/>
            <a:ext cx="2600392" cy="523220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s-CO" b="1" dirty="0" smtClean="0"/>
              <a:t>En cantidades</a:t>
            </a:r>
          </a:p>
          <a:p>
            <a:r>
              <a:rPr lang="es-CO" b="1" dirty="0" smtClean="0"/>
              <a:t>Participación porcentual (%)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642910" y="1905648"/>
            <a:ext cx="2643206" cy="52322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r>
              <a:rPr lang="es-CO" b="1" dirty="0" smtClean="0"/>
              <a:t>En valores</a:t>
            </a:r>
          </a:p>
          <a:p>
            <a:r>
              <a:rPr lang="es-CO" b="1" dirty="0" smtClean="0"/>
              <a:t>Participación porcentual (%)</a:t>
            </a:r>
            <a:endParaRPr lang="en-US" dirty="0"/>
          </a:p>
        </p:txBody>
      </p:sp>
      <p:sp>
        <p:nvSpPr>
          <p:cNvPr id="22" name="21 Rectángulo"/>
          <p:cNvSpPr/>
          <p:nvPr/>
        </p:nvSpPr>
        <p:spPr>
          <a:xfrm>
            <a:off x="2500299" y="5429265"/>
            <a:ext cx="4572000" cy="646331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marL="171431" indent="-171431" algn="just">
              <a:buFont typeface="Arial" pitchFamily="34" charset="0"/>
              <a:buChar char="•"/>
            </a:pPr>
            <a:r>
              <a:rPr lang="es-CO" sz="1200" b="1" dirty="0" smtClean="0"/>
              <a:t>Excluyendo, carbón y petróleo, aumenta la participación de la vía aérea y por carretera. En cantidades la concentración principal es en vía marítima. </a:t>
            </a:r>
            <a:endParaRPr lang="en-US" sz="12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" y="6415544"/>
            <a:ext cx="2226384" cy="244367"/>
          </a:xfrm>
          <a:prstGeom prst="rect">
            <a:avLst/>
          </a:prstGeom>
          <a:noFill/>
        </p:spPr>
        <p:txBody>
          <a:bodyPr wrap="none" lIns="89601" tIns="44802" rIns="89601" bIns="44802" rtlCol="0">
            <a:spAutoFit/>
          </a:bodyPr>
          <a:lstStyle/>
          <a:p>
            <a:r>
              <a:rPr lang="es-CO" sz="1000" dirty="0" smtClean="0"/>
              <a:t>Fuente: DANE. Cálculos OEE-MCIT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10" y="2428868"/>
            <a:ext cx="4230687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592" y="2400115"/>
            <a:ext cx="4371975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26A013-0993-4633-822B-C6833D0DC4F9}" type="slidenum">
              <a:rPr lang="es-ES_tradnl" smtClean="0"/>
              <a:pPr>
                <a:defRPr/>
              </a:pPr>
              <a:t>32</a:t>
            </a:fld>
            <a:r>
              <a:rPr lang="es-ES_tradnl" smtClean="0"/>
              <a:t> 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44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907801" y="5356955"/>
            <a:ext cx="180972" cy="30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601" tIns="44802" rIns="89601" bIns="44802">
            <a:spAutoFit/>
          </a:bodyPr>
          <a:lstStyle/>
          <a:p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244269" y="958362"/>
            <a:ext cx="8502856" cy="336708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lIns="89601" tIns="44802" rIns="89601" bIns="44802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2"/>
                </a:solidFill>
              </a:rPr>
              <a:t>Exportaciones totales por Aduana</a:t>
            </a:r>
          </a:p>
        </p:txBody>
      </p:sp>
      <p:sp>
        <p:nvSpPr>
          <p:cNvPr id="16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55576" y="186083"/>
            <a:ext cx="7687163" cy="710733"/>
          </a:xfrm>
          <a:prstGeom prst="rect">
            <a:avLst/>
          </a:prstGeom>
        </p:spPr>
        <p:txBody>
          <a:bodyPr lIns="91430" tIns="45715" rIns="91430" bIns="45715"/>
          <a:lstStyle>
            <a:lvl1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s-ES_tradnl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2134455" y="293689"/>
            <a:ext cx="4479925" cy="646321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/>
            <a:r>
              <a:rPr lang="es-ES" sz="1800" b="1" dirty="0" smtClean="0"/>
              <a:t>Exportaciones de Colombia</a:t>
            </a:r>
          </a:p>
          <a:p>
            <a:pPr algn="ctr"/>
            <a:r>
              <a:rPr lang="es-ES" sz="1800" b="1" dirty="0" smtClean="0"/>
              <a:t>Enero-julio de 2012  </a:t>
            </a:r>
            <a:endParaRPr lang="es-ES" sz="18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738339" y="1334774"/>
            <a:ext cx="2600392" cy="523220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s-CO" b="1" dirty="0" smtClean="0"/>
              <a:t>En cantidades</a:t>
            </a:r>
          </a:p>
          <a:p>
            <a:r>
              <a:rPr lang="es-CO" b="1" dirty="0" smtClean="0"/>
              <a:t>Participación porcentual (%)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440688" y="1375520"/>
            <a:ext cx="2643206" cy="52322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r>
              <a:rPr lang="es-CO" b="1" dirty="0" smtClean="0"/>
              <a:t>En valores</a:t>
            </a:r>
          </a:p>
          <a:p>
            <a:r>
              <a:rPr lang="es-CO" b="1" dirty="0" smtClean="0"/>
              <a:t>Participación porcentual (%)</a:t>
            </a:r>
            <a:endParaRPr lang="en-US" dirty="0"/>
          </a:p>
        </p:txBody>
      </p:sp>
      <p:sp>
        <p:nvSpPr>
          <p:cNvPr id="24" name="23 Rectángulo"/>
          <p:cNvSpPr/>
          <p:nvPr/>
        </p:nvSpPr>
        <p:spPr>
          <a:xfrm>
            <a:off x="1657830" y="5644038"/>
            <a:ext cx="6897208" cy="830987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marL="171431" indent="-171431" algn="just">
              <a:buFont typeface="Arial" pitchFamily="34" charset="0"/>
              <a:buChar char="•"/>
            </a:pPr>
            <a:r>
              <a:rPr lang="es-CO" sz="1200" b="1" dirty="0" smtClean="0"/>
              <a:t>Por la aduana Cartagena salen productos como: petróleo, fueloils, café, ferroníquel, gasolinas, entre otros. </a:t>
            </a:r>
          </a:p>
          <a:p>
            <a:pPr marL="171431" indent="-171431" algn="just">
              <a:buFont typeface="Arial" pitchFamily="34" charset="0"/>
              <a:buChar char="•"/>
            </a:pPr>
            <a:r>
              <a:rPr lang="es-CO" sz="1200" b="1" dirty="0" smtClean="0"/>
              <a:t>Por la aduana de Santa Marta salen productos como: carbón, banano, café, aceite de palma, entre los principales.</a:t>
            </a:r>
            <a:endParaRPr lang="en-US" sz="12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" y="6477108"/>
            <a:ext cx="2226384" cy="244367"/>
          </a:xfrm>
          <a:prstGeom prst="rect">
            <a:avLst/>
          </a:prstGeom>
          <a:noFill/>
        </p:spPr>
        <p:txBody>
          <a:bodyPr wrap="none" lIns="89601" tIns="44802" rIns="89601" bIns="44802" rtlCol="0">
            <a:spAutoFit/>
          </a:bodyPr>
          <a:lstStyle/>
          <a:p>
            <a:r>
              <a:rPr lang="es-CO" sz="1000" dirty="0" smtClean="0"/>
              <a:t>Fuente: DANE. Cálculos OEE-MCIT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39" y="1928901"/>
            <a:ext cx="3389313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735" y="1754645"/>
            <a:ext cx="3627437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26A013-0993-4633-822B-C6833D0DC4F9}" type="slidenum">
              <a:rPr lang="es-ES_tradnl" smtClean="0"/>
              <a:pPr>
                <a:defRPr/>
              </a:pPr>
              <a:t>33</a:t>
            </a:fld>
            <a:r>
              <a:rPr lang="es-ES_tradnl" smtClean="0"/>
              <a:t> 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44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907801" y="5356955"/>
            <a:ext cx="180972" cy="30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601" tIns="44802" rIns="89601" bIns="44802">
            <a:spAutoFit/>
          </a:bodyPr>
          <a:lstStyle/>
          <a:p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244269" y="958362"/>
            <a:ext cx="8502856" cy="58293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lIns="89601" tIns="44802" rIns="89601" bIns="44802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2"/>
                </a:solidFill>
              </a:rPr>
              <a:t>Exportaciones totales por Aduana</a:t>
            </a:r>
          </a:p>
          <a:p>
            <a:pPr algn="ctr"/>
            <a:r>
              <a:rPr lang="es-ES" sz="1600" b="1" dirty="0" smtClean="0">
                <a:solidFill>
                  <a:schemeClr val="tx2"/>
                </a:solidFill>
              </a:rPr>
              <a:t>Sin petróleo ni carbón</a:t>
            </a:r>
          </a:p>
        </p:txBody>
      </p:sp>
      <p:sp>
        <p:nvSpPr>
          <p:cNvPr id="16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55576" y="186083"/>
            <a:ext cx="7687163" cy="710733"/>
          </a:xfrm>
          <a:prstGeom prst="rect">
            <a:avLst/>
          </a:prstGeom>
        </p:spPr>
        <p:txBody>
          <a:bodyPr lIns="91430" tIns="45715" rIns="91430" bIns="45715"/>
          <a:lstStyle>
            <a:lvl1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s-ES_tradnl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2134455" y="293689"/>
            <a:ext cx="4479925" cy="646331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/>
            <a:r>
              <a:rPr lang="es-ES" sz="1800" b="1" dirty="0" smtClean="0"/>
              <a:t>Exportaciones de Colombia</a:t>
            </a:r>
          </a:p>
          <a:p>
            <a:pPr algn="ctr"/>
            <a:r>
              <a:rPr lang="es-ES" sz="1800" b="1" dirty="0" smtClean="0"/>
              <a:t>Enero-julio de 2012  </a:t>
            </a:r>
            <a:endParaRPr lang="es-ES" sz="18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4949354" y="1548458"/>
            <a:ext cx="2600392" cy="523220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s-CO" b="1" dirty="0" smtClean="0"/>
              <a:t>En cantidades</a:t>
            </a:r>
          </a:p>
          <a:p>
            <a:r>
              <a:rPr lang="es-CO" b="1" dirty="0" smtClean="0"/>
              <a:t>Participación porcentual (%)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642910" y="1548458"/>
            <a:ext cx="2643206" cy="52322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r>
              <a:rPr lang="es-CO" b="1" dirty="0" smtClean="0"/>
              <a:t>En valores</a:t>
            </a:r>
          </a:p>
          <a:p>
            <a:r>
              <a:rPr lang="es-CO" b="1" dirty="0" smtClean="0"/>
              <a:t>Participación porcentual (%)</a:t>
            </a:r>
            <a:endParaRPr lang="en-U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09717" y="6415543"/>
            <a:ext cx="2226384" cy="244367"/>
          </a:xfrm>
          <a:prstGeom prst="rect">
            <a:avLst/>
          </a:prstGeom>
          <a:noFill/>
        </p:spPr>
        <p:txBody>
          <a:bodyPr wrap="none" lIns="89601" tIns="44802" rIns="89601" bIns="44802" rtlCol="0">
            <a:spAutoFit/>
          </a:bodyPr>
          <a:lstStyle/>
          <a:p>
            <a:r>
              <a:rPr lang="es-CO" sz="1000" dirty="0" smtClean="0"/>
              <a:t>Fuente: DANE. Cálculos OEE-MCIT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92" y="2071678"/>
            <a:ext cx="3895725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770" y="2071678"/>
            <a:ext cx="4121150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26A013-0993-4633-822B-C6833D0DC4F9}" type="slidenum">
              <a:rPr lang="es-ES_tradnl" smtClean="0"/>
              <a:pPr>
                <a:defRPr/>
              </a:pPr>
              <a:t>34</a:t>
            </a:fld>
            <a:r>
              <a:rPr lang="es-ES_tradnl" smtClean="0"/>
              <a:t> 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44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907801" y="5356955"/>
            <a:ext cx="180972" cy="30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601" tIns="44802" rIns="89601" bIns="44802">
            <a:spAutoFit/>
          </a:bodyPr>
          <a:lstStyle/>
          <a:p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244269" y="1045589"/>
            <a:ext cx="8502856" cy="336708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lIns="89601" tIns="44802" rIns="89601" bIns="44802" rtlCol="0">
            <a:spAutoFit/>
          </a:bodyPr>
          <a:lstStyle/>
          <a:p>
            <a:pPr algn="ctr"/>
            <a:r>
              <a:rPr lang="es-CO" sz="1600" b="1" dirty="0" smtClean="0">
                <a:solidFill>
                  <a:schemeClr val="tx2"/>
                </a:solidFill>
              </a:rPr>
              <a:t>Exportaciones totales</a:t>
            </a:r>
          </a:p>
        </p:txBody>
      </p:sp>
      <p:sp>
        <p:nvSpPr>
          <p:cNvPr id="16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55576" y="186083"/>
            <a:ext cx="7687163" cy="710733"/>
          </a:xfrm>
          <a:prstGeom prst="rect">
            <a:avLst/>
          </a:prstGeom>
        </p:spPr>
        <p:txBody>
          <a:bodyPr lIns="91430" tIns="45715" rIns="91430" bIns="45715"/>
          <a:lstStyle>
            <a:lvl1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s-ES_tradnl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2134455" y="293689"/>
            <a:ext cx="4479925" cy="646331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/>
            <a:r>
              <a:rPr lang="es-ES" sz="1800" b="1" dirty="0" smtClean="0"/>
              <a:t>Exportaciones de Colombia</a:t>
            </a:r>
          </a:p>
          <a:p>
            <a:pPr algn="ctr"/>
            <a:r>
              <a:rPr lang="es-ES" sz="1800" b="1" dirty="0" smtClean="0"/>
              <a:t>Enero-julio de 2012  </a:t>
            </a:r>
            <a:endParaRPr lang="es-ES" sz="18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19823" y="1338614"/>
            <a:ext cx="1923925" cy="523220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s-CO" b="1" dirty="0" smtClean="0"/>
              <a:t>Principales destinos</a:t>
            </a:r>
          </a:p>
          <a:p>
            <a:r>
              <a:rPr lang="es-CO" b="1" dirty="0" smtClean="0"/>
              <a:t>US$ Millones</a:t>
            </a:r>
            <a:endParaRPr lang="en-US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572132" y="1356197"/>
            <a:ext cx="2786082" cy="30777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s-CO" b="1" dirty="0" smtClean="0"/>
              <a:t>Contribución a la variación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270536" y="5662246"/>
            <a:ext cx="6425444" cy="8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  <a:spAutoFit/>
          </a:bodyPr>
          <a:lstStyle/>
          <a:p>
            <a:pPr marL="171431" indent="-171431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CO" sz="1200" b="1" dirty="0" smtClean="0">
                <a:latin typeface="Arial" pitchFamily="34" charset="0"/>
                <a:ea typeface="Times New Roman" pitchFamily="18" charset="0"/>
              </a:rPr>
              <a:t>Entre los destinos de mayor contribución se destacó el crecimiento de Estados Unidos (11,1%),Unión Europea (12%), China (42,1,5%), Venezuela (65,4%). Se desaceleraron las ventas al Aruba (-53,2%),Triangulo Norte (-35,8%), Trinidad y Tobago (-31,2%), entre otros.  </a:t>
            </a:r>
            <a:endParaRPr lang="es-CO" sz="1200" b="1" dirty="0"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3094" y="6477108"/>
            <a:ext cx="2226384" cy="244367"/>
          </a:xfrm>
          <a:prstGeom prst="rect">
            <a:avLst/>
          </a:prstGeom>
          <a:noFill/>
        </p:spPr>
        <p:txBody>
          <a:bodyPr wrap="none" lIns="89601" tIns="44802" rIns="89601" bIns="44802" rtlCol="0">
            <a:spAutoFit/>
          </a:bodyPr>
          <a:lstStyle/>
          <a:p>
            <a:r>
              <a:rPr lang="es-CO" sz="1000" dirty="0" smtClean="0"/>
              <a:t>Fuente: DANE. Cálculos OEE-MCIT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953448"/>
              </p:ext>
            </p:extLst>
          </p:nvPr>
        </p:nvGraphicFramePr>
        <p:xfrm>
          <a:off x="519822" y="1765317"/>
          <a:ext cx="2259237" cy="3881740"/>
        </p:xfrm>
        <a:graphic>
          <a:graphicData uri="http://schemas.openxmlformats.org/drawingml/2006/table">
            <a:tbl>
              <a:tblPr/>
              <a:tblGrid>
                <a:gridCol w="732389"/>
                <a:gridCol w="521364"/>
                <a:gridCol w="533776"/>
                <a:gridCol w="471708"/>
              </a:tblGrid>
              <a:tr h="236233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 dirty="0">
                          <a:effectLst/>
                          <a:latin typeface="Arial"/>
                        </a:rPr>
                        <a:t>2012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effectLst/>
                          <a:latin typeface="Arial"/>
                        </a:rPr>
                        <a:t>2011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effectLst/>
                          <a:latin typeface="Arial"/>
                        </a:rPr>
                        <a:t>Variación (%)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06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Total 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effectLst/>
                          <a:latin typeface="Arial"/>
                        </a:rPr>
                        <a:t>35.070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32.074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9,3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390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Estados Unidos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effectLst/>
                          <a:latin typeface="Arial"/>
                        </a:rPr>
                        <a:t>13.258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effectLst/>
                          <a:latin typeface="Arial"/>
                        </a:rPr>
                        <a:t>11.931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11,1 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906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Unión Europea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5.387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effectLst/>
                          <a:latin typeface="Arial"/>
                        </a:rPr>
                        <a:t>4.810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12,0 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906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China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2.087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effectLst/>
                          <a:latin typeface="Arial"/>
                        </a:rPr>
                        <a:t>1.468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42,1 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906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Venezuela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1.500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907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65,4 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906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Panamá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1.330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1.192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11,6 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906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Chile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1.246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effectLst/>
                          <a:latin typeface="Arial"/>
                        </a:rPr>
                        <a:t>1.374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(9,3)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906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Ecuador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1.208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1.087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11,1 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906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Perú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871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762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effectLst/>
                          <a:latin typeface="Arial"/>
                        </a:rPr>
                        <a:t>14,4 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906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Brasil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805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788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effectLst/>
                          <a:latin typeface="Arial"/>
                        </a:rPr>
                        <a:t>2,2 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906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Aruba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492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1.053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effectLst/>
                          <a:latin typeface="Arial"/>
                        </a:rPr>
                        <a:t>(53,2)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906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México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464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406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14,1 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906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Suiza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458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492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effectLst/>
                          <a:latin typeface="Arial"/>
                        </a:rPr>
                        <a:t>(7,0)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9390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Triángulo Norte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434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676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effectLst/>
                          <a:latin typeface="Arial"/>
                        </a:rPr>
                        <a:t>(35,8)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906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Turquía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420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299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40,7 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906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Israel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392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373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effectLst/>
                          <a:latin typeface="Arial"/>
                        </a:rPr>
                        <a:t>5,1 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906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Bahamas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367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355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effectLst/>
                          <a:latin typeface="Arial"/>
                        </a:rPr>
                        <a:t>3,5 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906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R. Dominicana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347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449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effectLst/>
                          <a:latin typeface="Arial"/>
                        </a:rPr>
                        <a:t>(22,8)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6233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Trinidad y Tobago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343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498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effectLst/>
                          <a:latin typeface="Arial"/>
                        </a:rPr>
                        <a:t>(31,2)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6233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Antillas Holandesas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335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362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effectLst/>
                          <a:latin typeface="Arial"/>
                        </a:rPr>
                        <a:t>(7,4)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906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Singapur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319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126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effectLst/>
                          <a:latin typeface="Arial"/>
                        </a:rPr>
                        <a:t>154,5 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906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India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306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278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effectLst/>
                          <a:latin typeface="Arial"/>
                        </a:rPr>
                        <a:t>9,9 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906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Canadá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301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301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effectLst/>
                          <a:latin typeface="Arial"/>
                        </a:rPr>
                        <a:t>(0,1)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906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Corea del Sur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275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195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effectLst/>
                          <a:latin typeface="Arial"/>
                        </a:rPr>
                        <a:t>41,4 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062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Subtotal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32.945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30.179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effectLst/>
                          <a:latin typeface="Arial"/>
                        </a:rPr>
                        <a:t>9,2 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682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% del total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93,9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effectLst/>
                          <a:latin typeface="Arial"/>
                        </a:rPr>
                        <a:t>94,1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968" marR="1968" marT="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417" y="1663974"/>
            <a:ext cx="4359275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26A013-0993-4633-822B-C6833D0DC4F9}" type="slidenum">
              <a:rPr lang="es-ES_tradnl" smtClean="0"/>
              <a:pPr>
                <a:defRPr/>
              </a:pPr>
              <a:t>3</a:t>
            </a:fld>
            <a:r>
              <a:rPr lang="es-ES_tradnl" smtClean="0"/>
              <a:t> 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44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907801" y="5356955"/>
            <a:ext cx="180972" cy="30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601" tIns="44802" rIns="89601" bIns="44802">
            <a:spAutoFit/>
          </a:bodyPr>
          <a:lstStyle/>
          <a:p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244269" y="958362"/>
            <a:ext cx="8502856" cy="33670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lIns="89601" tIns="44802" rIns="89601" bIns="44802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2"/>
                </a:solidFill>
              </a:rPr>
              <a:t>Exportaciones a países con </a:t>
            </a:r>
            <a:r>
              <a:rPr lang="es-ES" sz="1600" b="1" dirty="0">
                <a:solidFill>
                  <a:schemeClr val="tx2"/>
                </a:solidFill>
              </a:rPr>
              <a:t>a</a:t>
            </a:r>
            <a:r>
              <a:rPr lang="es-ES" sz="1600" b="1" dirty="0" smtClean="0">
                <a:solidFill>
                  <a:schemeClr val="tx2"/>
                </a:solidFill>
              </a:rPr>
              <a:t>cuerdo comercial</a:t>
            </a:r>
          </a:p>
        </p:txBody>
      </p:sp>
      <p:sp>
        <p:nvSpPr>
          <p:cNvPr id="16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55576" y="186083"/>
            <a:ext cx="7687163" cy="710733"/>
          </a:xfrm>
          <a:prstGeom prst="rect">
            <a:avLst/>
          </a:prstGeom>
        </p:spPr>
        <p:txBody>
          <a:bodyPr lIns="91430" tIns="45715" rIns="91430" bIns="45715"/>
          <a:lstStyle>
            <a:lvl1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s-ES_tradnl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2134455" y="293689"/>
            <a:ext cx="4479925" cy="646331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/>
            <a:r>
              <a:rPr lang="es-ES" sz="1800" b="1" dirty="0" smtClean="0"/>
              <a:t>Exportaciones de Colombia</a:t>
            </a:r>
          </a:p>
          <a:p>
            <a:pPr algn="ctr"/>
            <a:r>
              <a:rPr lang="es-ES" sz="1800" b="1" dirty="0" smtClean="0"/>
              <a:t>Enero-julio de 2012  </a:t>
            </a:r>
            <a:endParaRPr lang="es-ES" sz="18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" y="6415544"/>
            <a:ext cx="2226384" cy="244367"/>
          </a:xfrm>
          <a:prstGeom prst="rect">
            <a:avLst/>
          </a:prstGeom>
          <a:noFill/>
        </p:spPr>
        <p:txBody>
          <a:bodyPr wrap="none" lIns="89601" tIns="44802" rIns="89601" bIns="44802" rtlCol="0">
            <a:spAutoFit/>
          </a:bodyPr>
          <a:lstStyle/>
          <a:p>
            <a:r>
              <a:rPr lang="es-CO" sz="1000" dirty="0" smtClean="0"/>
              <a:t>Fuente: DANE. Cálculos OEE-MCIT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270536" y="5494302"/>
            <a:ext cx="6425444" cy="90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  <a:spAutoFit/>
          </a:bodyPr>
          <a:lstStyle/>
          <a:p>
            <a:pPr marL="171431" indent="-171431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CO" sz="1200" b="1" dirty="0" smtClean="0">
                <a:latin typeface="Arial" pitchFamily="34" charset="0"/>
                <a:ea typeface="Times New Roman" pitchFamily="18" charset="0"/>
              </a:rPr>
              <a:t>Se incrementaron las exportaciones a Estados Unidos (11,1%), CAN (10,6%), Venezuela (65,4%), Mercosur (2,2%) y México (14,1%).</a:t>
            </a:r>
          </a:p>
          <a:p>
            <a:pPr marL="171431" indent="-171431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CO" sz="1200" b="1" dirty="0" smtClean="0">
                <a:latin typeface="Arial" pitchFamily="34" charset="0"/>
                <a:ea typeface="Times New Roman" pitchFamily="18" charset="0"/>
              </a:rPr>
              <a:t>Se disminuyeron las exportaciones a Chile (-9,3%), EFTA (-7,3%), Triángulo Norte (-35,8%) y Canadá (-0,1%). </a:t>
            </a:r>
            <a:endParaRPr lang="es-CO" sz="1200" b="1" dirty="0">
              <a:latin typeface="Arial" pitchFamily="34" charset="0"/>
              <a:ea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801" y="1800225"/>
            <a:ext cx="3906376" cy="382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46418" y="1357999"/>
            <a:ext cx="8500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Las exportaciones  a estos países y regiones  fueron US$ 20.786 millones   y participaron  con el  59,3%  del total exportado</a:t>
            </a:r>
            <a:endParaRPr lang="es-CO" b="1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26A013-0993-4633-822B-C6833D0DC4F9}" type="slidenum">
              <a:rPr lang="es-ES_tradnl" smtClean="0"/>
              <a:pPr>
                <a:defRPr/>
              </a:pPr>
              <a:t>4</a:t>
            </a:fld>
            <a:r>
              <a:rPr lang="es-ES_tradnl" smtClean="0"/>
              <a:t> 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6948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907801" y="5356955"/>
            <a:ext cx="180972" cy="30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601" tIns="44802" rIns="89601" bIns="44802">
            <a:spAutoFit/>
          </a:bodyPr>
          <a:lstStyle/>
          <a:p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244269" y="1045589"/>
            <a:ext cx="8502856" cy="336708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lIns="89601" tIns="44802" rIns="89601" bIns="44802" rtlCol="0">
            <a:spAutoFit/>
          </a:bodyPr>
          <a:lstStyle/>
          <a:p>
            <a:pPr algn="ctr"/>
            <a:r>
              <a:rPr lang="es-CO" sz="1600" b="1" dirty="0" smtClean="0">
                <a:solidFill>
                  <a:schemeClr val="tx2"/>
                </a:solidFill>
              </a:rPr>
              <a:t>Exportaciones totales</a:t>
            </a:r>
          </a:p>
        </p:txBody>
      </p:sp>
      <p:sp>
        <p:nvSpPr>
          <p:cNvPr id="16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55576" y="186083"/>
            <a:ext cx="7687163" cy="710733"/>
          </a:xfrm>
          <a:prstGeom prst="rect">
            <a:avLst/>
          </a:prstGeom>
        </p:spPr>
        <p:txBody>
          <a:bodyPr lIns="91430" tIns="45715" rIns="91430" bIns="45715"/>
          <a:lstStyle>
            <a:lvl1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s-ES_tradnl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2134455" y="293689"/>
            <a:ext cx="4479925" cy="646331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/>
            <a:r>
              <a:rPr lang="es-ES" sz="1800" b="1" dirty="0" smtClean="0"/>
              <a:t>Exportaciones de Colombia</a:t>
            </a:r>
          </a:p>
          <a:p>
            <a:pPr algn="ctr"/>
            <a:r>
              <a:rPr lang="es-ES" sz="1800" b="1" dirty="0" smtClean="0"/>
              <a:t>Enero-julio de 2012  </a:t>
            </a:r>
            <a:endParaRPr lang="es-ES" sz="18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238479" y="1382572"/>
            <a:ext cx="2258439" cy="523220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s-CO" b="1" dirty="0" smtClean="0"/>
              <a:t>Exportaciones a Turquía</a:t>
            </a:r>
          </a:p>
          <a:p>
            <a:r>
              <a:rPr lang="es-CO" b="1" dirty="0" smtClean="0"/>
              <a:t>US$ Millones</a:t>
            </a:r>
            <a:endParaRPr lang="en-US" b="1" dirty="0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460599" y="4238333"/>
            <a:ext cx="6099020" cy="190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  <a:spAutoFit/>
          </a:bodyPr>
          <a:lstStyle/>
          <a:p>
            <a:pPr marL="171431" indent="-171431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CO" sz="1200" b="1" dirty="0" smtClean="0">
                <a:latin typeface="Arial" pitchFamily="34" charset="0"/>
                <a:ea typeface="Times New Roman" pitchFamily="18" charset="0"/>
              </a:rPr>
              <a:t>Con Turquía las ventas se incrementaron 40,7%. El principal producto exportado fue carbón (US$405 millones), con una participación del 96,3% del total. También se exportaron productos de química básica.</a:t>
            </a:r>
          </a:p>
          <a:p>
            <a:pPr marL="171431" indent="-171431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CO" sz="1200" b="1" dirty="0" smtClean="0">
                <a:latin typeface="Arial" pitchFamily="34" charset="0"/>
                <a:ea typeface="Times New Roman" pitchFamily="18" charset="0"/>
              </a:rPr>
              <a:t>A Corea del Sur las exportaciones se aumentaron 41,4% Se vendieron: carbón (63,4% del total), café (13,4% del total), ferroníquel (12,2% del total) y productos de metalurgia (5,7% del total). </a:t>
            </a:r>
          </a:p>
          <a:p>
            <a:pPr marL="171431" indent="-171431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CO" sz="1200" b="1" dirty="0" smtClean="0">
                <a:latin typeface="Arial" pitchFamily="34" charset="0"/>
                <a:ea typeface="Times New Roman" pitchFamily="18" charset="0"/>
              </a:rPr>
              <a:t>A Panamá se aumentaron en 11,6%; el principal producto exportado es el petróleo (79,2% del total); también se vendieron vehículos, y productos de química básica. 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3705953" y="1425438"/>
            <a:ext cx="2124299" cy="523220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s-CO" b="1" dirty="0" smtClean="0"/>
              <a:t>Exportaciones a Corea</a:t>
            </a:r>
          </a:p>
          <a:p>
            <a:r>
              <a:rPr lang="es-CO" b="1" dirty="0" smtClean="0"/>
              <a:t>US$ Millones</a:t>
            </a:r>
            <a:endParaRPr lang="en-US" b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6500826" y="1346302"/>
            <a:ext cx="2303836" cy="523220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s-CO" b="1" dirty="0" smtClean="0"/>
              <a:t>Exportaciones a Panamá</a:t>
            </a:r>
          </a:p>
          <a:p>
            <a:r>
              <a:rPr lang="es-CO" b="1" dirty="0" smtClean="0"/>
              <a:t>US$ Millones</a:t>
            </a:r>
            <a:endParaRPr lang="en-US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" y="6415544"/>
            <a:ext cx="2226384" cy="244367"/>
          </a:xfrm>
          <a:prstGeom prst="rect">
            <a:avLst/>
          </a:prstGeom>
          <a:noFill/>
        </p:spPr>
        <p:txBody>
          <a:bodyPr wrap="none" lIns="89601" tIns="44802" rIns="89601" bIns="44802" rtlCol="0">
            <a:spAutoFit/>
          </a:bodyPr>
          <a:lstStyle/>
          <a:p>
            <a:r>
              <a:rPr lang="es-CO" sz="1000" dirty="0" smtClean="0"/>
              <a:t>Fuente: DANE. Cálculos OEE-MCIT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3" y="1948658"/>
            <a:ext cx="30353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767" y="2006601"/>
            <a:ext cx="3035300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2076171"/>
            <a:ext cx="296862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26A013-0993-4633-822B-C6833D0DC4F9}" type="slidenum">
              <a:rPr lang="es-ES_tradnl" smtClean="0"/>
              <a:pPr>
                <a:defRPr/>
              </a:pPr>
              <a:t>5</a:t>
            </a:fld>
            <a:r>
              <a:rPr lang="es-ES_tradnl" smtClean="0"/>
              <a:t> 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44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907801" y="5356955"/>
            <a:ext cx="180972" cy="30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601" tIns="44802" rIns="89601" bIns="44802">
            <a:spAutoFit/>
          </a:bodyPr>
          <a:lstStyle/>
          <a:p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244269" y="1045589"/>
            <a:ext cx="8502856" cy="336708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lIns="89601" tIns="44802" rIns="89601" bIns="44802" rtlCol="0">
            <a:spAutoFit/>
          </a:bodyPr>
          <a:lstStyle/>
          <a:p>
            <a:pPr algn="ctr"/>
            <a:r>
              <a:rPr lang="es-CO" sz="1600" b="1" dirty="0" smtClean="0">
                <a:solidFill>
                  <a:schemeClr val="tx2"/>
                </a:solidFill>
              </a:rPr>
              <a:t>Exportaciones totales</a:t>
            </a:r>
          </a:p>
        </p:txBody>
      </p:sp>
      <p:sp>
        <p:nvSpPr>
          <p:cNvPr id="16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55576" y="186083"/>
            <a:ext cx="7687163" cy="710733"/>
          </a:xfrm>
          <a:prstGeom prst="rect">
            <a:avLst/>
          </a:prstGeom>
        </p:spPr>
        <p:txBody>
          <a:bodyPr lIns="91430" tIns="45715" rIns="91430" bIns="45715"/>
          <a:lstStyle>
            <a:lvl1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s-ES_tradnl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2134455" y="293689"/>
            <a:ext cx="4479925" cy="646331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/>
            <a:r>
              <a:rPr lang="es-ES" sz="1800" b="1" dirty="0" smtClean="0"/>
              <a:t>Exportaciones de Colombia</a:t>
            </a:r>
          </a:p>
          <a:p>
            <a:pPr algn="ctr"/>
            <a:r>
              <a:rPr lang="es-ES" sz="1800" b="1" dirty="0" smtClean="0"/>
              <a:t>Enero-julio de 2012  </a:t>
            </a:r>
            <a:endParaRPr lang="es-ES" sz="18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254154" y="1549588"/>
            <a:ext cx="2480166" cy="307777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s-CO" b="1" dirty="0" smtClean="0"/>
              <a:t>Contribución a la variación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291217" y="1477020"/>
            <a:ext cx="2643206" cy="52322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r>
              <a:rPr lang="es-CO" b="1" dirty="0" smtClean="0"/>
              <a:t>Principales productos</a:t>
            </a:r>
          </a:p>
          <a:p>
            <a:r>
              <a:rPr lang="es-CO" b="1" dirty="0" smtClean="0"/>
              <a:t>US$ Millones</a:t>
            </a:r>
            <a:endParaRPr lang="en-U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" y="6415544"/>
            <a:ext cx="2226384" cy="244367"/>
          </a:xfrm>
          <a:prstGeom prst="rect">
            <a:avLst/>
          </a:prstGeom>
          <a:noFill/>
        </p:spPr>
        <p:txBody>
          <a:bodyPr wrap="none" lIns="89601" tIns="44802" rIns="89601" bIns="44802" rtlCol="0">
            <a:spAutoFit/>
          </a:bodyPr>
          <a:lstStyle/>
          <a:p>
            <a:r>
              <a:rPr lang="es-CO" sz="1000" dirty="0" smtClean="0"/>
              <a:t>Fuente: DANE. Cálculos OEE-MCIT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340709"/>
              </p:ext>
            </p:extLst>
          </p:nvPr>
        </p:nvGraphicFramePr>
        <p:xfrm>
          <a:off x="385483" y="2257218"/>
          <a:ext cx="3128681" cy="3801278"/>
        </p:xfrm>
        <a:graphic>
          <a:graphicData uri="http://schemas.openxmlformats.org/drawingml/2006/table">
            <a:tbl>
              <a:tblPr/>
              <a:tblGrid>
                <a:gridCol w="1297991"/>
                <a:gridCol w="652746"/>
                <a:gridCol w="559380"/>
                <a:gridCol w="618564"/>
              </a:tblGrid>
              <a:tr h="44087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2012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Variación (%)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6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2681" marR="2681" marT="2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35.070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32.074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9,3 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66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Petróleo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14.906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12.814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16,3 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3666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Carbón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5.058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4.704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7,5 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866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Aceites de petróleo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2.676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2.677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(0,0)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66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Oro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1.869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1.408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32,7 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66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Café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1.163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1.660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(29,9)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66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Flores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838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855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(2,1)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66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Ferroníquel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529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433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22,2 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66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Banano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459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444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3,4 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866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Gas de petróleo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284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164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72,6 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66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Azúcar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269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295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(8,9)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66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Aeronaves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262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139,8 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66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Propileno</a:t>
                      </a: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251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253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(1,0)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66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Medicamentos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232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210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10,3 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866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Cloruro de vinilo 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217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218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(0,2)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675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Desperdicios de cobre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185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212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(13,0)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6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Subtotal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29.197 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26.457 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10,4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6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del total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83,3 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82,5 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681" marR="2681" marT="2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14" y="2000240"/>
            <a:ext cx="3646487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26A013-0993-4633-822B-C6833D0DC4F9}" type="slidenum">
              <a:rPr lang="es-ES_tradnl" smtClean="0"/>
              <a:pPr>
                <a:defRPr/>
              </a:pPr>
              <a:t>6</a:t>
            </a:fld>
            <a:r>
              <a:rPr lang="es-ES_tradnl" smtClean="0"/>
              <a:t> 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44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907801" y="5356955"/>
            <a:ext cx="180972" cy="30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601" tIns="44802" rIns="89601" bIns="44802">
            <a:spAutoFit/>
          </a:bodyPr>
          <a:lstStyle/>
          <a:p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244269" y="1045589"/>
            <a:ext cx="8502856" cy="336708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lIns="89601" tIns="44802" rIns="89601" bIns="44802" rtlCol="0">
            <a:spAutoFit/>
          </a:bodyPr>
          <a:lstStyle/>
          <a:p>
            <a:pPr algn="ctr"/>
            <a:r>
              <a:rPr lang="es-CO" sz="1600" b="1" dirty="0" smtClean="0">
                <a:solidFill>
                  <a:schemeClr val="tx2"/>
                </a:solidFill>
              </a:rPr>
              <a:t>Exportaciones </a:t>
            </a:r>
            <a:r>
              <a:rPr lang="es-ES" sz="1600" b="1" dirty="0" smtClean="0">
                <a:solidFill>
                  <a:schemeClr val="tx2"/>
                </a:solidFill>
              </a:rPr>
              <a:t>minero energéticas* y el resto</a:t>
            </a:r>
            <a:endParaRPr lang="es-CO" sz="1600" b="1" dirty="0" smtClean="0">
              <a:solidFill>
                <a:schemeClr val="tx2"/>
              </a:solidFill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55576" y="186083"/>
            <a:ext cx="7687163" cy="710733"/>
          </a:xfrm>
          <a:prstGeom prst="rect">
            <a:avLst/>
          </a:prstGeom>
        </p:spPr>
        <p:txBody>
          <a:bodyPr lIns="91430" tIns="45715" rIns="91430" bIns="45715"/>
          <a:lstStyle>
            <a:lvl1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s-ES_tradnl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2134455" y="293689"/>
            <a:ext cx="4479925" cy="646331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/>
            <a:r>
              <a:rPr lang="es-ES" sz="1800" b="1" dirty="0" smtClean="0"/>
              <a:t>Exportaciones de Colombia</a:t>
            </a:r>
          </a:p>
          <a:p>
            <a:pPr algn="ctr"/>
            <a:r>
              <a:rPr lang="es-ES" sz="1800" b="1" dirty="0" smtClean="0"/>
              <a:t>Enero-julio de 2012  </a:t>
            </a:r>
            <a:endParaRPr lang="es-ES" sz="1800" b="1" dirty="0"/>
          </a:p>
        </p:txBody>
      </p:sp>
      <p:sp>
        <p:nvSpPr>
          <p:cNvPr id="13" name="12 Rectángulo"/>
          <p:cNvSpPr/>
          <p:nvPr/>
        </p:nvSpPr>
        <p:spPr>
          <a:xfrm>
            <a:off x="431244" y="1586030"/>
            <a:ext cx="2643206" cy="52322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s-CO" b="1" dirty="0" smtClean="0"/>
              <a:t>Valor anual</a:t>
            </a:r>
          </a:p>
          <a:p>
            <a:pPr algn="ctr"/>
            <a:r>
              <a:rPr lang="es-CO" b="1" dirty="0" smtClean="0"/>
              <a:t>US$ Millones</a:t>
            </a:r>
            <a:endParaRPr lang="en-U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2339752" y="6165304"/>
            <a:ext cx="4714908" cy="50782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s-CO" sz="900" b="1" dirty="0" smtClean="0"/>
              <a:t>* Minero energética son Petróleo y sus derivados, carbón, ferroníquel, esmeraldas, oro y demás minerales. Clasificación realizada en el Ministerio de Comercio Industria y Turismo</a:t>
            </a:r>
            <a:endParaRPr lang="en-US" sz="900" b="1" dirty="0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750019" y="5256863"/>
            <a:ext cx="6280708" cy="8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  <a:spAutoFit/>
          </a:bodyPr>
          <a:lstStyle/>
          <a:p>
            <a:pPr marL="171431" indent="-171431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CO" sz="1200" b="1" dirty="0" smtClean="0">
                <a:latin typeface="Arial" pitchFamily="34" charset="0"/>
                <a:ea typeface="Times New Roman" pitchFamily="18" charset="0"/>
              </a:rPr>
              <a:t>En el acumulado a julio de 2012, las exportaciones minero energéticas crecieron 13,7% mientras que el resto disminuyeron en 0,8%. Las minero energéticas representaron el 72,9% de las exportaciones totales (2,8 puntos mayor que igual período de 2011). </a:t>
            </a:r>
            <a:endParaRPr lang="es-CO" sz="1200" b="1" dirty="0"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" y="6415544"/>
            <a:ext cx="2226384" cy="244367"/>
          </a:xfrm>
          <a:prstGeom prst="rect">
            <a:avLst/>
          </a:prstGeom>
          <a:noFill/>
        </p:spPr>
        <p:txBody>
          <a:bodyPr wrap="none" lIns="89601" tIns="44802" rIns="89601" bIns="44802" rtlCol="0">
            <a:spAutoFit/>
          </a:bodyPr>
          <a:lstStyle/>
          <a:p>
            <a:r>
              <a:rPr lang="es-CO" sz="1000" dirty="0" smtClean="0"/>
              <a:t>Fuente: DANE. Cálculos OEE-MCIT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4867777" y="1611430"/>
            <a:ext cx="2643206" cy="52322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s-CO" b="1" dirty="0" smtClean="0"/>
              <a:t>Enero-julio</a:t>
            </a:r>
          </a:p>
          <a:p>
            <a:pPr algn="ctr"/>
            <a:r>
              <a:rPr lang="es-CO" b="1" dirty="0" smtClean="0"/>
              <a:t>US$ Millones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45" y="2155124"/>
            <a:ext cx="3859213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358" y="2155124"/>
            <a:ext cx="4316413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26A013-0993-4633-822B-C6833D0DC4F9}" type="slidenum">
              <a:rPr lang="es-ES_tradnl" smtClean="0"/>
              <a:pPr>
                <a:defRPr/>
              </a:pPr>
              <a:t>7</a:t>
            </a:fld>
            <a:r>
              <a:rPr lang="es-ES_tradnl" smtClean="0"/>
              <a:t> 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44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907801" y="5356955"/>
            <a:ext cx="180972" cy="30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601" tIns="44802" rIns="89601" bIns="44802">
            <a:spAutoFit/>
          </a:bodyPr>
          <a:lstStyle/>
          <a:p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244269" y="1045589"/>
            <a:ext cx="8502856" cy="336708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lIns="89601" tIns="44802" rIns="89601" bIns="44802" rtlCol="0">
            <a:spAutoFit/>
          </a:bodyPr>
          <a:lstStyle/>
          <a:p>
            <a:pPr algn="ctr"/>
            <a:r>
              <a:rPr lang="es-CO" sz="1600" b="1" dirty="0" smtClean="0">
                <a:solidFill>
                  <a:schemeClr val="tx2"/>
                </a:solidFill>
              </a:rPr>
              <a:t>Exportaciones </a:t>
            </a:r>
            <a:r>
              <a:rPr lang="es-ES" sz="1600" b="1" dirty="0" smtClean="0">
                <a:solidFill>
                  <a:schemeClr val="tx2"/>
                </a:solidFill>
              </a:rPr>
              <a:t>minero energéticas</a:t>
            </a:r>
            <a:endParaRPr lang="es-CO" sz="1600" b="1" dirty="0" smtClean="0">
              <a:solidFill>
                <a:schemeClr val="tx2"/>
              </a:solidFill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55576" y="186083"/>
            <a:ext cx="7687163" cy="710733"/>
          </a:xfrm>
          <a:prstGeom prst="rect">
            <a:avLst/>
          </a:prstGeom>
        </p:spPr>
        <p:txBody>
          <a:bodyPr lIns="91430" tIns="45715" rIns="91430" bIns="45715"/>
          <a:lstStyle>
            <a:lvl1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s-ES_tradnl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2134455" y="293689"/>
            <a:ext cx="4479925" cy="646331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/>
            <a:r>
              <a:rPr lang="es-ES" sz="1800" b="1" dirty="0" smtClean="0"/>
              <a:t>Exportaciones de Colombia</a:t>
            </a:r>
          </a:p>
          <a:p>
            <a:pPr algn="ctr"/>
            <a:r>
              <a:rPr lang="es-ES" sz="1800" b="1" dirty="0" smtClean="0"/>
              <a:t>Enero-julio de 2012  </a:t>
            </a:r>
            <a:endParaRPr lang="es-ES" sz="18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572000" y="1571612"/>
            <a:ext cx="2063385" cy="523220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s-CO" b="1" dirty="0" smtClean="0"/>
              <a:t>Principales productos</a:t>
            </a:r>
          </a:p>
          <a:p>
            <a:r>
              <a:rPr lang="es-CO" b="1" dirty="0" smtClean="0"/>
              <a:t>US$ Millones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642910" y="1619897"/>
            <a:ext cx="2643206" cy="307777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r>
              <a:rPr lang="es-CO" b="1" dirty="0" smtClean="0"/>
              <a:t>Variación</a:t>
            </a:r>
            <a:endParaRPr lang="en-US" dirty="0"/>
          </a:p>
        </p:txBody>
      </p:sp>
      <p:sp>
        <p:nvSpPr>
          <p:cNvPr id="24" name="23 CuadroTexto"/>
          <p:cNvSpPr txBox="1"/>
          <p:nvPr/>
        </p:nvSpPr>
        <p:spPr>
          <a:xfrm>
            <a:off x="4423976" y="4005381"/>
            <a:ext cx="4465741" cy="212364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171431" indent="-171431" algn="just">
              <a:buFont typeface="Arial" pitchFamily="34" charset="0"/>
              <a:buChar char="•"/>
            </a:pPr>
            <a:r>
              <a:rPr lang="es-CO" sz="1200" b="1" dirty="0" smtClean="0"/>
              <a:t>Se evidencia un menor ritmo de crecimiento en estas exportaciones; en el mes de julio fue negativo en 9,8%</a:t>
            </a:r>
          </a:p>
          <a:p>
            <a:pPr algn="just"/>
            <a:r>
              <a:rPr lang="es-CO" sz="1200" b="1" dirty="0" smtClean="0"/>
              <a:t> </a:t>
            </a:r>
          </a:p>
          <a:p>
            <a:pPr marL="171431" indent="-171431" algn="just">
              <a:buFont typeface="Arial" pitchFamily="34" charset="0"/>
              <a:buChar char="•"/>
            </a:pPr>
            <a:r>
              <a:rPr lang="es-CO" sz="1200" b="1" dirty="0" smtClean="0"/>
              <a:t>En el acumulado a julio de 2012, petróleo representó el 58,3% de las ventas minero energéticas, mientras que tres productos (carbón, aceites de petróleo y oro) representaron el 37,6% del total.</a:t>
            </a:r>
          </a:p>
          <a:p>
            <a:pPr marL="171431" indent="-171431" algn="just"/>
            <a:endParaRPr lang="es-CO" sz="1200" dirty="0" smtClean="0"/>
          </a:p>
          <a:p>
            <a:pPr marL="171431" indent="-171431" algn="just">
              <a:buFont typeface="Arial" pitchFamily="34" charset="0"/>
              <a:buChar char="•"/>
            </a:pPr>
            <a:r>
              <a:rPr lang="es-CO" sz="1200" b="1" dirty="0" smtClean="0"/>
              <a:t>Aunque no se incluyó, es relevante indicar que las exportaciones de energía eléctrica fueron US$47 millones, para una variación negativa de 45,5%.  </a:t>
            </a:r>
            <a:endParaRPr lang="en-US" sz="12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" y="6415544"/>
            <a:ext cx="2226384" cy="244367"/>
          </a:xfrm>
          <a:prstGeom prst="rect">
            <a:avLst/>
          </a:prstGeom>
          <a:noFill/>
        </p:spPr>
        <p:txBody>
          <a:bodyPr wrap="none" lIns="89601" tIns="44802" rIns="89601" bIns="44802" rtlCol="0">
            <a:spAutoFit/>
          </a:bodyPr>
          <a:lstStyle/>
          <a:p>
            <a:r>
              <a:rPr lang="es-CO" sz="1000" dirty="0" smtClean="0"/>
              <a:t>Fuente: DANE. Cálculos OEE-MCIT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622908"/>
              </p:ext>
            </p:extLst>
          </p:nvPr>
        </p:nvGraphicFramePr>
        <p:xfrm>
          <a:off x="4684832" y="2184123"/>
          <a:ext cx="3715097" cy="1554029"/>
        </p:xfrm>
        <a:graphic>
          <a:graphicData uri="http://schemas.openxmlformats.org/drawingml/2006/table">
            <a:tbl>
              <a:tblPr/>
              <a:tblGrid>
                <a:gridCol w="1040946"/>
                <a:gridCol w="601235"/>
                <a:gridCol w="699946"/>
                <a:gridCol w="664051"/>
                <a:gridCol w="708919"/>
              </a:tblGrid>
              <a:tr h="140898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Producto</a:t>
                      </a:r>
                    </a:p>
                  </a:txBody>
                  <a:tcPr marL="4720" marR="4720" marT="47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</a:p>
                  </a:txBody>
                  <a:tcPr marL="4720" marR="4720" marT="47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</a:p>
                  </a:txBody>
                  <a:tcPr marL="4720" marR="4720" marT="47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Ene-jul/11</a:t>
                      </a:r>
                    </a:p>
                  </a:txBody>
                  <a:tcPr marL="4720" marR="4720" marT="47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Ene-jul12</a:t>
                      </a:r>
                    </a:p>
                  </a:txBody>
                  <a:tcPr marL="4720" marR="4720" marT="47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898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Petróleo</a:t>
                      </a:r>
                    </a:p>
                  </a:txBody>
                  <a:tcPr marL="4720" marR="4720" marT="4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13.394</a:t>
                      </a:r>
                    </a:p>
                  </a:txBody>
                  <a:tcPr marL="4720" marR="4720" marT="4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23.020</a:t>
                      </a:r>
                    </a:p>
                  </a:txBody>
                  <a:tcPr marL="4720" marR="4720" marT="4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12.814</a:t>
                      </a:r>
                    </a:p>
                  </a:txBody>
                  <a:tcPr marL="4720" marR="4720" marT="4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14.906</a:t>
                      </a:r>
                    </a:p>
                  </a:txBody>
                  <a:tcPr marL="4720" marR="4720" marT="4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0898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Carbón</a:t>
                      </a:r>
                    </a:p>
                  </a:txBody>
                  <a:tcPr marL="4720" marR="4720" marT="4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6.015</a:t>
                      </a:r>
                    </a:p>
                  </a:txBody>
                  <a:tcPr marL="4720" marR="4720" marT="4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8.397</a:t>
                      </a:r>
                    </a:p>
                  </a:txBody>
                  <a:tcPr marL="4720" marR="4720" marT="4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4.704</a:t>
                      </a:r>
                    </a:p>
                  </a:txBody>
                  <a:tcPr marL="4720" marR="4720" marT="4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5.058</a:t>
                      </a:r>
                    </a:p>
                  </a:txBody>
                  <a:tcPr marL="4720" marR="4720" marT="4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10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Aceites de petroleo</a:t>
                      </a:r>
                    </a:p>
                  </a:txBody>
                  <a:tcPr marL="4720" marR="4720" marT="4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2.872</a:t>
                      </a:r>
                    </a:p>
                  </a:txBody>
                  <a:tcPr marL="4720" marR="4720" marT="4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4.565</a:t>
                      </a:r>
                    </a:p>
                  </a:txBody>
                  <a:tcPr marL="4720" marR="4720" marT="4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2.677</a:t>
                      </a:r>
                    </a:p>
                  </a:txBody>
                  <a:tcPr marL="4720" marR="4720" marT="4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2.676</a:t>
                      </a:r>
                    </a:p>
                  </a:txBody>
                  <a:tcPr marL="4720" marR="4720" marT="4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898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Oro</a:t>
                      </a:r>
                    </a:p>
                  </a:txBody>
                  <a:tcPr marL="4720" marR="4720" marT="4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2.095</a:t>
                      </a:r>
                    </a:p>
                  </a:txBody>
                  <a:tcPr marL="4720" marR="4720" marT="4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2.775</a:t>
                      </a:r>
                    </a:p>
                  </a:txBody>
                  <a:tcPr marL="4720" marR="4720" marT="4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1.408</a:t>
                      </a:r>
                    </a:p>
                  </a:txBody>
                  <a:tcPr marL="4720" marR="4720" marT="4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1.869</a:t>
                      </a:r>
                    </a:p>
                  </a:txBody>
                  <a:tcPr marL="4720" marR="4720" marT="4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898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Ferroníquel</a:t>
                      </a:r>
                    </a:p>
                  </a:txBody>
                  <a:tcPr marL="4720" marR="4720" marT="4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967</a:t>
                      </a:r>
                    </a:p>
                  </a:txBody>
                  <a:tcPr marL="4720" marR="4720" marT="4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827</a:t>
                      </a:r>
                    </a:p>
                  </a:txBody>
                  <a:tcPr marL="4720" marR="4720" marT="4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433</a:t>
                      </a:r>
                    </a:p>
                  </a:txBody>
                  <a:tcPr marL="4720" marR="4720" marT="4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529</a:t>
                      </a:r>
                    </a:p>
                  </a:txBody>
                  <a:tcPr marL="4720" marR="4720" marT="4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898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Gas de petróleo</a:t>
                      </a:r>
                    </a:p>
                  </a:txBody>
                  <a:tcPr marL="4720" marR="4720" marT="4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185</a:t>
                      </a:r>
                    </a:p>
                  </a:txBody>
                  <a:tcPr marL="4720" marR="4720" marT="4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334</a:t>
                      </a:r>
                    </a:p>
                  </a:txBody>
                  <a:tcPr marL="4720" marR="4720" marT="4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164</a:t>
                      </a:r>
                    </a:p>
                  </a:txBody>
                  <a:tcPr marL="4720" marR="4720" marT="4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284</a:t>
                      </a:r>
                    </a:p>
                  </a:txBody>
                  <a:tcPr marL="4720" marR="4720" marT="4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898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Esmeraldas</a:t>
                      </a:r>
                    </a:p>
                  </a:txBody>
                  <a:tcPr marL="4720" marR="4720" marT="4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</a:t>
                      </a:r>
                    </a:p>
                  </a:txBody>
                  <a:tcPr marL="4720" marR="4720" marT="4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134</a:t>
                      </a:r>
                    </a:p>
                  </a:txBody>
                  <a:tcPr marL="4720" marR="4720" marT="4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</a:t>
                      </a:r>
                    </a:p>
                  </a:txBody>
                  <a:tcPr marL="4720" marR="4720" marT="4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</a:t>
                      </a:r>
                    </a:p>
                  </a:txBody>
                  <a:tcPr marL="4720" marR="4720" marT="4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898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Resto</a:t>
                      </a:r>
                    </a:p>
                  </a:txBody>
                  <a:tcPr marL="4720" marR="4720" marT="4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261</a:t>
                      </a:r>
                    </a:p>
                  </a:txBody>
                  <a:tcPr marL="4720" marR="4720" marT="4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345</a:t>
                      </a:r>
                    </a:p>
                  </a:txBody>
                  <a:tcPr marL="4720" marR="4720" marT="4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211</a:t>
                      </a:r>
                    </a:p>
                  </a:txBody>
                  <a:tcPr marL="4720" marR="4720" marT="4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159</a:t>
                      </a:r>
                    </a:p>
                  </a:txBody>
                  <a:tcPr marL="4720" marR="4720" marT="4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898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4720" marR="4720" marT="4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25.905</a:t>
                      </a:r>
                    </a:p>
                  </a:txBody>
                  <a:tcPr marL="4720" marR="4720" marT="4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40.396</a:t>
                      </a:r>
                    </a:p>
                  </a:txBody>
                  <a:tcPr marL="4720" marR="4720" marT="4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22.478</a:t>
                      </a:r>
                    </a:p>
                  </a:txBody>
                  <a:tcPr marL="4720" marR="4720" marT="4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25.553</a:t>
                      </a:r>
                    </a:p>
                  </a:txBody>
                  <a:tcPr marL="4720" marR="4720" marT="47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69" y="2021635"/>
            <a:ext cx="4310063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26A013-0993-4633-822B-C6833D0DC4F9}" type="slidenum">
              <a:rPr lang="es-ES_tradnl" smtClean="0"/>
              <a:pPr>
                <a:defRPr/>
              </a:pPr>
              <a:t>8</a:t>
            </a:fld>
            <a:r>
              <a:rPr lang="es-ES_tradnl" smtClean="0"/>
              <a:t> 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44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HINKCELLPRESENTATIONDONOTDELETE" val="&lt;?xml version=&quot;1.0&quot; encoding=&quot;UTF-16&quot; standalone=&quot;yes&quot;?&gt;&#10;&lt;root reqver=&quot;17819&quot;&gt;&lt;version val=&quot;17885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0&quot;/&gt;&lt;/m_mruColor&gt;&lt;m_eweekdayFirstOfWorkweek val=&quot;2&quot;/&gt;&lt;m_eweekdayFirstOfWeekend val=&quot;7&quot;/&gt;&lt;m_mapectfillschemeMRU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/m_precDefault&gt;&lt;/CDefaultPrec&gt;&lt;/root&gt;"/>
  <p:tag name="THINKCELLUNDODONOTDELETE" val="1445"/>
  <p:tag name="NP_IDX" val="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IYAZ5OuGECxiRgjrz89Z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IYAZ5OuGECxiRgjrz89Z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IYAZ5OuGECxiRgjrz89Z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IYAZ5OuGECxiRgjrz89Z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IYAZ5OuGECxiRgjrz89Z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IYAZ5OuGECxiRgjrz89Z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IYAZ5OuGECxiRgjrz89Z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IYAZ5OuGECxiRgjrz89Z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IYAZ5OuGECxiRgjrz89Z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IYAZ5OuGECxiRgjrz89Z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gend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IYAZ5OuGECxiRgjrz89Z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IYAZ5OuGECxiRgjrz89Z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IYAZ5OuGECxiRgjrz89Z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IYAZ5OuGECxiRgjrz89Z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IYAZ5OuGECxiRgjrz89Z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IYAZ5OuGECxiRgjrz89Z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IYAZ5OuGECxiRgjrz89Z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IYAZ5OuGECxiRgjrz89Z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IYAZ5OuGECxiRgjrz89Z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IYAZ5OuGECxiRgjrz89Z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IYAZ5OuGECxiRgjrz89Z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IYAZ5OuGECxiRgjrz89Z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IYAZ5OuGECxiRgjrz89Z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IYAZ5OuGECxiRgjrz89Z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IYAZ5OuGECxiRgjrz89Z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IYAZ5OuGECxiRgjrz89Z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IYAZ5OuGECxiRgjrz89Z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IYAZ5OuGECxiRgjrz89Z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IYAZ5OuGECxiRgjrz89Z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IYAZ5OuGECxiRgjrz89Z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IYAZ5OuGECxiRgjrz89Z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IYAZ5OuGECxiRgjrz89Z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IYAZ5OuGECxiRgjrz89Z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hIYAZ5OuGECxiRgjrz89ZA"/>
</p:tagLst>
</file>

<file path=ppt/theme/theme1.xml><?xml version="1.0" encoding="utf-8"?>
<a:theme xmlns:a="http://schemas.openxmlformats.org/drawingml/2006/main" name="blank">
  <a:themeElements>
    <a:clrScheme name="blank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19718</TotalTime>
  <Words>3114</Words>
  <Application>Microsoft Office PowerPoint</Application>
  <PresentationFormat>Personalizado</PresentationFormat>
  <Paragraphs>979</Paragraphs>
  <Slides>35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blank</vt:lpstr>
      <vt:lpstr>Exportaciones colombianas Enero-julio de 2012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Corporate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Exportaciones a julio 2012</dc:title>
  <dc:subject>informe de exportaciones</dc:subject>
  <dc:creator>Marco Bermudez</dc:creator>
  <dc:description>Realizado: Marco Bermúdez                              fecha: 12 sept 2012       
Revisado:  Jesus Antonio  Vargas                       fecha: 12 sept 2012</dc:description>
  <cp:lastModifiedBy>Angela Yulieth Correa Ortegate - Cont</cp:lastModifiedBy>
  <cp:revision>1806</cp:revision>
  <cp:lastPrinted>2011-05-10T13:28:42Z</cp:lastPrinted>
  <dcterms:created xsi:type="dcterms:W3CDTF">2011-05-09T19:56:31Z</dcterms:created>
  <dcterms:modified xsi:type="dcterms:W3CDTF">2012-09-14T22:13:05Z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niversal Objects">
    <vt:bool>true</vt:bool>
  </property>
  <property fmtid="{D5CDD505-2E9C-101B-9397-08002B2CF9AE}" pid="3" name="McKPaperSize">
    <vt:lpwstr>A4</vt:lpwstr>
  </property>
  <property fmtid="{D5CDD505-2E9C-101B-9397-08002B2CF9AE}" pid="4" name="NotesPageLayout">
    <vt:lpwstr>Message</vt:lpwstr>
  </property>
  <property fmtid="{D5CDD505-2E9C-101B-9397-08002B2CF9AE}" pid="5" name="Final">
    <vt:bool>false</vt:bool>
  </property>
  <property fmtid="{D5CDD505-2E9C-101B-9397-08002B2CF9AE}" pid="6" name="Title">
    <vt:lpwstr>Situación y Perspectivas del Sector Turismo</vt:lpwstr>
  </property>
  <property fmtid="{D5CDD505-2E9C-101B-9397-08002B2CF9AE}" pid="7" name="Event">
    <vt:lpwstr/>
  </property>
  <property fmtid="{D5CDD505-2E9C-101B-9397-08002B2CF9AE}" pid="8" name="Delivery Date">
    <vt:lpwstr>Bogotá, 12 de mayo de 2011</vt:lpwstr>
  </property>
  <property fmtid="{D5CDD505-2E9C-101B-9397-08002B2CF9AE}" pid="9" name="DocID">
    <vt:lpwstr>BOG-ZW0666-04-01</vt:lpwstr>
  </property>
  <property fmtid="{D5CDD505-2E9C-101B-9397-08002B2CF9AE}" pid="10" name="DocIDinTitle">
    <vt:bool>false</vt:bool>
  </property>
  <property fmtid="{D5CDD505-2E9C-101B-9397-08002B2CF9AE}" pid="11" name="DocIDinSlide">
    <vt:bool>true</vt:bool>
  </property>
  <property fmtid="{D5CDD505-2E9C-101B-9397-08002B2CF9AE}" pid="12" name="DocIDPosition">
    <vt:i4>1</vt:i4>
  </property>
</Properties>
</file>