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10400" cy="92964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FF33"/>
    <a:srgbClr val="FF9933"/>
    <a:srgbClr val="FF9900"/>
    <a:srgbClr val="777777"/>
    <a:srgbClr val="008080"/>
    <a:srgbClr val="38AA71"/>
    <a:srgbClr val="CFDBF3"/>
    <a:srgbClr val="F0EA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144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9394773642616"/>
          <c:y val="3.1379083542980202E-3"/>
          <c:w val="0.73680963737198579"/>
          <c:h val="0.7752619383501100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TOTAL!$A$18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  <a:sp3d/>
          </c:spPr>
          <c:invertIfNegative val="0"/>
          <c:cat>
            <c:strRef>
              <c:f>TOTAL!$B$17:$H$17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APROPIACIÓN SIN COMPROMETER</c:v>
                </c:pt>
              </c:strCache>
            </c:strRef>
          </c:cat>
          <c:val>
            <c:numRef>
              <c:f>TOTAL!$B$18:$H$18</c:f>
              <c:numCache>
                <c:formatCode>#,##0</c:formatCode>
                <c:ptCount val="7"/>
                <c:pt idx="0">
                  <c:v>396487.98</c:v>
                </c:pt>
                <c:pt idx="1">
                  <c:v>20.53</c:v>
                </c:pt>
                <c:pt idx="2">
                  <c:v>396467.44532</c:v>
                </c:pt>
                <c:pt idx="3">
                  <c:v>345338.89049299998</c:v>
                </c:pt>
                <c:pt idx="4">
                  <c:v>323845.23157</c:v>
                </c:pt>
                <c:pt idx="5">
                  <c:v>311758.84736800002</c:v>
                </c:pt>
                <c:pt idx="6">
                  <c:v>51128.554827000014</c:v>
                </c:pt>
              </c:numCache>
            </c:numRef>
          </c:val>
        </c:ser>
        <c:ser>
          <c:idx val="1"/>
          <c:order val="1"/>
          <c:tx>
            <c:strRef>
              <c:f>TOTAL!$A$19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APROPIACIÓN SIN COMPROMETER</c:v>
                </c:pt>
              </c:strCache>
            </c:strRef>
          </c:cat>
          <c:val>
            <c:numRef>
              <c:f>TOTAL!$B$19:$H$19</c:f>
              <c:numCache>
                <c:formatCode>#,##0</c:formatCode>
                <c:ptCount val="7"/>
                <c:pt idx="0">
                  <c:v>202100.07618</c:v>
                </c:pt>
                <c:pt idx="1">
                  <c:v>25148</c:v>
                </c:pt>
                <c:pt idx="2">
                  <c:v>176952.07618</c:v>
                </c:pt>
                <c:pt idx="3">
                  <c:v>170465.685165</c:v>
                </c:pt>
                <c:pt idx="4">
                  <c:v>74215.432044000001</c:v>
                </c:pt>
                <c:pt idx="5">
                  <c:v>73209.118606000004</c:v>
                </c:pt>
                <c:pt idx="6">
                  <c:v>6486.3910150000011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32183120"/>
        <c:axId val="-532181488"/>
        <c:axId val="0"/>
      </c:bar3DChart>
      <c:catAx>
        <c:axId val="-53218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2181488"/>
        <c:crosses val="autoZero"/>
        <c:auto val="1"/>
        <c:lblAlgn val="ctr"/>
        <c:lblOffset val="100"/>
        <c:noMultiLvlLbl val="0"/>
      </c:catAx>
      <c:valAx>
        <c:axId val="-532181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2183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aseline="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'GESTIÓN '!$A$17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'GESTIÓN '!$B$16:$H$16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'GESTIÓN '!$B$17:$H$17</c:f>
              <c:numCache>
                <c:formatCode>#,##0</c:formatCode>
                <c:ptCount val="7"/>
                <c:pt idx="0">
                  <c:v>36763.286999999997</c:v>
                </c:pt>
                <c:pt idx="1">
                  <c:v>0</c:v>
                </c:pt>
                <c:pt idx="2">
                  <c:v>36763.286999999997</c:v>
                </c:pt>
                <c:pt idx="3">
                  <c:v>28490.626023000001</c:v>
                </c:pt>
                <c:pt idx="4">
                  <c:v>28332.276946999998</c:v>
                </c:pt>
                <c:pt idx="5">
                  <c:v>28332.276946999998</c:v>
                </c:pt>
                <c:pt idx="6">
                  <c:v>8272.6609769999959</c:v>
                </c:pt>
              </c:numCache>
            </c:numRef>
          </c:val>
        </c:ser>
        <c:ser>
          <c:idx val="1"/>
          <c:order val="1"/>
          <c:tx>
            <c:strRef>
              <c:f>'GESTIÓN '!$A$18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'GESTIÓN '!$B$16:$H$16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'GESTIÓN '!$B$18:$H$18</c:f>
              <c:numCache>
                <c:formatCode>#,##0</c:formatCode>
                <c:ptCount val="7"/>
                <c:pt idx="0">
                  <c:v>19506.183033000001</c:v>
                </c:pt>
                <c:pt idx="1">
                  <c:v>0</c:v>
                </c:pt>
                <c:pt idx="2">
                  <c:v>19506.183033000001</c:v>
                </c:pt>
                <c:pt idx="3">
                  <c:v>18036.155663000001</c:v>
                </c:pt>
                <c:pt idx="4">
                  <c:v>14303.480646</c:v>
                </c:pt>
                <c:pt idx="5">
                  <c:v>13936.995348</c:v>
                </c:pt>
                <c:pt idx="6">
                  <c:v>1470.0273699999998</c:v>
                </c:pt>
              </c:numCache>
            </c:numRef>
          </c:val>
        </c:ser>
        <c:ser>
          <c:idx val="2"/>
          <c:order val="2"/>
          <c:tx>
            <c:strRef>
              <c:f>'GESTIÓN '!$A$19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'GESTIÓN '!$B$16:$H$16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'GESTIÓN '!$B$19:$H$19</c:f>
              <c:numCache>
                <c:formatCode>#,##0</c:formatCode>
                <c:ptCount val="7"/>
                <c:pt idx="0">
                  <c:v>313911.89204800001</c:v>
                </c:pt>
                <c:pt idx="1">
                  <c:v>0</c:v>
                </c:pt>
                <c:pt idx="2">
                  <c:v>313911.89204800001</c:v>
                </c:pt>
                <c:pt idx="3">
                  <c:v>277078.78599800001</c:v>
                </c:pt>
                <c:pt idx="4">
                  <c:v>259953.88613999999</c:v>
                </c:pt>
                <c:pt idx="5">
                  <c:v>248233.98723599999</c:v>
                </c:pt>
                <c:pt idx="6">
                  <c:v>36833.106050000002</c:v>
                </c:pt>
              </c:numCache>
            </c:numRef>
          </c:val>
        </c:ser>
        <c:ser>
          <c:idx val="3"/>
          <c:order val="3"/>
          <c:tx>
            <c:strRef>
              <c:f>'GESTIÓN '!$A$20</c:f>
              <c:strCache>
                <c:ptCount val="1"/>
                <c:pt idx="0">
                  <c:v>Gastos por Tributos, Multas, Sanciones e Intetereses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'GESTIÓN '!$B$16:$H$16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'GESTIÓN '!$B$20:$H$20</c:f>
              <c:numCache>
                <c:formatCode>#,##0</c:formatCode>
                <c:ptCount val="7"/>
                <c:pt idx="0">
                  <c:v>12090.722</c:v>
                </c:pt>
                <c:pt idx="1">
                  <c:v>0</c:v>
                </c:pt>
                <c:pt idx="2">
                  <c:v>12090.722</c:v>
                </c:pt>
                <c:pt idx="3">
                  <c:v>11237.780858</c:v>
                </c:pt>
                <c:pt idx="4">
                  <c:v>11237.780858</c:v>
                </c:pt>
                <c:pt idx="5">
                  <c:v>11237.780858</c:v>
                </c:pt>
                <c:pt idx="6">
                  <c:v>852.94114199999967</c:v>
                </c:pt>
              </c:numCache>
            </c:numRef>
          </c:val>
        </c:ser>
        <c:ser>
          <c:idx val="4"/>
          <c:order val="4"/>
          <c:tx>
            <c:strRef>
              <c:f>'GESTIÓN '!$A$21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'GESTIÓN '!$B$16:$H$16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'GESTIÓN '!$B$21:$H$21</c:f>
              <c:numCache>
                <c:formatCode>#,##0</c:formatCode>
                <c:ptCount val="7"/>
                <c:pt idx="0">
                  <c:v>196900.07618</c:v>
                </c:pt>
                <c:pt idx="1">
                  <c:v>25148</c:v>
                </c:pt>
                <c:pt idx="2">
                  <c:v>171752.07618</c:v>
                </c:pt>
                <c:pt idx="3">
                  <c:v>165806.22169000001</c:v>
                </c:pt>
                <c:pt idx="4">
                  <c:v>70988.480486999993</c:v>
                </c:pt>
                <c:pt idx="5">
                  <c:v>70100.062955000001</c:v>
                </c:pt>
                <c:pt idx="6">
                  <c:v>5945.8544899999979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32188560"/>
        <c:axId val="-532185840"/>
        <c:axId val="0"/>
      </c:bar3DChart>
      <c:catAx>
        <c:axId val="-53218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2185840"/>
        <c:crosses val="autoZero"/>
        <c:auto val="1"/>
        <c:lblAlgn val="ctr"/>
        <c:lblOffset val="100"/>
        <c:noMultiLvlLbl val="0"/>
      </c:catAx>
      <c:valAx>
        <c:axId val="-53218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21885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590" baseline="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32185296"/>
        <c:axId val="-532188016"/>
        <c:axId val="0"/>
      </c:bar3DChart>
      <c:catAx>
        <c:axId val="-53218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2188016"/>
        <c:crosses val="autoZero"/>
        <c:auto val="1"/>
        <c:lblAlgn val="ctr"/>
        <c:lblOffset val="100"/>
        <c:noMultiLvlLbl val="0"/>
      </c:catAx>
      <c:valAx>
        <c:axId val="-53218801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2185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DCE!$A$18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DCE!$B$18:$H$18</c:f>
              <c:numCache>
                <c:formatCode>#,##0</c:formatCode>
                <c:ptCount val="7"/>
                <c:pt idx="0">
                  <c:v>12231.927</c:v>
                </c:pt>
                <c:pt idx="1">
                  <c:v>20.537761</c:v>
                </c:pt>
                <c:pt idx="2">
                  <c:v>12211.389239</c:v>
                </c:pt>
                <c:pt idx="3">
                  <c:v>8720.9354120000007</c:v>
                </c:pt>
                <c:pt idx="4">
                  <c:v>8707.1982609999995</c:v>
                </c:pt>
                <c:pt idx="5">
                  <c:v>8707.1982609999995</c:v>
                </c:pt>
                <c:pt idx="6">
                  <c:v>3490.4538269999994</c:v>
                </c:pt>
              </c:numCache>
            </c:numRef>
          </c:val>
        </c:ser>
        <c:ser>
          <c:idx val="1"/>
          <c:order val="1"/>
          <c:tx>
            <c:strRef>
              <c:f>DCE!$A$19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DCE!$B$19:$H$19</c:f>
              <c:numCache>
                <c:formatCode>General</c:formatCode>
                <c:ptCount val="7"/>
                <c:pt idx="0" formatCode="#,##0">
                  <c:v>1861.0139999999999</c:v>
                </c:pt>
                <c:pt idx="2" formatCode="#,##0">
                  <c:v>1861.0139999999999</c:v>
                </c:pt>
                <c:pt idx="3" formatCode="#,##0">
                  <c:v>1748.2243430000001</c:v>
                </c:pt>
                <c:pt idx="4" formatCode="#,##0">
                  <c:v>1284.226523</c:v>
                </c:pt>
                <c:pt idx="5" formatCode="#,##0">
                  <c:v>1284.226523</c:v>
                </c:pt>
                <c:pt idx="6" formatCode="#,##0">
                  <c:v>112.78965699999981</c:v>
                </c:pt>
              </c:numCache>
            </c:numRef>
          </c:val>
        </c:ser>
        <c:ser>
          <c:idx val="2"/>
          <c:order val="2"/>
          <c:tx>
            <c:strRef>
              <c:f>DCE!$A$20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DCE!$B$20:$H$20</c:f>
              <c:numCache>
                <c:formatCode>General</c:formatCode>
                <c:ptCount val="7"/>
                <c:pt idx="0" formatCode="#,##0">
                  <c:v>119.25</c:v>
                </c:pt>
                <c:pt idx="2" formatCode="#,##0">
                  <c:v>119.25</c:v>
                </c:pt>
                <c:pt idx="3" formatCode="#,##0">
                  <c:v>24.946193999999998</c:v>
                </c:pt>
                <c:pt idx="4" formatCode="#,##0">
                  <c:v>24.946193999999998</c:v>
                </c:pt>
                <c:pt idx="5" formatCode="#,##0">
                  <c:v>24.946193999999998</c:v>
                </c:pt>
                <c:pt idx="6" formatCode="#,##0">
                  <c:v>94.303806000000009</c:v>
                </c:pt>
              </c:numCache>
            </c:numRef>
          </c:val>
        </c:ser>
        <c:ser>
          <c:idx val="3"/>
          <c:order val="3"/>
          <c:tx>
            <c:strRef>
              <c:f>DCE!$A$21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DCE!$B$21:$H$21</c:f>
              <c:numCache>
                <c:formatCode>General</c:formatCode>
                <c:ptCount val="7"/>
                <c:pt idx="0" formatCode="#,##0">
                  <c:v>3.7080000000000002</c:v>
                </c:pt>
                <c:pt idx="2" formatCode="#,##0">
                  <c:v>3.7080000000000002</c:v>
                </c:pt>
                <c:pt idx="3" formatCode="#,##0">
                  <c:v>1.4359999999999999</c:v>
                </c:pt>
                <c:pt idx="4" formatCode="#,##0">
                  <c:v>1.4359999999999999</c:v>
                </c:pt>
                <c:pt idx="5" formatCode="#,##0">
                  <c:v>1.4359999999999999</c:v>
                </c:pt>
                <c:pt idx="6" formatCode="#,##0">
                  <c:v>2.2720000000000002</c:v>
                </c:pt>
              </c:numCache>
            </c:numRef>
          </c:val>
        </c:ser>
        <c:ser>
          <c:idx val="4"/>
          <c:order val="4"/>
          <c:tx>
            <c:strRef>
              <c:f>DCE!$A$22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DCE!$B$17:$H$17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DCE!$B$22:$H$22</c:f>
              <c:numCache>
                <c:formatCode>General</c:formatCode>
                <c:ptCount val="7"/>
                <c:pt idx="0" formatCode="#,##0">
                  <c:v>5200</c:v>
                </c:pt>
                <c:pt idx="2" formatCode="#,##0">
                  <c:v>5200</c:v>
                </c:pt>
                <c:pt idx="3" formatCode="#,##0">
                  <c:v>4659.4634740000001</c:v>
                </c:pt>
                <c:pt idx="4" formatCode="#,##0">
                  <c:v>3226.9515569999999</c:v>
                </c:pt>
                <c:pt idx="5" formatCode="#,##0">
                  <c:v>3109.0556499999998</c:v>
                </c:pt>
                <c:pt idx="6" formatCode="#,##0">
                  <c:v>540.53652599999987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32180944"/>
        <c:axId val="-532180400"/>
        <c:axId val="0"/>
      </c:bar3DChart>
      <c:catAx>
        <c:axId val="-53218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2180400"/>
        <c:crosses val="autoZero"/>
        <c:auto val="1"/>
        <c:lblAlgn val="ctr"/>
        <c:lblOffset val="100"/>
        <c:noMultiLvlLbl val="0"/>
      </c:catAx>
      <c:valAx>
        <c:axId val="-53218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32180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'INVERSION '!$A$4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'INVERSION '!$B$3:$H$3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APR.VIGENTE DESPUES DE BLOQUEOS  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'INVERSION '!$B$4:$H$4</c:f>
              <c:numCache>
                <c:formatCode>General</c:formatCode>
                <c:ptCount val="7"/>
                <c:pt idx="0" formatCode="#,##0">
                  <c:v>9416.3836730000003</c:v>
                </c:pt>
                <c:pt idx="2" formatCode="#,##0">
                  <c:v>9416.3836730000003</c:v>
                </c:pt>
                <c:pt idx="3" formatCode="#,##0">
                  <c:v>8018.6559230000003</c:v>
                </c:pt>
                <c:pt idx="4" formatCode="#,##0">
                  <c:v>5033.6885490000004</c:v>
                </c:pt>
                <c:pt idx="5" formatCode="#,##0">
                  <c:v>4801.5974839999999</c:v>
                </c:pt>
                <c:pt idx="6" formatCode="#,##0">
                  <c:v>1397.72775</c:v>
                </c:pt>
              </c:numCache>
            </c:numRef>
          </c:val>
        </c:ser>
        <c:ser>
          <c:idx val="1"/>
          <c:order val="1"/>
          <c:tx>
            <c:strRef>
              <c:f>'INVERSION '!$A$5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'INVERSION '!$B$3:$H$3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APR.VIGENTE DESPUES DE BLOQUEOS  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'INVERSION '!$B$5:$H$5</c:f>
              <c:numCache>
                <c:formatCode>#,##0</c:formatCode>
                <c:ptCount val="7"/>
                <c:pt idx="0">
                  <c:v>82991.53628</c:v>
                </c:pt>
                <c:pt idx="1">
                  <c:v>148</c:v>
                </c:pt>
                <c:pt idx="2">
                  <c:v>82843.53628</c:v>
                </c:pt>
                <c:pt idx="3">
                  <c:v>81601.131104999993</c:v>
                </c:pt>
                <c:pt idx="4">
                  <c:v>50286.281274000001</c:v>
                </c:pt>
                <c:pt idx="5">
                  <c:v>49892.409726999998</c:v>
                </c:pt>
                <c:pt idx="6">
                  <c:v>1242.4051750000071</c:v>
                </c:pt>
              </c:numCache>
            </c:numRef>
          </c:val>
        </c:ser>
        <c:ser>
          <c:idx val="2"/>
          <c:order val="2"/>
          <c:tx>
            <c:strRef>
              <c:f>'INVERSION '!$A$6</c:f>
              <c:strCache>
                <c:ptCount val="1"/>
                <c:pt idx="0">
                  <c:v>SECRETARIA GENERAL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'INVERSION '!$B$3:$H$3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APR.VIGENTE DESPUES DE BLOQUEOS  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'INVERSION '!$B$6:$H$6</c:f>
              <c:numCache>
                <c:formatCode>General</c:formatCode>
                <c:ptCount val="7"/>
                <c:pt idx="0" formatCode="#,##0">
                  <c:v>3571.4546190000001</c:v>
                </c:pt>
                <c:pt idx="2" formatCode="#,##0">
                  <c:v>3571.4546190000001</c:v>
                </c:pt>
                <c:pt idx="3" formatCode="#,##0">
                  <c:v>3022.1757210000001</c:v>
                </c:pt>
                <c:pt idx="4" formatCode="#,##0">
                  <c:v>2344.8460730000002</c:v>
                </c:pt>
                <c:pt idx="5" formatCode="#,##0">
                  <c:v>2122.8642629999999</c:v>
                </c:pt>
                <c:pt idx="6" formatCode="#,##0">
                  <c:v>549.27889800000003</c:v>
                </c:pt>
              </c:numCache>
            </c:numRef>
          </c:val>
        </c:ser>
        <c:ser>
          <c:idx val="3"/>
          <c:order val="3"/>
          <c:tx>
            <c:strRef>
              <c:f>'INVERSION '!$A$7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'INVERSION '!$B$3:$H$3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APR.VIGENTE DESPUES DE BLOQUEOS  ($)</c:v>
                </c:pt>
                <c:pt idx="3">
                  <c:v>COMPROMISO ($)</c:v>
                </c:pt>
                <c:pt idx="4">
                  <c:v>OBLIGACIÓN($)</c:v>
                </c:pt>
                <c:pt idx="5">
                  <c:v>PAGOS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'INVERSION '!$B$7:$H$7</c:f>
              <c:numCache>
                <c:formatCode>#,##0</c:formatCode>
                <c:ptCount val="7"/>
                <c:pt idx="0">
                  <c:v>106120.701608</c:v>
                </c:pt>
                <c:pt idx="1">
                  <c:v>25000</c:v>
                </c:pt>
                <c:pt idx="2">
                  <c:v>81120.701608000003</c:v>
                </c:pt>
                <c:pt idx="3">
                  <c:v>77823.722412999996</c:v>
                </c:pt>
                <c:pt idx="4">
                  <c:v>16550.616147000001</c:v>
                </c:pt>
                <c:pt idx="5">
                  <c:v>16392.24713</c:v>
                </c:pt>
                <c:pt idx="6">
                  <c:v>3296.9791950000072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56223072"/>
        <c:axId val="-456216000"/>
        <c:axId val="0"/>
      </c:bar3DChart>
      <c:catAx>
        <c:axId val="-4562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56216000"/>
        <c:crosses val="autoZero"/>
        <c:auto val="1"/>
        <c:lblAlgn val="ctr"/>
        <c:lblOffset val="100"/>
        <c:noMultiLvlLbl val="0"/>
      </c:catAx>
      <c:valAx>
        <c:axId val="-4562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456223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12/11/2019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OCTUBRE  DE 2019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6342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89,95%   OBLIGADO </a:t>
            </a:r>
            <a:r>
              <a:rPr lang="es-CO" dirty="0" smtClean="0"/>
              <a:t>69,42%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90877" y="4232425"/>
            <a:ext cx="8580000" cy="5655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OCTUBRE DE 2019</a:t>
            </a:r>
            <a:endParaRPr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58283"/>
              </p:ext>
            </p:extLst>
          </p:nvPr>
        </p:nvGraphicFramePr>
        <p:xfrm>
          <a:off x="62204" y="107951"/>
          <a:ext cx="9037346" cy="404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 flipH="1">
            <a:off x="1306286" y="4797925"/>
            <a:ext cx="1592424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b="1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EJECUCIÓN </a:t>
            </a:r>
            <a:r>
              <a:rPr lang="es-CO" dirty="0">
                <a:solidFill>
                  <a:schemeClr val="bg1"/>
                </a:solidFill>
              </a:rPr>
              <a:t>PRESUPUESTAL ACUMULADA                                                                                                                           UNIDAD EJECUTORA 3501-01 GESTIÓN GENERAL CON CORTE AL 31 DE OCTUBRE DE 2019</a:t>
            </a:r>
          </a:p>
          <a:p>
            <a:pPr marL="0" lvl="0" indent="0"/>
            <a:endParaRPr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276168"/>
              </p:ext>
            </p:extLst>
          </p:nvPr>
        </p:nvGraphicFramePr>
        <p:xfrm>
          <a:off x="0" y="130629"/>
          <a:ext cx="9100457" cy="388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b="1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EJECUCIÓN </a:t>
            </a:r>
            <a:r>
              <a:rPr lang="es-CO" sz="1400" dirty="0">
                <a:solidFill>
                  <a:schemeClr val="bg1"/>
                </a:solidFill>
              </a:rPr>
              <a:t>PRESUPUESTAL ACUMULADA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31 DE OCTUBRE DE 2019</a:t>
            </a: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249305"/>
              </p:ext>
            </p:extLst>
          </p:nvPr>
        </p:nvGraphicFramePr>
        <p:xfrm>
          <a:off x="208429" y="168088"/>
          <a:ext cx="8512127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246070"/>
              </p:ext>
            </p:extLst>
          </p:nvPr>
        </p:nvGraphicFramePr>
        <p:xfrm>
          <a:off x="0" y="145256"/>
          <a:ext cx="9063135" cy="379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  <a:endParaRPr lang="es-CO" sz="800" b="1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31 DE OCTUBRE DE 2019</a:t>
            </a:r>
            <a:endParaRPr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69109"/>
              </p:ext>
            </p:extLst>
          </p:nvPr>
        </p:nvGraphicFramePr>
        <p:xfrm>
          <a:off x="76200" y="95250"/>
          <a:ext cx="9023350" cy="41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</a:t>
            </a: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 en millones de pesos</a:t>
            </a:r>
            <a:endParaRPr lang="es-CO" sz="800" b="1" dirty="0">
              <a:solidFill>
                <a:schemeClr val="bg1">
                  <a:lumMod val="50000"/>
                </a:schemeClr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113</Words>
  <Application>Microsoft Office PowerPoint</Application>
  <PresentationFormat>Presentación en pantalla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Montserrat</vt:lpstr>
      <vt:lpstr>Calibri</vt:lpstr>
      <vt:lpstr>Arial</vt:lpstr>
      <vt:lpstr>Calibri Light</vt:lpstr>
      <vt:lpstr>Office Theme</vt:lpstr>
      <vt:lpstr>SECCIÓN 3501 - MINISTERIO DE COMERCIO INDUSTRIA Y TURISMO                          EJECUCIÓN PRESUPUESTAL ACUMULADA CON CORTE AL 31 DE OCTUBRE  DE 2019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429</cp:revision>
  <cp:lastPrinted>2019-11-08T19:19:30Z</cp:lastPrinted>
  <dcterms:modified xsi:type="dcterms:W3CDTF">2019-11-12T14:39:49Z</dcterms:modified>
</cp:coreProperties>
</file>