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23" r:id="rId2"/>
    <p:sldId id="319" r:id="rId3"/>
    <p:sldId id="320" r:id="rId4"/>
    <p:sldId id="321" r:id="rId5"/>
    <p:sldId id="322" r:id="rId6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8"/>
      <p:italic r:id="rId9"/>
    </p:embeddedFont>
    <p:embeddedFont>
      <p:font typeface="Work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Work Sans Ligh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FF33"/>
    <a:srgbClr val="008080"/>
    <a:srgbClr val="38AA71"/>
    <a:srgbClr val="CFDBF3"/>
    <a:srgbClr val="F0EA00"/>
    <a:srgbClr val="4D4D4D"/>
    <a:srgbClr val="66FF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'CONSOLIDADO '!$A$18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'CONSOLIDADO '!$B$17:$H$17</c:f>
              <c:strCache>
                <c:ptCount val="7"/>
                <c:pt idx="0">
                  <c:v>APR. VIGENTE($)</c:v>
                </c:pt>
                <c:pt idx="1">
                  <c:v>APLAZAMIENTOS  Y BLOQUEOS($)</c:v>
                </c:pt>
                <c:pt idx="2">
                  <c:v>APR. 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'CONSOLIDADO '!$B$18:$H$18</c:f>
              <c:numCache>
                <c:formatCode>#,##0</c:formatCode>
                <c:ptCount val="7"/>
                <c:pt idx="0">
                  <c:v>376487.98308099998</c:v>
                </c:pt>
                <c:pt idx="1">
                  <c:v>391.02100000000002</c:v>
                </c:pt>
                <c:pt idx="2">
                  <c:v>376096.96208099998</c:v>
                </c:pt>
                <c:pt idx="3">
                  <c:v>283864.830732</c:v>
                </c:pt>
                <c:pt idx="4">
                  <c:v>167468.68731800001</c:v>
                </c:pt>
                <c:pt idx="5">
                  <c:v>156182.29155299999</c:v>
                </c:pt>
                <c:pt idx="6">
                  <c:v>92232.131348999974</c:v>
                </c:pt>
              </c:numCache>
            </c:numRef>
          </c:val>
        </c:ser>
        <c:ser>
          <c:idx val="1"/>
          <c:order val="1"/>
          <c:tx>
            <c:strRef>
              <c:f>'CONSOLIDADO '!$A$19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'CONSOLIDADO '!$B$17:$H$17</c:f>
              <c:strCache>
                <c:ptCount val="7"/>
                <c:pt idx="0">
                  <c:v>APR. VIGENTE($)</c:v>
                </c:pt>
                <c:pt idx="1">
                  <c:v>APLAZAMIENTOS  Y BLOQUEOS($)</c:v>
                </c:pt>
                <c:pt idx="2">
                  <c:v>APR. 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'CONSOLIDADO '!$B$19:$H$19</c:f>
              <c:numCache>
                <c:formatCode>#,##0</c:formatCode>
                <c:ptCount val="7"/>
                <c:pt idx="0">
                  <c:v>202100.07618</c:v>
                </c:pt>
                <c:pt idx="1">
                  <c:v>31148</c:v>
                </c:pt>
                <c:pt idx="2">
                  <c:v>170952.07618</c:v>
                </c:pt>
                <c:pt idx="3">
                  <c:v>113572.121161</c:v>
                </c:pt>
                <c:pt idx="4">
                  <c:v>7379.4007320000001</c:v>
                </c:pt>
                <c:pt idx="5">
                  <c:v>6584.1764800000001</c:v>
                </c:pt>
                <c:pt idx="6">
                  <c:v>57379.955019000001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27513056"/>
        <c:axId val="-427521760"/>
        <c:axId val="0"/>
      </c:bar3DChart>
      <c:catAx>
        <c:axId val="-4275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21760"/>
        <c:crosses val="autoZero"/>
        <c:auto val="1"/>
        <c:lblAlgn val="ctr"/>
        <c:lblOffset val="100"/>
        <c:noMultiLvlLbl val="0"/>
      </c:catAx>
      <c:valAx>
        <c:axId val="-427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1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 '!$A$18</c:f>
              <c:strCache>
                <c:ptCount val="1"/>
                <c:pt idx="0">
                  <c:v>GASTOS DE PERSONAL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'!$B$17:$H$17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'!$B$18:$H$18</c:f>
              <c:numCache>
                <c:formatCode>#,##0</c:formatCode>
                <c:ptCount val="7"/>
                <c:pt idx="0">
                  <c:v>36872.286999999997</c:v>
                </c:pt>
                <c:pt idx="1">
                  <c:v>0</c:v>
                </c:pt>
                <c:pt idx="2">
                  <c:v>36872.286999999997</c:v>
                </c:pt>
                <c:pt idx="3">
                  <c:v>12835.832682</c:v>
                </c:pt>
                <c:pt idx="4">
                  <c:v>12599.246707</c:v>
                </c:pt>
                <c:pt idx="5">
                  <c:v>12579.394451</c:v>
                </c:pt>
                <c:pt idx="6">
                  <c:v>24036.454317999996</c:v>
                </c:pt>
              </c:numCache>
            </c:numRef>
          </c:val>
        </c:ser>
        <c:ser>
          <c:idx val="1"/>
          <c:order val="1"/>
          <c:tx>
            <c:strRef>
              <c:f>'GESTION GRAL '!$A$19</c:f>
              <c:strCache>
                <c:ptCount val="1"/>
                <c:pt idx="0">
                  <c:v>ADQUISICION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'!$B$17:$H$17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'!$B$19:$H$19</c:f>
              <c:numCache>
                <c:formatCode>#,##0</c:formatCode>
                <c:ptCount val="7"/>
                <c:pt idx="0">
                  <c:v>19506.183033000001</c:v>
                </c:pt>
                <c:pt idx="1">
                  <c:v>0</c:v>
                </c:pt>
                <c:pt idx="2">
                  <c:v>19506.183033000001</c:v>
                </c:pt>
                <c:pt idx="3">
                  <c:v>15954.844816000001</c:v>
                </c:pt>
                <c:pt idx="4">
                  <c:v>7243.6401990000004</c:v>
                </c:pt>
                <c:pt idx="5">
                  <c:v>7028.2433469999996</c:v>
                </c:pt>
                <c:pt idx="6">
                  <c:v>3551.3382170000004</c:v>
                </c:pt>
              </c:numCache>
            </c:numRef>
          </c:val>
        </c:ser>
        <c:ser>
          <c:idx val="2"/>
          <c:order val="2"/>
          <c:tx>
            <c:strRef>
              <c:f>'GESTION GRAL '!$A$20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'!$B$17:$H$17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'!$B$20:$H$20</c:f>
              <c:numCache>
                <c:formatCode>#,##0</c:formatCode>
                <c:ptCount val="7"/>
                <c:pt idx="0">
                  <c:v>293802.89204800001</c:v>
                </c:pt>
                <c:pt idx="1">
                  <c:v>0</c:v>
                </c:pt>
                <c:pt idx="2">
                  <c:v>293802.89204800001</c:v>
                </c:pt>
                <c:pt idx="3">
                  <c:v>238276.46390999999</c:v>
                </c:pt>
                <c:pt idx="4">
                  <c:v>131798.839603</c:v>
                </c:pt>
                <c:pt idx="5">
                  <c:v>120761.35243299999</c:v>
                </c:pt>
                <c:pt idx="6">
                  <c:v>55526.428138000017</c:v>
                </c:pt>
              </c:numCache>
            </c:numRef>
          </c:val>
        </c:ser>
        <c:ser>
          <c:idx val="3"/>
          <c:order val="3"/>
          <c:tx>
            <c:strRef>
              <c:f>'GESTION GRAL '!$A$21</c:f>
              <c:strCache>
                <c:ptCount val="1"/>
                <c:pt idx="0">
                  <c:v>GASTOS POR TRIBUTOS, MULTAS, SANCIONES 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'!$B$17:$H$17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'!$B$21:$H$21</c:f>
              <c:numCache>
                <c:formatCode>#,##0</c:formatCode>
                <c:ptCount val="7"/>
                <c:pt idx="0">
                  <c:v>12090.722</c:v>
                </c:pt>
                <c:pt idx="1">
                  <c:v>0</c:v>
                </c:pt>
                <c:pt idx="2">
                  <c:v>12090.722</c:v>
                </c:pt>
                <c:pt idx="3">
                  <c:v>11233.823729</c:v>
                </c:pt>
                <c:pt idx="4">
                  <c:v>11233.823729</c:v>
                </c:pt>
                <c:pt idx="5">
                  <c:v>11233.823729</c:v>
                </c:pt>
                <c:pt idx="6">
                  <c:v>856.89827100000002</c:v>
                </c:pt>
              </c:numCache>
            </c:numRef>
          </c:val>
        </c:ser>
        <c:ser>
          <c:idx val="4"/>
          <c:order val="4"/>
          <c:tx>
            <c:strRef>
              <c:f>'GESTION GRAL '!$A$22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'!$B$17:$H$17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'!$B$22:$H$22</c:f>
              <c:numCache>
                <c:formatCode>#,##0</c:formatCode>
                <c:ptCount val="7"/>
                <c:pt idx="0">
                  <c:v>196900.07618</c:v>
                </c:pt>
                <c:pt idx="1">
                  <c:v>31148</c:v>
                </c:pt>
                <c:pt idx="2">
                  <c:v>165752.07618</c:v>
                </c:pt>
                <c:pt idx="3">
                  <c:v>109437.961344</c:v>
                </c:pt>
                <c:pt idx="4">
                  <c:v>6537.7280520000004</c:v>
                </c:pt>
                <c:pt idx="5">
                  <c:v>5742.5038009999998</c:v>
                </c:pt>
                <c:pt idx="6">
                  <c:v>56314.114836000008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06894976"/>
        <c:axId val="-506902048"/>
        <c:axId val="0"/>
      </c:bar3DChart>
      <c:catAx>
        <c:axId val="-5068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06902048"/>
        <c:crosses val="autoZero"/>
        <c:auto val="1"/>
        <c:lblAlgn val="ctr"/>
        <c:lblOffset val="100"/>
        <c:noMultiLvlLbl val="0"/>
      </c:catAx>
      <c:valAx>
        <c:axId val="-5069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06894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27515776"/>
        <c:axId val="-427518496"/>
        <c:axId val="0"/>
      </c:bar3DChart>
      <c:catAx>
        <c:axId val="-4275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18496"/>
        <c:crosses val="autoZero"/>
        <c:auto val="1"/>
        <c:lblAlgn val="ctr"/>
        <c:lblOffset val="100"/>
        <c:noMultiLvlLbl val="0"/>
      </c:catAx>
      <c:valAx>
        <c:axId val="-427518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4275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4956471658839"/>
          <c:y val="3.6000895770319952E-2"/>
          <c:w val="0.67786427180235631"/>
          <c:h val="0.69371793388359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DCE!$A$16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DCE!$B$16:$H$16</c:f>
              <c:numCache>
                <c:formatCode>#,##0</c:formatCode>
                <c:ptCount val="7"/>
                <c:pt idx="0">
                  <c:v>12231.927</c:v>
                </c:pt>
                <c:pt idx="1">
                  <c:v>391.02100000000002</c:v>
                </c:pt>
                <c:pt idx="2">
                  <c:v>11840.906000000001</c:v>
                </c:pt>
                <c:pt idx="3">
                  <c:v>3995.831361</c:v>
                </c:pt>
                <c:pt idx="4">
                  <c:v>3995.831361</c:v>
                </c:pt>
                <c:pt idx="5">
                  <c:v>3995.831361</c:v>
                </c:pt>
                <c:pt idx="6">
                  <c:v>7845.0746390000004</c:v>
                </c:pt>
              </c:numCache>
            </c:numRef>
          </c:val>
        </c:ser>
        <c:ser>
          <c:idx val="1"/>
          <c:order val="1"/>
          <c:tx>
            <c:strRef>
              <c:f>DCE!$A$17</c:f>
              <c:strCache>
                <c:ptCount val="1"/>
                <c:pt idx="0">
                  <c:v>ADQUISICION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DCE!$B$17:$H$17</c:f>
              <c:numCache>
                <c:formatCode>#,##0</c:formatCode>
                <c:ptCount val="7"/>
                <c:pt idx="0">
                  <c:v>1861.0139999999999</c:v>
                </c:pt>
                <c:pt idx="1">
                  <c:v>0</c:v>
                </c:pt>
                <c:pt idx="2">
                  <c:v>1861.0139999999999</c:v>
                </c:pt>
                <c:pt idx="3">
                  <c:v>1556.077262</c:v>
                </c:pt>
                <c:pt idx="4">
                  <c:v>585.348748</c:v>
                </c:pt>
                <c:pt idx="5">
                  <c:v>571.68926099999999</c:v>
                </c:pt>
                <c:pt idx="6">
                  <c:v>304.93673799999988</c:v>
                </c:pt>
              </c:numCache>
            </c:numRef>
          </c:val>
        </c:ser>
        <c:ser>
          <c:idx val="2"/>
          <c:order val="2"/>
          <c:tx>
            <c:strRef>
              <c:f>DCE!$A$18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DCE!$B$18:$H$18</c:f>
              <c:numCache>
                <c:formatCode>#,##0</c:formatCode>
                <c:ptCount val="7"/>
                <c:pt idx="0">
                  <c:v>119.25</c:v>
                </c:pt>
                <c:pt idx="1">
                  <c:v>0</c:v>
                </c:pt>
                <c:pt idx="2">
                  <c:v>119.25</c:v>
                </c:pt>
                <c:pt idx="3">
                  <c:v>10.827969</c:v>
                </c:pt>
                <c:pt idx="4">
                  <c:v>10.827969</c:v>
                </c:pt>
                <c:pt idx="5">
                  <c:v>10.827969</c:v>
                </c:pt>
                <c:pt idx="6">
                  <c:v>108.422031</c:v>
                </c:pt>
              </c:numCache>
            </c:numRef>
          </c:val>
        </c:ser>
        <c:ser>
          <c:idx val="3"/>
          <c:order val="3"/>
          <c:tx>
            <c:strRef>
              <c:f>DCE!$A$19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DCE!$B$19:$H$19</c:f>
              <c:numCache>
                <c:formatCode>#,##0</c:formatCode>
                <c:ptCount val="7"/>
                <c:pt idx="0">
                  <c:v>3.7080000000000002</c:v>
                </c:pt>
                <c:pt idx="1">
                  <c:v>0</c:v>
                </c:pt>
                <c:pt idx="2">
                  <c:v>3.7080000000000002</c:v>
                </c:pt>
                <c:pt idx="3">
                  <c:v>1.129</c:v>
                </c:pt>
                <c:pt idx="4">
                  <c:v>1.129</c:v>
                </c:pt>
                <c:pt idx="5">
                  <c:v>1.129</c:v>
                </c:pt>
                <c:pt idx="6">
                  <c:v>2.5790000000000002</c:v>
                </c:pt>
              </c:numCache>
            </c:numRef>
          </c:val>
        </c:ser>
        <c:ser>
          <c:idx val="4"/>
          <c:order val="4"/>
          <c:tx>
            <c:strRef>
              <c:f>DCE!$A$20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DCE!$B$20:$H$20</c:f>
              <c:numCache>
                <c:formatCode>#,##0</c:formatCode>
                <c:ptCount val="7"/>
                <c:pt idx="0">
                  <c:v>5200</c:v>
                </c:pt>
                <c:pt idx="1">
                  <c:v>0</c:v>
                </c:pt>
                <c:pt idx="2">
                  <c:v>5200</c:v>
                </c:pt>
                <c:pt idx="3">
                  <c:v>4134.1598169999997</c:v>
                </c:pt>
                <c:pt idx="4">
                  <c:v>841.67267900000002</c:v>
                </c:pt>
                <c:pt idx="5">
                  <c:v>841.67267900000002</c:v>
                </c:pt>
                <c:pt idx="6">
                  <c:v>1065.8401830000003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27510336"/>
        <c:axId val="-427522848"/>
        <c:axId val="0"/>
      </c:bar3DChart>
      <c:catAx>
        <c:axId val="-4275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22848"/>
        <c:crosses val="autoZero"/>
        <c:auto val="1"/>
        <c:lblAlgn val="ctr"/>
        <c:lblOffset val="100"/>
        <c:noMultiLvlLbl val="0"/>
      </c:catAx>
      <c:valAx>
        <c:axId val="-4275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10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'GASTOS DE INVERSION '!$A$5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'GASTOS DE INVERSION '!$B$4:$G$4</c:f>
              <c:strCache>
                <c:ptCount val="6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</c:strCache>
            </c:strRef>
          </c:cat>
          <c:val>
            <c:numRef>
              <c:f>'GASTOS DE INVERSION '!$B$5:$G$5</c:f>
              <c:numCache>
                <c:formatCode>#,##0</c:formatCode>
                <c:ptCount val="6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6888.3651739999996</c:v>
                </c:pt>
                <c:pt idx="4">
                  <c:v>1573.0640719999999</c:v>
                </c:pt>
                <c:pt idx="5">
                  <c:v>1493.0273</c:v>
                </c:pt>
              </c:numCache>
            </c:numRef>
          </c:val>
        </c:ser>
        <c:ser>
          <c:idx val="1"/>
          <c:order val="1"/>
          <c:tx>
            <c:strRef>
              <c:f>'GASTOS DE INVERSION '!$A$6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'GASTOS DE INVERSION '!$B$4:$G$4</c:f>
              <c:strCache>
                <c:ptCount val="6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</c:strCache>
            </c:strRef>
          </c:cat>
          <c:val>
            <c:numRef>
              <c:f>'GASTOS DE INVERSION '!$B$6:$G$6</c:f>
              <c:numCache>
                <c:formatCode>#,##0</c:formatCode>
                <c:ptCount val="6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36510.914525</c:v>
                </c:pt>
                <c:pt idx="4">
                  <c:v>4693.6749239999999</c:v>
                </c:pt>
                <c:pt idx="5">
                  <c:v>4099.2248399999999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27511968"/>
        <c:axId val="-427523392"/>
      </c:barChart>
      <c:lineChart>
        <c:grouping val="standard"/>
        <c:varyColors val="0"/>
        <c:ser>
          <c:idx val="2"/>
          <c:order val="2"/>
          <c:tx>
            <c:strRef>
              <c:f>'GASTOS DE INVERSION '!$A$7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'GASTOS DE INVERSION '!$B$4:$G$4</c:f>
              <c:strCache>
                <c:ptCount val="6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</c:strCache>
            </c:strRef>
          </c:cat>
          <c:val>
            <c:numRef>
              <c:f>'GASTOS DE INVERSION '!$B$7:$G$7</c:f>
              <c:numCache>
                <c:formatCode>#,##0</c:formatCode>
                <c:ptCount val="6"/>
                <c:pt idx="0">
                  <c:v>106120.701608</c:v>
                </c:pt>
                <c:pt idx="1">
                  <c:v>31000</c:v>
                </c:pt>
                <c:pt idx="2">
                  <c:v>75120.701608000003</c:v>
                </c:pt>
                <c:pt idx="3">
                  <c:v>68665.056182999993</c:v>
                </c:pt>
                <c:pt idx="4">
                  <c:v>961.44995300000005</c:v>
                </c:pt>
                <c:pt idx="5">
                  <c:v>840.71255799999994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'GASTOS DE INVERSION '!$A$8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'GASTOS DE INVERSION '!$B$4:$G$4</c:f>
              <c:strCache>
                <c:ptCount val="6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</c:strCache>
            </c:strRef>
          </c:cat>
          <c:val>
            <c:numRef>
              <c:f>'GASTOS DE INVERSION '!$B$8:$G$8</c:f>
              <c:numCache>
                <c:formatCode>#,##0</c:formatCode>
                <c:ptCount val="6"/>
                <c:pt idx="0">
                  <c:v>3571.4546190000001</c:v>
                </c:pt>
                <c:pt idx="1">
                  <c:v>0</c:v>
                </c:pt>
                <c:pt idx="2">
                  <c:v>3571.4546190000001</c:v>
                </c:pt>
                <c:pt idx="3">
                  <c:v>1507.785277</c:v>
                </c:pt>
                <c:pt idx="4">
                  <c:v>151.211782</c:v>
                </c:pt>
                <c:pt idx="5">
                  <c:v>151.211782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27511968"/>
        <c:axId val="-427523392"/>
      </c:lineChart>
      <c:catAx>
        <c:axId val="-4275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23392"/>
        <c:crosses val="autoZero"/>
        <c:auto val="1"/>
        <c:lblAlgn val="ctr"/>
        <c:lblOffset val="100"/>
        <c:noMultiLvlLbl val="0"/>
      </c:catAx>
      <c:valAx>
        <c:axId val="-4275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27511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solidFill>
          <a:schemeClr val="accent4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5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07/06/2019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43" y="576197"/>
            <a:ext cx="9056914" cy="5542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SECCIÓN 3501 - MINISTERIO DE COMERCIO INDUSTRIA Y TURISMO</a:t>
            </a:r>
          </a:p>
          <a:p>
            <a:pPr algn="ctr"/>
            <a:endParaRPr lang="es-CO" dirty="0"/>
          </a:p>
        </p:txBody>
      </p:sp>
      <p:pic>
        <p:nvPicPr>
          <p:cNvPr id="6" name="Imagen 5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6" y="2276475"/>
            <a:ext cx="3601616" cy="6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0" y="3666931"/>
            <a:ext cx="91440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EJECUCIÓN PRESUPUESTAL ACUMULADA CON CORTE AL 31 DE MAYO DE 2019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6705600" y="4460033"/>
            <a:ext cx="2394858" cy="56605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COMPROMETIDO  72,65 % OBLIGADO            31,96  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97603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Google Shape;214;p28"/>
          <p:cNvSpPr txBox="1">
            <a:spLocks noGrp="1"/>
          </p:cNvSpPr>
          <p:nvPr>
            <p:ph type="body" sz="half" idx="2"/>
          </p:nvPr>
        </p:nvSpPr>
        <p:spPr>
          <a:xfrm>
            <a:off x="292813" y="4940512"/>
            <a:ext cx="1789987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</a:pP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2814" y="4286250"/>
            <a:ext cx="8768636" cy="46355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MAYO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001989"/>
              </p:ext>
            </p:extLst>
          </p:nvPr>
        </p:nvGraphicFramePr>
        <p:xfrm>
          <a:off x="292814" y="0"/>
          <a:ext cx="8711486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633591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3050" y="4394200"/>
            <a:ext cx="8813800" cy="406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                                                                                                                          UNIDAD EJECUTORA 3501-01 GESTIÓN GENERAL CON CORTE AL 31 DE MAYO DE 2019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774177"/>
              </p:ext>
            </p:extLst>
          </p:nvPr>
        </p:nvGraphicFramePr>
        <p:xfrm>
          <a:off x="195209" y="50104"/>
          <a:ext cx="8891641" cy="43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51459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310920"/>
              </p:ext>
            </p:extLst>
          </p:nvPr>
        </p:nvGraphicFramePr>
        <p:xfrm>
          <a:off x="377085" y="81419"/>
          <a:ext cx="8536487" cy="41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50522" y="4231623"/>
            <a:ext cx="8844926" cy="5562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</a:t>
            </a:r>
          </a:p>
          <a:p>
            <a:pPr algn="ctr"/>
            <a:r>
              <a:rPr lang="es-CO" dirty="0" smtClean="0"/>
              <a:t>UNIDAD 3501-02 DIRECCIÓN GENERAL DE COMERCIO EXTERIOR CON CORTE AL 31 DE MAYO DE 2019</a:t>
            </a:r>
            <a:endParaRPr lang="es-CO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97463"/>
              </p:ext>
            </p:extLst>
          </p:nvPr>
        </p:nvGraphicFramePr>
        <p:xfrm>
          <a:off x="250521" y="63280"/>
          <a:ext cx="8844927" cy="408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3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6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3151" y="4211216"/>
            <a:ext cx="8724378" cy="5411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EJECUCIÓN PRESUPUESTAL GASTOS DE INVERSIÓN  CON CORTE AL 31 DE MAYO DE 2019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3714"/>
              </p:ext>
            </p:extLst>
          </p:nvPr>
        </p:nvGraphicFramePr>
        <p:xfrm>
          <a:off x="195209" y="0"/>
          <a:ext cx="8842320" cy="41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116</Words>
  <Application>Microsoft Office PowerPoint</Application>
  <PresentationFormat>Presentación en pantalla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 Light</vt:lpstr>
      <vt:lpstr>Work Sans</vt:lpstr>
      <vt:lpstr>Calibri</vt:lpstr>
      <vt:lpstr>Montserrat</vt:lpstr>
      <vt:lpstr>Arial</vt:lpstr>
      <vt:lpstr>Work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361</cp:revision>
  <cp:lastPrinted>2019-05-07T21:56:14Z</cp:lastPrinted>
  <dcterms:modified xsi:type="dcterms:W3CDTF">2019-06-07T16:39:34Z</dcterms:modified>
</cp:coreProperties>
</file>