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78"/>
    <a:srgbClr val="111511"/>
    <a:srgbClr val="3366FF"/>
    <a:srgbClr val="66CCFF"/>
    <a:srgbClr val="0099FF"/>
    <a:srgbClr val="990000"/>
    <a:srgbClr val="FF9933"/>
    <a:srgbClr val="043460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GINA%20WEB\PAGINA%20WEB%20FEBRERO\GRAFICA%20CONSOLIDADO%20SECCION%203501%20MINCIT%20FEBRERO%2029%20DE%202024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GINA%20WEB\PAGINA%20WEB%20FEBRERO\GRAFICA%20CONSOLIDADO%20SECCION%203501%20MINCIT%20FEBRERO%2029%20DE%202024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1/relationships/chartColorStyle" Target="colors5.xml"/><Relationship Id="rId1" Type="http://schemas.microsoft.com/office/2011/relationships/chartStyle" Target="style5.xml"/><Relationship Id="rId6" Type="http://schemas.openxmlformats.org/officeDocument/2006/relationships/oleObject" Target="file:///E:\PAGINA%20WEB\PAGINA%20WEB%20FEBRERO\GRAFICA%20CONSOLIDADO%20SECCION%203501%20MINCIT%20FEBRERO%2029%20DE%202024.xls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GINA%20WEB\PAGINA%20WEB%20FEBRERO\GRAFICA%20CONSOLIDADO%20SECCION%203501%20MINCIT%20FEBRERO%2029%20DE%202024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'TOTAL '!$M$18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'!$N$17:$T$17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'!$N$18:$T$18</c:f>
              <c:numCache>
                <c:formatCode>#,##0.00</c:formatCode>
                <c:ptCount val="7"/>
                <c:pt idx="0">
                  <c:v>790894.93</c:v>
                </c:pt>
                <c:pt idx="1">
                  <c:v>55127.027000000002</c:v>
                </c:pt>
                <c:pt idx="2">
                  <c:v>735767.90300000005</c:v>
                </c:pt>
                <c:pt idx="3">
                  <c:v>345562.09494940005</c:v>
                </c:pt>
                <c:pt idx="4">
                  <c:v>56421.904879000009</c:v>
                </c:pt>
                <c:pt idx="5">
                  <c:v>18857.4424301</c:v>
                </c:pt>
                <c:pt idx="6">
                  <c:v>390205.8080506</c:v>
                </c:pt>
              </c:numCache>
            </c:numRef>
          </c:val>
        </c:ser>
        <c:ser>
          <c:idx val="1"/>
          <c:order val="1"/>
          <c:tx>
            <c:strRef>
              <c:f>'TOTAL '!$M$19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'!$N$17:$T$17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'!$N$19:$T$19</c:f>
              <c:numCache>
                <c:formatCode>#,##0.00</c:formatCode>
                <c:ptCount val="7"/>
                <c:pt idx="0">
                  <c:v>214146.28635000001</c:v>
                </c:pt>
                <c:pt idx="1">
                  <c:v>0</c:v>
                </c:pt>
                <c:pt idx="2">
                  <c:v>214146.28635000001</c:v>
                </c:pt>
                <c:pt idx="3">
                  <c:v>19956.895199930001</c:v>
                </c:pt>
                <c:pt idx="4">
                  <c:v>1804.8452542400003</c:v>
                </c:pt>
                <c:pt idx="5">
                  <c:v>1455.73666624</c:v>
                </c:pt>
                <c:pt idx="6">
                  <c:v>194189.39115007001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98058992"/>
        <c:axId val="1098067152"/>
        <c:axId val="0"/>
      </c:bar3DChart>
      <c:catAx>
        <c:axId val="109805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98067152"/>
        <c:crosses val="autoZero"/>
        <c:auto val="1"/>
        <c:lblAlgn val="ctr"/>
        <c:lblOffset val="100"/>
        <c:noMultiLvlLbl val="0"/>
      </c:catAx>
      <c:valAx>
        <c:axId val="109806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9805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GG!$J$17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-1.5467171123046269E-2"/>
                  <c:y val="-4.848276618995128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51092849195746E-2"/>
                      <c:h val="4.8437432894793353E-2"/>
                    </c:manualLayout>
                  </c15:layout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 SIN COMPROMETER ($)</c:v>
                </c:pt>
              </c:strCache>
            </c:strRef>
          </c:cat>
          <c:val>
            <c:numRef>
              <c:f>GG!$K$17:$Q$17</c:f>
              <c:numCache>
                <c:formatCode>#,##0.00</c:formatCode>
                <c:ptCount val="7"/>
                <c:pt idx="0">
                  <c:v>766211.47900000005</c:v>
                </c:pt>
                <c:pt idx="1">
                  <c:v>50000</c:v>
                </c:pt>
                <c:pt idx="2">
                  <c:v>716211.47900000005</c:v>
                </c:pt>
                <c:pt idx="3">
                  <c:v>341788.77778685006</c:v>
                </c:pt>
                <c:pt idx="4">
                  <c:v>54205.232993310005</c:v>
                </c:pt>
                <c:pt idx="5">
                  <c:v>16647.816544410001</c:v>
                </c:pt>
                <c:pt idx="6">
                  <c:v>374422.70121314994</c:v>
                </c:pt>
              </c:numCache>
            </c:numRef>
          </c:val>
        </c:ser>
        <c:ser>
          <c:idx val="1"/>
          <c:order val="1"/>
          <c:tx>
            <c:strRef>
              <c:f>GG!$J$18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 SIN COMPROMETER ($)</c:v>
                </c:pt>
              </c:strCache>
            </c:strRef>
          </c:cat>
          <c:val>
            <c:numRef>
              <c:f>GG!$K$18:$Q$18</c:f>
              <c:numCache>
                <c:formatCode>#,##0.00</c:formatCode>
                <c:ptCount val="7"/>
                <c:pt idx="0">
                  <c:v>204390.63634999999</c:v>
                </c:pt>
                <c:pt idx="1">
                  <c:v>0</c:v>
                </c:pt>
                <c:pt idx="2">
                  <c:v>204390.63634999999</c:v>
                </c:pt>
                <c:pt idx="3">
                  <c:v>12234.17424744</c:v>
                </c:pt>
                <c:pt idx="4">
                  <c:v>1096.1327403200003</c:v>
                </c:pt>
                <c:pt idx="5">
                  <c:v>773.81769132000011</c:v>
                </c:pt>
                <c:pt idx="6">
                  <c:v>192156.46210256001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8056816"/>
        <c:axId val="1098057360"/>
        <c:axId val="0"/>
      </c:bar3DChart>
      <c:catAx>
        <c:axId val="109805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98057360"/>
        <c:crosses val="autoZero"/>
        <c:auto val="1"/>
        <c:lblAlgn val="ctr"/>
        <c:lblOffset val="100"/>
        <c:noMultiLvlLbl val="0"/>
      </c:catAx>
      <c:valAx>
        <c:axId val="109805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9805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666927714109648E-2"/>
          <c:y val="1.7540105499629609E-2"/>
          <c:w val="0.93233307228589035"/>
          <c:h val="0.7635456485300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DCE!$J$19</c:f>
              <c:strCache>
                <c:ptCount val="1"/>
                <c:pt idx="0">
                  <c:v>FUNCIONAMIENTO 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noFill/>
            </a:ln>
            <a:effectLst/>
            <a:sp3d/>
          </c:spPr>
          <c:invertIfNegative val="0"/>
          <c:dLbls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 w="952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DCE!$K$18:$Q$18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DCE!$K$19:$Q$19</c:f>
              <c:numCache>
                <c:formatCode>#,##0.00</c:formatCode>
                <c:ptCount val="7"/>
                <c:pt idx="0">
                  <c:v>24683.451000000001</c:v>
                </c:pt>
                <c:pt idx="1">
                  <c:v>5127.027</c:v>
                </c:pt>
                <c:pt idx="2">
                  <c:v>19556.423999999999</c:v>
                </c:pt>
                <c:pt idx="3">
                  <c:v>3773.3171625500004</c:v>
                </c:pt>
                <c:pt idx="4">
                  <c:v>2216.6718856900002</c:v>
                </c:pt>
                <c:pt idx="5">
                  <c:v>2209.6258856899999</c:v>
                </c:pt>
                <c:pt idx="6">
                  <c:v>15783.106837450001</c:v>
                </c:pt>
              </c:numCache>
            </c:numRef>
          </c:val>
        </c:ser>
        <c:ser>
          <c:idx val="1"/>
          <c:order val="1"/>
          <c:tx>
            <c:strRef>
              <c:f>DCE!$J$20</c:f>
              <c:strCache>
                <c:ptCount val="1"/>
                <c:pt idx="0">
                  <c:v>INVERSION </c:v>
                </c:pt>
              </c:strCache>
            </c:strRef>
          </c:tx>
          <c:spPr>
            <a:blipFill>
              <a:blip xmlns:r="http://schemas.openxmlformats.org/officeDocument/2006/relationships" r:embed="rId5"/>
              <a:tile tx="0" ty="0" sx="100000" sy="100000" flip="none" algn="tl"/>
            </a:blipFill>
            <a:ln>
              <a:solidFill>
                <a:srgbClr val="0070C0"/>
              </a:solidFill>
            </a:ln>
            <a:effectLst/>
            <a:sp3d>
              <a:contourClr>
                <a:srgbClr val="0070C0"/>
              </a:contourClr>
            </a:sp3d>
          </c:spPr>
          <c:invertIfNegative val="0"/>
          <c:dLbls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  <a:ln w="28575"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DCE!$K$18:$Q$18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DCE!$K$20:$Q$20</c:f>
              <c:numCache>
                <c:formatCode>#,##0.00</c:formatCode>
                <c:ptCount val="7"/>
                <c:pt idx="0">
                  <c:v>9755.65</c:v>
                </c:pt>
                <c:pt idx="1">
                  <c:v>0</c:v>
                </c:pt>
                <c:pt idx="2">
                  <c:v>9755.65</c:v>
                </c:pt>
                <c:pt idx="3">
                  <c:v>7722.7209524899999</c:v>
                </c:pt>
                <c:pt idx="4">
                  <c:v>708.71251391999999</c:v>
                </c:pt>
                <c:pt idx="5">
                  <c:v>681.91897491999998</c:v>
                </c:pt>
                <c:pt idx="6">
                  <c:v>2032.9290475100001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98057904"/>
        <c:axId val="1098064976"/>
        <c:axId val="0"/>
      </c:bar3DChart>
      <c:catAx>
        <c:axId val="109805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98064976"/>
        <c:crosses val="autoZero"/>
        <c:auto val="1"/>
        <c:lblAlgn val="ctr"/>
        <c:lblOffset val="100"/>
        <c:noMultiLvlLbl val="0"/>
      </c:catAx>
      <c:valAx>
        <c:axId val="109806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9805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6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720520868117906E-2"/>
          <c:y val="1.8980500813133881E-2"/>
          <c:w val="0.67373348726256088"/>
          <c:h val="0.8867381973484685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inv!$H$12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818535095655915E-3"/>
                  <c:y val="7.7535806254097145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500029259170465E-17"/>
                  <c:y val="4.1998561720969288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818535095655277E-3"/>
                  <c:y val="3.5537244533127857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4.8459878908810719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5637070191311569E-3"/>
                  <c:y val="6.1382513284493574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inv!$I$11:$M$11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inv!$I$12:$M$12</c:f>
              <c:numCache>
                <c:formatCode>#,##0.00</c:formatCode>
                <c:ptCount val="5"/>
                <c:pt idx="0">
                  <c:v>33785.391760999999</c:v>
                </c:pt>
                <c:pt idx="1">
                  <c:v>9354.6949524899992</c:v>
                </c:pt>
                <c:pt idx="2">
                  <c:v>926.56604591999997</c:v>
                </c:pt>
                <c:pt idx="3">
                  <c:v>805.70313992000001</c:v>
                </c:pt>
                <c:pt idx="4">
                  <c:v>24430.696808510002</c:v>
                </c:pt>
              </c:numCache>
            </c:numRef>
          </c:val>
        </c:ser>
        <c:ser>
          <c:idx val="1"/>
          <c:order val="1"/>
          <c:tx>
            <c:strRef>
              <c:f>inv!$H$13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inv!$I$11:$M$11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inv!$I$13:$M$13</c:f>
              <c:numCache>
                <c:formatCode>#,##0.00</c:formatCode>
                <c:ptCount val="5"/>
                <c:pt idx="0">
                  <c:v>169455.40435299999</c:v>
                </c:pt>
                <c:pt idx="1">
                  <c:v>5401.3970730000001</c:v>
                </c:pt>
                <c:pt idx="2">
                  <c:v>699.45429832000002</c:v>
                </c:pt>
                <c:pt idx="3">
                  <c:v>511.10925632000004</c:v>
                </c:pt>
                <c:pt idx="4">
                  <c:v>164054.00727999999</c:v>
                </c:pt>
              </c:numCache>
            </c:numRef>
          </c:val>
        </c:ser>
        <c:ser>
          <c:idx val="2"/>
          <c:order val="2"/>
          <c:tx>
            <c:strRef>
              <c:f>inv!$H$14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082047812176261E-2"/>
                  <c:y val="2.2614610157445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inv!$I$11:$M$11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inv!$I$14:$M$14</c:f>
              <c:numCache>
                <c:formatCode>#,##0.00</c:formatCode>
                <c:ptCount val="5"/>
                <c:pt idx="0">
                  <c:v>8171.5345239999997</c:v>
                </c:pt>
                <c:pt idx="1">
                  <c:v>3589.5355544399999</c:v>
                </c:pt>
                <c:pt idx="2">
                  <c:v>66.356900999999993</c:v>
                </c:pt>
                <c:pt idx="3">
                  <c:v>50.956733999999997</c:v>
                </c:pt>
                <c:pt idx="4">
                  <c:v>4581.9989695599998</c:v>
                </c:pt>
              </c:numCache>
            </c:numRef>
          </c:val>
        </c:ser>
        <c:ser>
          <c:idx val="3"/>
          <c:order val="3"/>
          <c:tx>
            <c:strRef>
              <c:f>inv!$H$15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36681586090181E-2"/>
                  <c:y val="-1.9383824372241062E-2"/>
                </c:manualLayout>
              </c:layout>
              <c:spPr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717977662592488E-2"/>
                      <c:h val="4.8411546221185126E-2"/>
                    </c:manualLayout>
                  </c15:layout>
                </c:ext>
              </c:extLst>
            </c:dLbl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inv!$I$11:$M$11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inv!$I$15:$M$15</c:f>
              <c:numCache>
                <c:formatCode>#,##0.00</c:formatCode>
                <c:ptCount val="5"/>
                <c:pt idx="0">
                  <c:v>2733.9557119999999</c:v>
                </c:pt>
                <c:pt idx="1">
                  <c:v>1611.2676200000001</c:v>
                </c:pt>
                <c:pt idx="2">
                  <c:v>112.468009</c:v>
                </c:pt>
                <c:pt idx="3">
                  <c:v>87.967535999999996</c:v>
                </c:pt>
                <c:pt idx="4">
                  <c:v>1122.6880920000001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98060080"/>
        <c:axId val="1098066064"/>
        <c:axId val="1097287888"/>
      </c:bar3DChart>
      <c:catAx>
        <c:axId val="10980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98066064"/>
        <c:crosses val="autoZero"/>
        <c:auto val="1"/>
        <c:lblAlgn val="ctr"/>
        <c:lblOffset val="100"/>
        <c:noMultiLvlLbl val="0"/>
      </c:catAx>
      <c:valAx>
        <c:axId val="109806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98060080"/>
        <c:crosses val="autoZero"/>
        <c:crossBetween val="between"/>
      </c:valAx>
      <c:serAx>
        <c:axId val="1097287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98066064"/>
        <c:crosses val="autoZero"/>
      </c:ser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234845825626193"/>
          <c:y val="5.4692251786846741E-5"/>
          <c:w val="0.27626247685941441"/>
          <c:h val="0.20837900560328476"/>
        </c:manualLayout>
      </c:layout>
      <c:overlay val="0"/>
      <c:spPr>
        <a:noFill/>
        <a:ln>
          <a:noFill/>
        </a:ln>
        <a:effectLst>
          <a:softEdge rad="12700"/>
        </a:effectLst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es-E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FEBRERO 29 DE 2024</a:t>
            </a:r>
            <a:endParaRPr lang="es-CO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38,48 %   -  OBLIGADO 6,13%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29 DE FEBRERO DE 2024 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098822"/>
              </p:ext>
            </p:extLst>
          </p:nvPr>
        </p:nvGraphicFramePr>
        <p:xfrm>
          <a:off x="0" y="668251"/>
          <a:ext cx="9076254" cy="423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29 DE FEBRERO DE 2024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000370"/>
              </p:ext>
            </p:extLst>
          </p:nvPr>
        </p:nvGraphicFramePr>
        <p:xfrm>
          <a:off x="0" y="617197"/>
          <a:ext cx="9032033" cy="419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8525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 DE FEBRERO DE 2024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883606"/>
              </p:ext>
            </p:extLst>
          </p:nvPr>
        </p:nvGraphicFramePr>
        <p:xfrm>
          <a:off x="1" y="852523"/>
          <a:ext cx="9144000" cy="397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GRÀFICA EJECUCIÒN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INVERSIÒN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29 DE FEBRERO 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2758" y="4899491"/>
            <a:ext cx="15613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195126"/>
              </p:ext>
            </p:extLst>
          </p:nvPr>
        </p:nvGraphicFramePr>
        <p:xfrm>
          <a:off x="13397" y="699279"/>
          <a:ext cx="9130603" cy="393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10158</TotalTime>
  <Words>104</Words>
  <Application>Microsoft Office PowerPoint</Application>
  <PresentationFormat>Presentación en pantalla (16:9)</PresentationFormat>
  <Paragraphs>19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Verdana</vt:lpstr>
      <vt:lpstr>Calibri</vt:lpstr>
      <vt:lpstr>Arial</vt:lpstr>
      <vt:lpstr>Montserrat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1185</cp:revision>
  <cp:lastPrinted>2023-11-08T23:13:29Z</cp:lastPrinted>
  <dcterms:modified xsi:type="dcterms:W3CDTF">2024-03-14T14:52:39Z</dcterms:modified>
</cp:coreProperties>
</file>