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Montserrat" pitchFamily="2" charset="0"/>
      <p:regular r:id="rId9"/>
      <p:bold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Verdana" panose="020B060403050404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78"/>
    <a:srgbClr val="111511"/>
    <a:srgbClr val="3366FF"/>
    <a:srgbClr val="66CCFF"/>
    <a:srgbClr val="0099FF"/>
    <a:srgbClr val="990000"/>
    <a:srgbClr val="FF9933"/>
    <a:srgbClr val="043460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4\PAGINA%20WEB\PAGINA%20WEB%20ENERO\GRAFICA%20EJECUCION%2031%20DE%20ENERO%20DE%202024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INANCIERA%20-%20PRESPTO\A&#209;O%202024\PAGINA%20WEB\PAGINA%20WEB%20ENERO\GRAFICA%20EJECUCION%2031%20DE%20ENERO%20DE%202024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4\PAGINA%20WEB\PAGINA%20WEB%20ENERO\GRAFICA%20EJECUCION%2031%20DE%20ENERO%20DE%202024.xls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4\PAGINA%20WEB\PAGINA%20WEB%20ENERO\GRAFICA%20EJECUCION%2031%20DE%20ENERO%20DE%202024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4\PAGINA%20WEB\PAGINA%20WEB%20ENERO\GRAFICA%20EJECUCION%2031%20DE%20ENERO%20DE%202024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00941983917542"/>
          <c:y val="1.7834593432029845E-2"/>
          <c:w val="0.86499058016082475"/>
          <c:h val="0.786272425601750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TOTTAL!$L$16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TOTTAL!$M$15:$S$15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TOTTAL!$M$16:$S$16</c:f>
              <c:numCache>
                <c:formatCode>#,##0.00</c:formatCode>
                <c:ptCount val="7"/>
                <c:pt idx="0">
                  <c:v>735394.93</c:v>
                </c:pt>
                <c:pt idx="1">
                  <c:v>55127.027000000002</c:v>
                </c:pt>
                <c:pt idx="2">
                  <c:v>680267.90300000005</c:v>
                </c:pt>
                <c:pt idx="3">
                  <c:v>237161.39975467999</c:v>
                </c:pt>
                <c:pt idx="4">
                  <c:v>7500.7731813699993</c:v>
                </c:pt>
                <c:pt idx="5">
                  <c:v>7500.7731813699993</c:v>
                </c:pt>
                <c:pt idx="6">
                  <c:v>443106.50324532005</c:v>
                </c:pt>
              </c:numCache>
            </c:numRef>
          </c:val>
        </c:ser>
        <c:ser>
          <c:idx val="1"/>
          <c:order val="1"/>
          <c:tx>
            <c:strRef>
              <c:f>TOTTAL!$L$17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TOTTAL!$M$15:$S$15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TOTTAL!$M$17:$S$17</c:f>
              <c:numCache>
                <c:formatCode>#,##0.00</c:formatCode>
                <c:ptCount val="7"/>
                <c:pt idx="0">
                  <c:v>214146.28635000001</c:v>
                </c:pt>
                <c:pt idx="1">
                  <c:v>0</c:v>
                </c:pt>
                <c:pt idx="2">
                  <c:v>214146.28635000001</c:v>
                </c:pt>
                <c:pt idx="3">
                  <c:v>12019.051016490001</c:v>
                </c:pt>
                <c:pt idx="4">
                  <c:v>537</c:v>
                </c:pt>
                <c:pt idx="5">
                  <c:v>457</c:v>
                </c:pt>
                <c:pt idx="6">
                  <c:v>202127.23533351001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683504"/>
        <c:axId val="182684592"/>
        <c:axId val="0"/>
      </c:bar3DChart>
      <c:catAx>
        <c:axId val="18268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2684592"/>
        <c:crosses val="autoZero"/>
        <c:auto val="1"/>
        <c:lblAlgn val="ctr"/>
        <c:lblOffset val="100"/>
        <c:noMultiLvlLbl val="0"/>
      </c:catAx>
      <c:valAx>
        <c:axId val="18268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2683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'GESTIO0N GRAL '!$J$16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1.5277779448576055E-2"/>
                  <c:y val="-1.8651642874399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'GESTIO0N GRAL '!$K$15:$Q$15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'GESTIO0N GRAL '!$K$16:$Q$16</c:f>
              <c:numCache>
                <c:formatCode>#,##0.00</c:formatCode>
                <c:ptCount val="7"/>
                <c:pt idx="0">
                  <c:v>710711.47900000005</c:v>
                </c:pt>
                <c:pt idx="1">
                  <c:v>50000</c:v>
                </c:pt>
                <c:pt idx="2">
                  <c:v>660711.47900000005</c:v>
                </c:pt>
                <c:pt idx="3">
                  <c:v>234524.53492161998</c:v>
                </c:pt>
                <c:pt idx="4">
                  <c:v>6480.1047484699993</c:v>
                </c:pt>
                <c:pt idx="5">
                  <c:v>6480.1047484699993</c:v>
                </c:pt>
                <c:pt idx="6">
                  <c:v>426186.94407838001</c:v>
                </c:pt>
              </c:numCache>
            </c:numRef>
          </c:val>
        </c:ser>
        <c:ser>
          <c:idx val="1"/>
          <c:order val="1"/>
          <c:tx>
            <c:strRef>
              <c:f>'GESTIO0N GRAL '!$J$17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1.80555575301354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'GESTIO0N GRAL '!$K$15:$Q$15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'GESTIO0N GRAL '!$K$17:$Q$17</c:f>
              <c:numCache>
                <c:formatCode>#,##0.00</c:formatCode>
                <c:ptCount val="7"/>
                <c:pt idx="0">
                  <c:v>204390.63634999999</c:v>
                </c:pt>
                <c:pt idx="1">
                  <c:v>0</c:v>
                </c:pt>
                <c:pt idx="2">
                  <c:v>204390.63634999999</c:v>
                </c:pt>
                <c:pt idx="3">
                  <c:v>5432.368727</c:v>
                </c:pt>
                <c:pt idx="4">
                  <c:v>537</c:v>
                </c:pt>
                <c:pt idx="5">
                  <c:v>457</c:v>
                </c:pt>
                <c:pt idx="6">
                  <c:v>198958.26762299999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0222528"/>
        <c:axId val="360220896"/>
        <c:axId val="0"/>
      </c:bar3DChart>
      <c:catAx>
        <c:axId val="36022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220896"/>
        <c:crosses val="autoZero"/>
        <c:auto val="1"/>
        <c:lblAlgn val="ctr"/>
        <c:lblOffset val="100"/>
        <c:noMultiLvlLbl val="0"/>
      </c:catAx>
      <c:valAx>
        <c:axId val="36022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22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674859262620249E-2"/>
          <c:y val="0.1450252809617206"/>
          <c:w val="0.90057120719542283"/>
          <c:h val="0.85497471903827937"/>
        </c:manualLayout>
      </c:layout>
      <c:pie3DChart>
        <c:varyColors val="1"/>
        <c:ser>
          <c:idx val="0"/>
          <c:order val="0"/>
          <c:tx>
            <c:strRef>
              <c:f>DCE!$J$24</c:f>
              <c:strCache>
                <c:ptCount val="1"/>
                <c:pt idx="0">
                  <c:v>INVERSION 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8602271871257553"/>
                  <c:y val="3.06594583609882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4495010-19A8-4FD9-A089-CE7D3F61FEBD}" type="CATEGORYNAME">
                      <a:rPr lang="en-US" sz="700" smtClean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13AA0E5B-1862-44E4-B882-FC6EE3F4CDBE}" type="VALUE">
                      <a:rPr lang="en-US" sz="700" baseline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64125674779392"/>
                      <c:h val="7.838379893059294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4626581805883157E-2"/>
                  <c:y val="-1.479849805731853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B69CEBB-4FAC-4E55-8BA5-E3071B3708E8}" type="CATEGORYNAME">
                      <a:rPr lang="en-US" sz="700" smtClean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3F8F1BE2-D775-45C0-833E-8907AAE5B452}" type="VALUE">
                      <a:rPr lang="en-US" sz="700" baseline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6078640312087458E-2"/>
                  <c:y val="-0.163251320911606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4DAADA8-0DA9-4637-B0C6-D82030C96DA5}" type="CATEGORYNAME">
                      <a:rPr lang="es-ES" sz="700" smtClean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s-ES" sz="700" baseline="0" dirty="0" smtClean="0"/>
                      <a:t> </a:t>
                    </a:r>
                    <a:fld id="{E5B1FD13-D635-46E7-B259-0AE582B8219E}" type="VALUE">
                      <a:rPr lang="es-ES" sz="700" baseline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s-ES" sz="700" baseline="0" dirty="0" smtClean="0"/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95987121541551"/>
                      <c:h val="0.1041814263235217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2272312691850969"/>
                  <c:y val="3.681120565577616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1AD13B8-1077-411F-8D03-DDE52D65275C}" type="CATEGORYNAME">
                      <a:rPr lang="en-US" sz="700" smtClean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4B95EC5E-62A3-4AD3-8BF6-987674965D5D}" type="VALUE">
                      <a:rPr lang="en-US" sz="700" baseline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6.6049317643751618E-2"/>
                  <c:y val="3.345934482406586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6663F50-2483-4FCC-9E07-F006C161E28F}" type="CATEGORYNAME">
                      <a:rPr lang="en-US" sz="700" smtClean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95FF0B09-F2E0-4A1E-8007-88A830F02EB6}" type="VALUE">
                      <a:rPr lang="en-US" sz="700" baseline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"/>
                  <c:y val="-7.783351568208113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A89A9AC-F5E1-4F42-8F69-33FDE01C3DED}" type="CATEGORYNAME">
                      <a:rPr lang="en-US" sz="700" smtClean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FEBF98C8-4C3B-4782-A66A-BA9AB755D6ED}" type="VALUE">
                      <a:rPr lang="en-US" sz="700" baseline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5376726837162794"/>
                  <c:y val="5.60167430440067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AB32FAE-ABB9-481D-AAE7-5C0B5DBD8B53}" type="CATEGORYNAME">
                      <a:rPr lang="en-US" sz="700" smtClean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700" baseline="0" dirty="0" smtClean="0"/>
                      <a:t> </a:t>
                    </a:r>
                    <a:fld id="{D86408CD-F992-4D5C-8773-48CEBF46AEA5}" type="VALUE">
                      <a:rPr lang="en-US" sz="700" baseline="0"/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700" baseline="0" dirty="0" smtClean="0"/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2851049998465"/>
                      <c:h val="9.1742298255688207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spc="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DCE!$K$23:$Q$23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DCE!$K$24:$Q$24</c:f>
              <c:numCache>
                <c:formatCode>#,##0.00</c:formatCode>
                <c:ptCount val="7"/>
                <c:pt idx="0">
                  <c:v>9755.65</c:v>
                </c:pt>
                <c:pt idx="1">
                  <c:v>0</c:v>
                </c:pt>
                <c:pt idx="2">
                  <c:v>9755.65</c:v>
                </c:pt>
                <c:pt idx="3">
                  <c:v>6586.6822894899997</c:v>
                </c:pt>
                <c:pt idx="4">
                  <c:v>0</c:v>
                </c:pt>
                <c:pt idx="5">
                  <c:v>0</c:v>
                </c:pt>
                <c:pt idx="6">
                  <c:v>3168.9677105100004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661463105179953E-2"/>
          <c:y val="0.10246270312395128"/>
          <c:w val="0.89921763675713817"/>
          <c:h val="0.89753729687604866"/>
        </c:manualLayout>
      </c:layout>
      <c:pie3DChart>
        <c:varyColors val="1"/>
        <c:ser>
          <c:idx val="0"/>
          <c:order val="0"/>
          <c:tx>
            <c:strRef>
              <c:f>DCE!$J$19</c:f>
              <c:strCache>
                <c:ptCount val="1"/>
                <c:pt idx="0">
                  <c:v>FUNCIONAMIENTO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8467731288299725"/>
                  <c:y val="-2.26484603968887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6EC842E-A459-4B01-98B0-41C8BB38E14C}" type="CATEGORYNAME">
                      <a:rPr lang="en-US" sz="7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34634EB7-26CC-4D50-8124-D168629302E9}" type="VALUE">
                      <a:rPr lang="en-US" sz="7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12163391156834"/>
                      <c:h val="8.592334238177981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8826851603560202"/>
                  <c:y val="-0.169256671037748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8ED85DE-3F8D-46C8-95F5-384A6C65470B}" type="CATEGORYNAME">
                      <a:rPr lang="en-US" sz="7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2FD4539A-96A1-457A-A7F9-556E19D6A5DA}" type="VALUE">
                      <a:rPr lang="en-US" sz="7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45226083639319"/>
                      <c:h val="8.733469129332646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3130222955164531"/>
                  <c:y val="-0.162354787994621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61D1DE8-3286-4AAB-97DA-F7EC9FA89497}" type="CATEGORYNAME">
                      <a:rPr lang="es-ES" sz="7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s-ES" sz="7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8BCE7A04-598C-47C9-996B-7CAEF0595E35}" type="VALUE">
                      <a:rPr lang="es-ES" sz="7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s-ES" sz="700" baseline="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9111836000717716E-2"/>
                  <c:y val="-7.33957615523427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3A32374-F881-4344-BA8A-FC55B13416F4}" type="CATEGORYNAME">
                      <a:rPr lang="en-US" sz="7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62C4F685-DD22-4A39-A46E-12FB4524B95E}" type="VALUE">
                      <a:rPr lang="en-US" sz="7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6.9268977894673733E-2"/>
                  <c:y val="-9.67190801283343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7C927CE-6F9D-49EB-9831-74B10263691C}" type="CATEGORYNAME">
                      <a:rPr lang="en-US" sz="7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866458B0-4872-4C34-AC34-135FF8E9C026}" type="VALUE">
                      <a:rPr lang="en-US" sz="7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4.5257353815625408E-2"/>
                  <c:y val="-0.156470663558693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147496E-BF66-45F2-A4F6-D3F673A8DA37}" type="CATEGORYNAME">
                      <a:rPr lang="en-US" sz="7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20EA439D-1B1E-41B3-8DB5-5AB378B4F67A}" type="VALUE">
                      <a:rPr lang="en-US" sz="7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45819784371888"/>
                      <c:h val="8.24861101560073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23892548809333275"/>
                  <c:y val="-1.807993968879831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4B9B86C-63D9-4511-B875-D47B43A17018}" type="CATEGORYNAME">
                      <a:rPr lang="en-US" sz="7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7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0CE6DB28-A86A-4B28-9581-93F2C4C61CCE}" type="VALUE">
                      <a:rPr lang="en-US" sz="7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700" baseline="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22741334958274"/>
                      <c:h val="8.431764708075738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DCE!$K$18:$Q$18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DCE!$K$19:$Q$19</c:f>
              <c:numCache>
                <c:formatCode>#,##0.00</c:formatCode>
                <c:ptCount val="7"/>
                <c:pt idx="0">
                  <c:v>24683.451000000001</c:v>
                </c:pt>
                <c:pt idx="1">
                  <c:v>5127.027</c:v>
                </c:pt>
                <c:pt idx="2">
                  <c:v>19556.423999999999</c:v>
                </c:pt>
                <c:pt idx="3">
                  <c:v>2636.8648330599999</c:v>
                </c:pt>
                <c:pt idx="4">
                  <c:v>1020.6684329</c:v>
                </c:pt>
                <c:pt idx="5">
                  <c:v>1020.6684329</c:v>
                </c:pt>
                <c:pt idx="6">
                  <c:v>16919.559166940002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96481921989808"/>
          <c:y val="1.6114413777895784E-2"/>
          <c:w val="0.71103518078010186"/>
          <c:h val="0.72002218612039903"/>
        </c:manualLayout>
      </c:layout>
      <c:areaChart>
        <c:grouping val="stacked"/>
        <c:varyColors val="0"/>
        <c:ser>
          <c:idx val="0"/>
          <c:order val="0"/>
          <c:tx>
            <c:strRef>
              <c:f>Hoja4!$H$4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Hoja4!$I$3:$M$3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OBLIGACIÓN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Hoja4!$I$4:$M$4</c:f>
              <c:numCache>
                <c:formatCode>#,##0.00</c:formatCode>
                <c:ptCount val="5"/>
                <c:pt idx="0">
                  <c:v>33785.391760999999</c:v>
                </c:pt>
                <c:pt idx="1">
                  <c:v>7655.72428949</c:v>
                </c:pt>
                <c:pt idx="2">
                  <c:v>95</c:v>
                </c:pt>
                <c:pt idx="3">
                  <c:v>95</c:v>
                </c:pt>
                <c:pt idx="4">
                  <c:v>26129.667471510002</c:v>
                </c:pt>
              </c:numCache>
            </c:numRef>
          </c:val>
        </c:ser>
        <c:ser>
          <c:idx val="1"/>
          <c:order val="1"/>
          <c:tx>
            <c:strRef>
              <c:f>Hoja4!$H$5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Hoja4!$I$3:$M$3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OBLIGACIÓN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Hoja4!$I$5:$M$5</c:f>
              <c:numCache>
                <c:formatCode>#,##0.00</c:formatCode>
                <c:ptCount val="5"/>
                <c:pt idx="0">
                  <c:v>169455.40435299999</c:v>
                </c:pt>
                <c:pt idx="1">
                  <c:v>3058.1769399999998</c:v>
                </c:pt>
                <c:pt idx="2">
                  <c:v>317</c:v>
                </c:pt>
                <c:pt idx="3">
                  <c:v>317</c:v>
                </c:pt>
                <c:pt idx="4">
                  <c:v>166397.22741299999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231776"/>
        <c:axId val="360232864"/>
      </c:areaChart>
      <c:barChart>
        <c:barDir val="col"/>
        <c:grouping val="clustered"/>
        <c:varyColors val="0"/>
        <c:ser>
          <c:idx val="2"/>
          <c:order val="2"/>
          <c:tx>
            <c:strRef>
              <c:f>Hoja4!$H$6</c:f>
              <c:strCache>
                <c:ptCount val="1"/>
                <c:pt idx="0">
                  <c:v>SECRETARIA GENERAL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Hoja4!$I$3:$M$3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OBLIGACIÓN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Hoja4!$I$6:$M$6</c:f>
              <c:numCache>
                <c:formatCode>#,##0.00</c:formatCode>
                <c:ptCount val="5"/>
                <c:pt idx="0">
                  <c:v>8171.5345239999997</c:v>
                </c:pt>
                <c:pt idx="1">
                  <c:v>524.05816700000003</c:v>
                </c:pt>
                <c:pt idx="2">
                  <c:v>45</c:v>
                </c:pt>
                <c:pt idx="3">
                  <c:v>45</c:v>
                </c:pt>
                <c:pt idx="4">
                  <c:v>7647.4763569999996</c:v>
                </c:pt>
              </c:numCache>
            </c:numRef>
          </c:val>
        </c:ser>
        <c:ser>
          <c:idx val="3"/>
          <c:order val="3"/>
          <c:tx>
            <c:strRef>
              <c:f>Hoja4!$H$7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Hoja4!$I$3:$M$3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OBLIGACIÓN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Hoja4!$I$7:$M$7</c:f>
              <c:numCache>
                <c:formatCode>#,##0.00</c:formatCode>
                <c:ptCount val="5"/>
                <c:pt idx="0">
                  <c:v>2733.9557119999999</c:v>
                </c:pt>
                <c:pt idx="1">
                  <c:v>781.09162000000003</c:v>
                </c:pt>
                <c:pt idx="2">
                  <c:v>80</c:v>
                </c:pt>
                <c:pt idx="3">
                  <c:v>0</c:v>
                </c:pt>
                <c:pt idx="4">
                  <c:v>1952.864092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231776"/>
        <c:axId val="360232864"/>
      </c:barChart>
      <c:catAx>
        <c:axId val="36023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232864"/>
        <c:crosses val="autoZero"/>
        <c:auto val="1"/>
        <c:lblAlgn val="ctr"/>
        <c:lblOffset val="100"/>
        <c:noMultiLvlLbl val="0"/>
      </c:catAx>
      <c:valAx>
        <c:axId val="36023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0231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solidFill>
          <a:schemeClr val="bg1">
            <a:lumMod val="85000"/>
          </a:schemeClr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0.20458</cdr:x>
      <cdr:y>0.02862</cdr:y>
    </cdr:from>
    <cdr:to>
      <cdr:x>0.68033</cdr:x>
      <cdr:y>0.10545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931504" y="122818"/>
          <a:ext cx="2166259" cy="3296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   GASTOS DE INVERSIÓN</a:t>
          </a:r>
        </a:p>
        <a:p xmlns:a="http://schemas.openxmlformats.org/drawingml/2006/main">
          <a:endParaRPr lang="es-ES" sz="1100" dirty="0" smtClean="0"/>
        </a:p>
        <a:p xmlns:a="http://schemas.openxmlformats.org/drawingml/2006/main">
          <a:endParaRPr lang="es-CO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9/02/2024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9/02/2024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0188" y="827316"/>
            <a:ext cx="4453812" cy="3396688"/>
          </a:xfrm>
          <a:solidFill>
            <a:schemeClr val="bg2">
              <a:lumMod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</a:t>
            </a:r>
            <a:r>
              <a:rPr lang="es-CO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es-E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ENERO 31 DE 2024</a:t>
            </a:r>
            <a:endParaRPr lang="es-CO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 descr="cid:image001.png@01D98E73.A0D7069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" y="144381"/>
            <a:ext cx="2088419" cy="5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ogo Ministerio de Comercio, Industria y Tur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36" y="73213"/>
            <a:ext cx="1573763" cy="6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27315"/>
            <a:ext cx="4690187" cy="3396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86139" y="4262618"/>
            <a:ext cx="8577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 27,86%   -  OBLIGADO 0,90%</a:t>
            </a:r>
            <a:endParaRPr lang="es-CO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31 DE ENERO DE 2024 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0" y="4902009"/>
            <a:ext cx="907625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211195"/>
              </p:ext>
            </p:extLst>
          </p:nvPr>
        </p:nvGraphicFramePr>
        <p:xfrm>
          <a:off x="0" y="668251"/>
          <a:ext cx="9143999" cy="418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1"/>
            <a:ext cx="9144000" cy="111482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ENERO DE 2024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373319"/>
              </p:ext>
            </p:extLst>
          </p:nvPr>
        </p:nvGraphicFramePr>
        <p:xfrm>
          <a:off x="3385930" y="2425148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057857"/>
              </p:ext>
            </p:extLst>
          </p:nvPr>
        </p:nvGraphicFramePr>
        <p:xfrm>
          <a:off x="0" y="617197"/>
          <a:ext cx="9143999" cy="4085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8525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ENERO DE 2024 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639176"/>
              </p:ext>
            </p:extLst>
          </p:nvPr>
        </p:nvGraphicFramePr>
        <p:xfrm>
          <a:off x="4404049" y="852522"/>
          <a:ext cx="469640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067308"/>
              </p:ext>
            </p:extLst>
          </p:nvPr>
        </p:nvGraphicFramePr>
        <p:xfrm>
          <a:off x="4590661" y="852524"/>
          <a:ext cx="4553339" cy="429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191234"/>
              </p:ext>
            </p:extLst>
          </p:nvPr>
        </p:nvGraphicFramePr>
        <p:xfrm>
          <a:off x="2" y="852523"/>
          <a:ext cx="4155231" cy="429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86140" y="1001486"/>
            <a:ext cx="3097763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    GASTOS DE FUNCIONAMIENTO 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GRÀFICA EJECUCIÒN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INVERSIÒN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31 DE ENERO DE 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2758" y="4899491"/>
            <a:ext cx="15613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044299"/>
              </p:ext>
            </p:extLst>
          </p:nvPr>
        </p:nvGraphicFramePr>
        <p:xfrm>
          <a:off x="0" y="699280"/>
          <a:ext cx="9144000" cy="444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10097</TotalTime>
  <Words>157</Words>
  <Application>Microsoft Office PowerPoint</Application>
  <PresentationFormat>Presentación en pantalla (16:9)</PresentationFormat>
  <Paragraphs>38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Montserrat</vt:lpstr>
      <vt:lpstr>Calibri Light</vt:lpstr>
      <vt:lpstr>Verdana</vt:lpstr>
      <vt:lpstr>Calibri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1177</cp:revision>
  <cp:lastPrinted>2023-11-08T23:13:29Z</cp:lastPrinted>
  <dcterms:modified xsi:type="dcterms:W3CDTF">2024-02-09T17:07:52Z</dcterms:modified>
</cp:coreProperties>
</file>