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66CCFF"/>
    <a:srgbClr val="0099FF"/>
    <a:srgbClr val="990000"/>
    <a:srgbClr val="FF9933"/>
    <a:srgbClr val="043460"/>
    <a:srgbClr val="FF9900"/>
    <a:srgbClr val="FF00FF"/>
    <a:srgbClr val="1D9A7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TOTAL!$J$25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TOTAL!$K$24:$Q$24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TOTAL!$K$25:$Q$25</c:f>
              <c:numCache>
                <c:formatCode>#,##0.00</c:formatCode>
                <c:ptCount val="7"/>
                <c:pt idx="0">
                  <c:v>458808.04200000002</c:v>
                </c:pt>
                <c:pt idx="1">
                  <c:v>53.338000000000001</c:v>
                </c:pt>
                <c:pt idx="2">
                  <c:v>458754.70400000003</c:v>
                </c:pt>
                <c:pt idx="3">
                  <c:v>421439.96840274998</c:v>
                </c:pt>
                <c:pt idx="4">
                  <c:v>347506.81284368003</c:v>
                </c:pt>
                <c:pt idx="5">
                  <c:v>327918.60400098003</c:v>
                </c:pt>
                <c:pt idx="6">
                  <c:v>37314.735597250001</c:v>
                </c:pt>
              </c:numCache>
            </c:numRef>
          </c:val>
        </c:ser>
        <c:ser>
          <c:idx val="1"/>
          <c:order val="1"/>
          <c:tx>
            <c:strRef>
              <c:f>TOTAL!$J$26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1088673212198238E-3"/>
                  <c:y val="-5.5465741170065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5306407854637886E-3"/>
                  <c:y val="-6.7791461430079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87093856975807E-3"/>
                  <c:y val="-3.6977160780043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088673212198238E-3"/>
                  <c:y val="-4.930288104005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1088673212198238E-3"/>
                  <c:y val="-2.465144052002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843546928487825E-3"/>
                  <c:y val="-2.157001045502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013695820635328E-2"/>
                  <c:y val="-0.13250149279515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TOTAL!$K$24:$Q$24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TOTAL!$K$26:$Q$26</c:f>
              <c:numCache>
                <c:formatCode>#,##0.00</c:formatCode>
                <c:ptCount val="7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1015.261019</c:v>
                </c:pt>
              </c:numCache>
            </c:numRef>
          </c:val>
        </c:ser>
        <c:ser>
          <c:idx val="2"/>
          <c:order val="2"/>
          <c:tx>
            <c:strRef>
              <c:f>TOTAL!$J$27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857242749123259E-2"/>
                  <c:y val="3.0814300650036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1701488921474E-2"/>
                  <c:y val="-3.3895730715039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70078967761119E-2"/>
                  <c:y val="-2.4651440520028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013695820635224E-2"/>
                  <c:y val="-2.1570010455025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TOTAL!$K$24:$Q$24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TOTAL!$K$27:$Q$27</c:f>
              <c:numCache>
                <c:formatCode>#,##0.00</c:formatCode>
                <c:ptCount val="7"/>
                <c:pt idx="0">
                  <c:v>447580.23053300002</c:v>
                </c:pt>
                <c:pt idx="1">
                  <c:v>0</c:v>
                </c:pt>
                <c:pt idx="2">
                  <c:v>447580.23053300002</c:v>
                </c:pt>
                <c:pt idx="3">
                  <c:v>419568.03686002997</c:v>
                </c:pt>
                <c:pt idx="4">
                  <c:v>49174.298340889996</c:v>
                </c:pt>
                <c:pt idx="5">
                  <c:v>49174.298340889996</c:v>
                </c:pt>
                <c:pt idx="6">
                  <c:v>28012.193672970032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8307936"/>
        <c:axId val="1368317184"/>
        <c:axId val="0"/>
      </c:bar3DChart>
      <c:catAx>
        <c:axId val="136830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68317184"/>
        <c:crosses val="autoZero"/>
        <c:auto val="1"/>
        <c:lblAlgn val="ctr"/>
        <c:lblOffset val="100"/>
        <c:noMultiLvlLbl val="0"/>
      </c:catAx>
      <c:valAx>
        <c:axId val="136831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6830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19062811900539E-2"/>
          <c:y val="1.7022249596863933E-2"/>
          <c:w val="0.91766578277184851"/>
          <c:h val="0.7725241295970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GG!$H$18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GG!$I$17:$M$17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GG!$I$18:$M$18</c:f>
              <c:numCache>
                <c:formatCode>#,##0.00</c:formatCode>
                <c:ptCount val="5"/>
                <c:pt idx="0">
                  <c:v>441430.20799999998</c:v>
                </c:pt>
                <c:pt idx="1">
                  <c:v>409649.48303715</c:v>
                </c:pt>
                <c:pt idx="2">
                  <c:v>336338.00378985004</c:v>
                </c:pt>
                <c:pt idx="3">
                  <c:v>316749.79494715005</c:v>
                </c:pt>
                <c:pt idx="4">
                  <c:v>31780.724962849974</c:v>
                </c:pt>
              </c:numCache>
            </c:numRef>
          </c:val>
        </c:ser>
        <c:ser>
          <c:idx val="1"/>
          <c:order val="1"/>
          <c:tx>
            <c:strRef>
              <c:f>GG!$H$19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GG!$I$17:$M$17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GG!$I$19:$M$19</c:f>
              <c:numCache>
                <c:formatCode>#,##0.00</c:formatCode>
                <c:ptCount val="5"/>
                <c:pt idx="0">
                  <c:v>1015.261019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1015.261019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8313920"/>
        <c:axId val="1368312288"/>
      </c:barChart>
      <c:lineChart>
        <c:grouping val="standard"/>
        <c:varyColors val="0"/>
        <c:ser>
          <c:idx val="2"/>
          <c:order val="2"/>
          <c:tx>
            <c:strRef>
              <c:f>GG!$H$20</c:f>
              <c:strCache>
                <c:ptCount val="1"/>
                <c:pt idx="0">
                  <c:v>INVERSION 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9.7789118920038522E-3"/>
                  <c:y val="-3.7190034242162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GG!$I$17:$M$17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GG!$I$20:$M$20</c:f>
              <c:numCache>
                <c:formatCode>#,##0.00</c:formatCode>
                <c:ptCount val="5"/>
                <c:pt idx="0">
                  <c:v>434225.23053300002</c:v>
                </c:pt>
                <c:pt idx="1">
                  <c:v>408184.90771788993</c:v>
                </c:pt>
                <c:pt idx="2">
                  <c:v>41662.407359360004</c:v>
                </c:pt>
                <c:pt idx="3">
                  <c:v>41662.407359360004</c:v>
                </c:pt>
                <c:pt idx="4">
                  <c:v>26040.322815110045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68313920"/>
        <c:axId val="1368312288"/>
      </c:lineChart>
      <c:catAx>
        <c:axId val="136831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68312288"/>
        <c:crosses val="autoZero"/>
        <c:auto val="1"/>
        <c:lblAlgn val="ctr"/>
        <c:lblOffset val="100"/>
        <c:noMultiLvlLbl val="0"/>
      </c:catAx>
      <c:valAx>
        <c:axId val="136831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68313920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ser>
          <c:idx val="0"/>
          <c:order val="0"/>
          <c:tx>
            <c:strRef>
              <c:f>DCE!$S$29</c:f>
              <c:strCache>
                <c:ptCount val="1"/>
                <c:pt idx="0">
                  <c:v>INVERSION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3041479908755685"/>
                  <c:y val="2.554762053837584E-2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rgbClr val="00206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34484888101055"/>
                      <c:h val="9.110920174498295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891577840838953"/>
                  <c:y val="-0.17563976547485508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rgbClr val="00206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51829454410768"/>
                      <c:h val="6.393292039728561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0727297302085055E-2"/>
                  <c:y val="-0.1457300387739297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rgbClr val="00206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72991364252982"/>
                      <c:h val="9.1109087743886749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5119549765214869E-2"/>
                  <c:y val="7.664297287952454E-2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rgbClr val="00206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2552501293146"/>
                      <c:h val="0.1150281325498731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5.6962785808358112E-2"/>
                  <c:y val="9.580357701890951E-3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rgbClr val="00206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DCE!$T$28:$X$28</c:f>
              <c:strCache>
                <c:ptCount val="5"/>
                <c:pt idx="0">
                  <c:v>APR.  VIGENTE($)</c:v>
                </c:pt>
                <c:pt idx="1">
                  <c:v>COMPROMISOS 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DCE!$T$29:$X$29</c:f>
              <c:numCache>
                <c:formatCode>#,##0.00</c:formatCode>
                <c:ptCount val="5"/>
                <c:pt idx="0">
                  <c:v>13355</c:v>
                </c:pt>
                <c:pt idx="1">
                  <c:v>11383.12914214</c:v>
                </c:pt>
                <c:pt idx="2">
                  <c:v>7511.8909815299994</c:v>
                </c:pt>
                <c:pt idx="3">
                  <c:v>7511.8909815299994</c:v>
                </c:pt>
                <c:pt idx="4">
                  <c:v>1971.8708578599999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/>
              <a:t>GASTOS DE FUNCIONAMIENTO</a:t>
            </a:r>
            <a:endParaRPr lang="en-US" sz="1000" dirty="0"/>
          </a:p>
        </c:rich>
      </c:tx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8128911404346514E-2"/>
          <c:w val="0.96777855634093568"/>
          <c:h val="0.90187108859565346"/>
        </c:manualLayout>
      </c:layout>
      <c:pie3DChart>
        <c:varyColors val="1"/>
        <c:ser>
          <c:idx val="0"/>
          <c:order val="0"/>
          <c:tx>
            <c:strRef>
              <c:f>DCE!$I$26</c:f>
              <c:strCache>
                <c:ptCount val="1"/>
                <c:pt idx="0">
                  <c:v>FUNCIONAMIENTO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19050" cap="flat" cmpd="sng" algn="ctr">
                  <a:solidFill>
                    <a:schemeClr val="accent4">
                      <a:lumMod val="7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19050" cap="flat" cmpd="sng" algn="ctr">
                  <a:solidFill>
                    <a:schemeClr val="accent4">
                      <a:lumMod val="7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19050" cap="flat" cmpd="sng" algn="ctr">
                  <a:solidFill>
                    <a:schemeClr val="accent4">
                      <a:lumMod val="7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324115129618578"/>
                  <c:y val="-0.1627893104271057"/>
                </c:manualLayout>
              </c:layout>
              <c:spPr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19050" cap="flat" cmpd="sng" algn="ctr">
                  <a:solidFill>
                    <a:schemeClr val="accent4">
                      <a:lumMod val="7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94900987669965"/>
                      <c:h val="0.10806818181818181"/>
                    </c:manualLayout>
                  </c15:layout>
                </c:ext>
              </c:extLst>
            </c:dLbl>
            <c:dLbl>
              <c:idx val="4"/>
              <c:spPr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19050" cap="flat" cmpd="sng" algn="ctr">
                  <a:solidFill>
                    <a:schemeClr val="accent4">
                      <a:lumMod val="7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85488596686098"/>
                      <c:h val="0.10806818181818181"/>
                    </c:manualLayout>
                  </c15:layout>
                </c:ext>
              </c:extLst>
            </c:dLbl>
            <c:dLbl>
              <c:idx val="5"/>
              <c:spPr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19050" cap="flat" cmpd="sng" algn="ctr">
                  <a:solidFill>
                    <a:schemeClr val="accent4">
                      <a:lumMod val="7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19050" cap="flat" cmpd="sng" algn="ctr">
                  <a:solidFill>
                    <a:schemeClr val="accent4">
                      <a:lumMod val="7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59824045474688"/>
                      <c:h val="0.14030303030303032"/>
                    </c:manualLayout>
                  </c15:layout>
                </c:ext>
              </c:extLst>
            </c:dLbl>
            <c:spPr>
              <a:solidFill>
                <a:schemeClr val="accent4">
                  <a:lumMod val="20000"/>
                  <a:lumOff val="80000"/>
                  <a:alpha val="90000"/>
                </a:schemeClr>
              </a:solidFill>
              <a:ln w="19050" cap="flat" cmpd="sng" algn="ctr">
                <a:solidFill>
                  <a:schemeClr val="accent4">
                    <a:lumMod val="75000"/>
                  </a:schemeClr>
                </a:solidFill>
                <a:round/>
              </a:ln>
              <a:effectLst>
                <a:outerShdw blurRad="50800" dist="38100" dir="2700000" algn="tl" rotWithShape="0">
                  <a:srgbClr val="1D9A78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DCE!$J$25:$P$25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DCE!$J$26:$P$26</c:f>
              <c:numCache>
                <c:formatCode>#,##0.00</c:formatCode>
                <c:ptCount val="7"/>
                <c:pt idx="0">
                  <c:v>17377.833999999999</c:v>
                </c:pt>
                <c:pt idx="1">
                  <c:v>53.338000000000001</c:v>
                </c:pt>
                <c:pt idx="2">
                  <c:v>17324.495999999999</c:v>
                </c:pt>
                <c:pt idx="3">
                  <c:v>11790.4853656</c:v>
                </c:pt>
                <c:pt idx="4">
                  <c:v>11168.80905383</c:v>
                </c:pt>
                <c:pt idx="5">
                  <c:v>11168.80905383</c:v>
                </c:pt>
                <c:pt idx="6">
                  <c:v>5534.0106343999996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Hoja4!$I$14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Hoja4!$J$13:$P$13</c:f>
              <c:strCache>
                <c:ptCount val="7"/>
                <c:pt idx="0">
                  <c:v>APR. VIGENTE ($)</c:v>
                </c:pt>
                <c:pt idx="1">
                  <c:v>CDP ($)</c:v>
                </c:pt>
                <c:pt idx="2">
                  <c:v>APR. DISPONIBLE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Hoja4!$J$14:$P$14</c:f>
              <c:numCache>
                <c:formatCode>#,##0.00</c:formatCode>
                <c:ptCount val="7"/>
                <c:pt idx="0">
                  <c:v>36131.800000000003</c:v>
                </c:pt>
                <c:pt idx="1">
                  <c:v>34530.771961300001</c:v>
                </c:pt>
                <c:pt idx="2">
                  <c:v>1601.0280386999998</c:v>
                </c:pt>
                <c:pt idx="3">
                  <c:v>33177.181035590002</c:v>
                </c:pt>
                <c:pt idx="4">
                  <c:v>9447.6433124899995</c:v>
                </c:pt>
                <c:pt idx="5">
                  <c:v>9447.6433124899995</c:v>
                </c:pt>
                <c:pt idx="6">
                  <c:v>2954.61896441</c:v>
                </c:pt>
              </c:numCache>
            </c:numRef>
          </c:val>
        </c:ser>
        <c:ser>
          <c:idx val="1"/>
          <c:order val="1"/>
          <c:tx>
            <c:strRef>
              <c:f>Hoja4!$I$15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Hoja4!$J$13:$P$13</c:f>
              <c:strCache>
                <c:ptCount val="7"/>
                <c:pt idx="0">
                  <c:v>APR. VIGENTE ($)</c:v>
                </c:pt>
                <c:pt idx="1">
                  <c:v>CDP ($)</c:v>
                </c:pt>
                <c:pt idx="2">
                  <c:v>APR. DISPONIBLE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Hoja4!$J$15:$P$15</c:f>
              <c:numCache>
                <c:formatCode>#,##0.00</c:formatCode>
                <c:ptCount val="7"/>
                <c:pt idx="0">
                  <c:v>208061.219553</c:v>
                </c:pt>
                <c:pt idx="1">
                  <c:v>194776.14290973998</c:v>
                </c:pt>
                <c:pt idx="2">
                  <c:v>13285.076643259999</c:v>
                </c:pt>
                <c:pt idx="3">
                  <c:v>184412.61078993999</c:v>
                </c:pt>
                <c:pt idx="4">
                  <c:v>28921.624594879999</c:v>
                </c:pt>
                <c:pt idx="5">
                  <c:v>28921.624594879999</c:v>
                </c:pt>
                <c:pt idx="6">
                  <c:v>23648.608763059998</c:v>
                </c:pt>
              </c:numCache>
            </c:numRef>
          </c:val>
        </c:ser>
        <c:ser>
          <c:idx val="2"/>
          <c:order val="2"/>
          <c:tx>
            <c:strRef>
              <c:f>Hoja4!$I$16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Hoja4!$J$13:$P$13</c:f>
              <c:strCache>
                <c:ptCount val="7"/>
                <c:pt idx="0">
                  <c:v>APR. VIGENTE ($)</c:v>
                </c:pt>
                <c:pt idx="1">
                  <c:v>CDP ($)</c:v>
                </c:pt>
                <c:pt idx="2">
                  <c:v>APR. DISPONIBLE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Hoja4!$J$16:$P$16</c:f>
              <c:numCache>
                <c:formatCode>#,##0.00</c:formatCode>
                <c:ptCount val="7"/>
                <c:pt idx="0">
                  <c:v>4800</c:v>
                </c:pt>
                <c:pt idx="1">
                  <c:v>4608.4935911599996</c:v>
                </c:pt>
                <c:pt idx="2">
                  <c:v>191.50640883999998</c:v>
                </c:pt>
                <c:pt idx="3">
                  <c:v>4277.9054333599997</c:v>
                </c:pt>
                <c:pt idx="4">
                  <c:v>2839.7841080500002</c:v>
                </c:pt>
                <c:pt idx="5">
                  <c:v>2839.7841080500002</c:v>
                </c:pt>
                <c:pt idx="6">
                  <c:v>522.09456663999981</c:v>
                </c:pt>
              </c:numCache>
            </c:numRef>
          </c:val>
        </c:ser>
        <c:ser>
          <c:idx val="3"/>
          <c:order val="3"/>
          <c:tx>
            <c:strRef>
              <c:f>Hoja4!$I$17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Hoja4!$J$13:$P$13</c:f>
              <c:strCache>
                <c:ptCount val="7"/>
                <c:pt idx="0">
                  <c:v>APR. VIGENTE ($)</c:v>
                </c:pt>
                <c:pt idx="1">
                  <c:v>CDP ($)</c:v>
                </c:pt>
                <c:pt idx="2">
                  <c:v>APR. DISPONIBLE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Hoja4!$J$17:$P$17</c:f>
              <c:numCache>
                <c:formatCode>#,##0.00</c:formatCode>
                <c:ptCount val="7"/>
                <c:pt idx="0">
                  <c:v>198587.21098</c:v>
                </c:pt>
                <c:pt idx="1">
                  <c:v>198426.13994947</c:v>
                </c:pt>
                <c:pt idx="2">
                  <c:v>161.07103053</c:v>
                </c:pt>
                <c:pt idx="3">
                  <c:v>197700.33960114</c:v>
                </c:pt>
                <c:pt idx="4">
                  <c:v>7965.2463254700006</c:v>
                </c:pt>
                <c:pt idx="5">
                  <c:v>7965.2463254700006</c:v>
                </c:pt>
                <c:pt idx="6">
                  <c:v>886.87137885998538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8304128"/>
        <c:axId val="1368317728"/>
        <c:axId val="0"/>
      </c:bar3DChart>
      <c:catAx>
        <c:axId val="136830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68317728"/>
        <c:crosses val="autoZero"/>
        <c:auto val="1"/>
        <c:lblAlgn val="ctr"/>
        <c:lblOffset val="100"/>
        <c:noMultiLvlLbl val="0"/>
      </c:catAx>
      <c:valAx>
        <c:axId val="136831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68304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9/10/2023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  <a:b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SEPTIEMBRE 30 DE 2023 </a:t>
            </a: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7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92,69 %   -  OBLIGADO 43,72%</a:t>
            </a:r>
            <a:endParaRPr lang="es-CO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30 DE SEPTIEMBRE DE 2023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609917"/>
              </p:ext>
            </p:extLst>
          </p:nvPr>
        </p:nvGraphicFramePr>
        <p:xfrm>
          <a:off x="55984" y="668251"/>
          <a:ext cx="8932506" cy="412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SEPTIEMBRE DE 2023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640345"/>
              </p:ext>
            </p:extLst>
          </p:nvPr>
        </p:nvGraphicFramePr>
        <p:xfrm>
          <a:off x="0" y="617196"/>
          <a:ext cx="9143999" cy="419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8525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SEPTIEMBRE DE 2023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639176"/>
              </p:ext>
            </p:extLst>
          </p:nvPr>
        </p:nvGraphicFramePr>
        <p:xfrm>
          <a:off x="4404049" y="852522"/>
          <a:ext cx="469640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679685"/>
              </p:ext>
            </p:extLst>
          </p:nvPr>
        </p:nvGraphicFramePr>
        <p:xfrm>
          <a:off x="2" y="852522"/>
          <a:ext cx="4335622" cy="429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GRÀFICA EJECUCIÒN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INVERSIÒN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SEPTIEMBRE DE 2023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2758" y="4899491"/>
            <a:ext cx="15613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076402"/>
              </p:ext>
            </p:extLst>
          </p:nvPr>
        </p:nvGraphicFramePr>
        <p:xfrm>
          <a:off x="13397" y="699279"/>
          <a:ext cx="9074619" cy="420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9666</TotalTime>
  <Words>107</Words>
  <Application>Microsoft Office PowerPoint</Application>
  <PresentationFormat>Presentación en pantalla (16:9)</PresentationFormat>
  <Paragraphs>19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Verdana</vt:lpstr>
      <vt:lpstr>Calibri</vt:lpstr>
      <vt:lpstr>Arial</vt:lpstr>
      <vt:lpstr>Calibri Light</vt:lpstr>
      <vt:lpstr>Montserrat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1147</cp:revision>
  <cp:lastPrinted>2023-09-14T15:21:53Z</cp:lastPrinted>
  <dcterms:modified xsi:type="dcterms:W3CDTF">2023-10-09T17:45:56Z</dcterms:modified>
</cp:coreProperties>
</file>