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8"/>
  </p:notesMasterIdLst>
  <p:sldIdLst>
    <p:sldId id="336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" pitchFamily="2" charset="0"/>
      <p:regular r:id="rId13"/>
      <p:bold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A78"/>
    <a:srgbClr val="FF9933"/>
    <a:srgbClr val="A50021"/>
    <a:srgbClr val="FF9900"/>
    <a:srgbClr val="008000"/>
    <a:srgbClr val="9999FF"/>
    <a:srgbClr val="9966FF"/>
    <a:srgbClr val="FF00FF"/>
    <a:srgbClr val="CCFF3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249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600" y="126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PAGINA%20WEB%20ENERO%202022\GRAFICA%20%20SECCION%203501-01%20ENERO%2031%20DE%202022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BACKUP%20AGOSTO%2005%20DE%202022\A&#209;O%202022\PAGINA%20WEB%202022\JULIO%2031%20DE%202022%20PAGINA%20WEB\GRAFICA%20CONSOLIDADO%20SECCION%203501-01%20JULIO%2031%20DE%202022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FEBRERO%202023%20PRESPTO\GRAFICA%20SECCION%203501-01%20MINCOMERCIO%20FEBRERO%2028%20DE%202023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FEBRERO%202023%20PRESPTO\GRAFICA%20SECCION%203501-01%20MINCOMERCIO%20FEBRERO%2028%20DE%202023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FEBRERO%202023%20PRESPTO\GRAFICA%20SECCION%203501-01%20MINCOMERCIO%20FEBRERO%2028%20DE%202023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FEBRERO%202023%20PRESPTO\GRAFICA%20SECCION%203501-01%20MINCOMERCIO%20FEBRERO%2028%20DE%202023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9785210234160658"/>
          <c:w val="0.98067680714180083"/>
          <c:h val="0.8000995342308429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TOTAL!$I$16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TOTAL!$J$15:$P$15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TOTAL!$J$16:$P$16</c:f>
              <c:numCache>
                <c:formatCode>#,##0.00</c:formatCode>
                <c:ptCount val="7"/>
                <c:pt idx="0">
                  <c:v>409808.04200000002</c:v>
                </c:pt>
                <c:pt idx="1">
                  <c:v>1187.338</c:v>
                </c:pt>
                <c:pt idx="2">
                  <c:v>408620.70400000003</c:v>
                </c:pt>
                <c:pt idx="3">
                  <c:v>231663.17641638999</c:v>
                </c:pt>
                <c:pt idx="4">
                  <c:v>57011.462348480003</c:v>
                </c:pt>
                <c:pt idx="5">
                  <c:v>43985.68278848</c:v>
                </c:pt>
                <c:pt idx="6">
                  <c:v>176957.52758361</c:v>
                </c:pt>
              </c:numCache>
            </c:numRef>
          </c:val>
        </c:ser>
        <c:ser>
          <c:idx val="1"/>
          <c:order val="1"/>
          <c:tx>
            <c:strRef>
              <c:f>TOTAL!$I$17</c:f>
              <c:strCache>
                <c:ptCount val="1"/>
                <c:pt idx="0">
                  <c:v>SERVICIO DE LA DEUDA PUBLICA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TOTAL!$J$15:$P$15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TOTAL!$J$17:$P$17</c:f>
              <c:numCache>
                <c:formatCode>#,##0.00</c:formatCode>
                <c:ptCount val="7"/>
                <c:pt idx="0">
                  <c:v>1015.261019</c:v>
                </c:pt>
                <c:pt idx="1">
                  <c:v>0</c:v>
                </c:pt>
                <c:pt idx="2">
                  <c:v>1015.261019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1015.261019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550025344"/>
        <c:axId val="-550024800"/>
      </c:barChart>
      <c:lineChart>
        <c:grouping val="standard"/>
        <c:varyColors val="0"/>
        <c:ser>
          <c:idx val="2"/>
          <c:order val="2"/>
          <c:tx>
            <c:strRef>
              <c:f>TOTAL!$I$18</c:f>
              <c:strCache>
                <c:ptCount val="1"/>
                <c:pt idx="0">
                  <c:v>INVERSION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1.9444444444444545E-2"/>
                  <c:y val="-4.2567463843911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3888888888889906E-3"/>
                  <c:y val="-6.8107942150258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1666666666666666E-3"/>
                  <c:y val="-6.8107942150258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00B0F0"/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TOTAL!$J$15:$P$15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TOTAL!$J$18:$P$18</c:f>
              <c:numCache>
                <c:formatCode>#,##0.00</c:formatCode>
                <c:ptCount val="7"/>
                <c:pt idx="0">
                  <c:v>310330.23053300002</c:v>
                </c:pt>
                <c:pt idx="1">
                  <c:v>0</c:v>
                </c:pt>
                <c:pt idx="2">
                  <c:v>310330.23053300002</c:v>
                </c:pt>
                <c:pt idx="3">
                  <c:v>12284.3191343</c:v>
                </c:pt>
                <c:pt idx="4">
                  <c:v>443.94757399999997</c:v>
                </c:pt>
                <c:pt idx="5">
                  <c:v>443.94757399999997</c:v>
                </c:pt>
                <c:pt idx="6">
                  <c:v>298045.91139870003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550025344"/>
        <c:axId val="-550024800"/>
      </c:lineChart>
      <c:catAx>
        <c:axId val="-55002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550024800"/>
        <c:crosses val="autoZero"/>
        <c:auto val="1"/>
        <c:lblAlgn val="ctr"/>
        <c:lblOffset val="100"/>
        <c:noMultiLvlLbl val="0"/>
      </c:catAx>
      <c:valAx>
        <c:axId val="-55002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5500253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945450568678916"/>
          <c:y val="1.8627735043134468E-2"/>
          <c:w val="0.80054549431321087"/>
          <c:h val="0.639302905317803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GG!$J$17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FFC000"/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GG!$K$16:$Q$16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GG!$K$17:$Q$17</c:f>
              <c:numCache>
                <c:formatCode>#,##0.00</c:formatCode>
                <c:ptCount val="7"/>
                <c:pt idx="0">
                  <c:v>392430.20799999998</c:v>
                </c:pt>
                <c:pt idx="1">
                  <c:v>0</c:v>
                </c:pt>
                <c:pt idx="2">
                  <c:v>392430.20799999998</c:v>
                </c:pt>
                <c:pt idx="3">
                  <c:v>228792.15016113999</c:v>
                </c:pt>
                <c:pt idx="4">
                  <c:v>55120.150166430009</c:v>
                </c:pt>
                <c:pt idx="5">
                  <c:v>42098.203019430002</c:v>
                </c:pt>
                <c:pt idx="6">
                  <c:v>163638.05783886003</c:v>
                </c:pt>
              </c:numCache>
            </c:numRef>
          </c:val>
        </c:ser>
        <c:ser>
          <c:idx val="1"/>
          <c:order val="1"/>
          <c:tx>
            <c:strRef>
              <c:f>GG!$J$18</c:f>
              <c:strCache>
                <c:ptCount val="1"/>
                <c:pt idx="0">
                  <c:v>SERVICIO DE LA DEUDA PUBLICA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488507183973198E-2"/>
                  <c:y val="-3.7244335101972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080461076339271E-2"/>
                  <c:y val="-7.4488670203945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0402305381696353E-3"/>
                  <c:y val="-8.1260367495213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1120691614508906E-2"/>
                  <c:y val="-5.4173578330142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6896553291607021E-2"/>
                  <c:y val="-4.7401881038874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GG!$K$16:$Q$16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GG!$K$18:$Q$18</c:f>
              <c:numCache>
                <c:formatCode>#,##0.00</c:formatCode>
                <c:ptCount val="7"/>
                <c:pt idx="0">
                  <c:v>1015.261019</c:v>
                </c:pt>
                <c:pt idx="1">
                  <c:v>0</c:v>
                </c:pt>
                <c:pt idx="2">
                  <c:v>1015.261019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1015.261019</c:v>
                </c:pt>
              </c:numCache>
            </c:numRef>
          </c:val>
        </c:ser>
        <c:ser>
          <c:idx val="2"/>
          <c:order val="2"/>
          <c:tx>
            <c:strRef>
              <c:f>GG!$J$19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GG!$K$16:$Q$16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GG!$K$19:$Q$19</c:f>
              <c:numCache>
                <c:formatCode>#,##0.00</c:formatCode>
                <c:ptCount val="7"/>
                <c:pt idx="0">
                  <c:v>296975.23053300002</c:v>
                </c:pt>
                <c:pt idx="1">
                  <c:v>0</c:v>
                </c:pt>
                <c:pt idx="2">
                  <c:v>296975.23053300002</c:v>
                </c:pt>
                <c:pt idx="3">
                  <c:v>7957.4786480000002</c:v>
                </c:pt>
                <c:pt idx="4">
                  <c:v>440.08597400000002</c:v>
                </c:pt>
                <c:pt idx="5">
                  <c:v>440.08597400000002</c:v>
                </c:pt>
                <c:pt idx="6">
                  <c:v>289017.75188499998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550023712"/>
        <c:axId val="-776150128"/>
        <c:axId val="0"/>
      </c:bar3DChart>
      <c:catAx>
        <c:axId val="-55002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776150128"/>
        <c:crosses val="autoZero"/>
        <c:auto val="1"/>
        <c:lblAlgn val="ctr"/>
        <c:lblOffset val="100"/>
        <c:noMultiLvlLbl val="0"/>
      </c:catAx>
      <c:valAx>
        <c:axId val="-77615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5500237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DCE!$J$18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  <a:effectLst/>
          </c:spPr>
          <c:invertIfNegative val="0"/>
          <c:cat>
            <c:strRef>
              <c:f>DCE!$K$17:$Q$17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DCE!$K$18:$Q$18</c:f>
              <c:numCache>
                <c:formatCode>#,##0.00</c:formatCode>
                <c:ptCount val="7"/>
                <c:pt idx="0">
                  <c:v>17377.833999999999</c:v>
                </c:pt>
                <c:pt idx="1">
                  <c:v>1187.338</c:v>
                </c:pt>
                <c:pt idx="2">
                  <c:v>16190.495999999999</c:v>
                </c:pt>
                <c:pt idx="3">
                  <c:v>2871.0262552499998</c:v>
                </c:pt>
                <c:pt idx="4">
                  <c:v>1891.31218205</c:v>
                </c:pt>
                <c:pt idx="5">
                  <c:v>1887.47976905</c:v>
                </c:pt>
                <c:pt idx="6">
                  <c:v>13319.46974475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456319136"/>
        <c:axId val="-456315328"/>
      </c:barChart>
      <c:lineChart>
        <c:grouping val="standard"/>
        <c:varyColors val="0"/>
        <c:ser>
          <c:idx val="1"/>
          <c:order val="1"/>
          <c:tx>
            <c:strRef>
              <c:f>DCE!$J$19</c:f>
              <c:strCache>
                <c:ptCount val="1"/>
                <c:pt idx="0">
                  <c:v>INVERSION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DCE!$K$17:$Q$17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DCE!$K$19:$Q$19</c:f>
              <c:numCache>
                <c:formatCode>#,##0.00</c:formatCode>
                <c:ptCount val="7"/>
                <c:pt idx="0">
                  <c:v>13355</c:v>
                </c:pt>
                <c:pt idx="1">
                  <c:v>0</c:v>
                </c:pt>
                <c:pt idx="2">
                  <c:v>13355</c:v>
                </c:pt>
                <c:pt idx="3">
                  <c:v>4326.8404863000005</c:v>
                </c:pt>
                <c:pt idx="4">
                  <c:v>3.8616000000000001</c:v>
                </c:pt>
                <c:pt idx="5">
                  <c:v>3.8616000000000001</c:v>
                </c:pt>
                <c:pt idx="6">
                  <c:v>9028.1595137000004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456319136"/>
        <c:axId val="-456315328"/>
      </c:lineChart>
      <c:catAx>
        <c:axId val="-45631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456315328"/>
        <c:crosses val="autoZero"/>
        <c:auto val="1"/>
        <c:lblAlgn val="ctr"/>
        <c:lblOffset val="100"/>
        <c:noMultiLvlLbl val="0"/>
      </c:catAx>
      <c:valAx>
        <c:axId val="-45631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4563191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8561244631401606"/>
          <c:y val="3.3260225912406328E-2"/>
          <c:w val="0.71438755368598394"/>
          <c:h val="0.717994472659951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'INVERSION '!$I$13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'INVERSION '!$J$12:$N$12</c:f>
              <c:strCache>
                <c:ptCount val="5"/>
                <c:pt idx="0">
                  <c:v>APR. VIGENTE $</c:v>
                </c:pt>
                <c:pt idx="1">
                  <c:v>COMPROMISO ($)</c:v>
                </c:pt>
                <c:pt idx="2">
                  <c:v>OBLIGACION ($)</c:v>
                </c:pt>
                <c:pt idx="3">
                  <c:v>PAGOS($)</c:v>
                </c:pt>
                <c:pt idx="4">
                  <c:v>APR. SIN COMPROMETER ($)</c:v>
                </c:pt>
              </c:strCache>
            </c:strRef>
          </c:cat>
          <c:val>
            <c:numRef>
              <c:f>'INVERSION '!$J$13:$N$13</c:f>
              <c:numCache>
                <c:formatCode>#,##0.00</c:formatCode>
                <c:ptCount val="5"/>
                <c:pt idx="0">
                  <c:v>36131.800000000003</c:v>
                </c:pt>
                <c:pt idx="1">
                  <c:v>5962.9026623</c:v>
                </c:pt>
                <c:pt idx="2">
                  <c:v>119.704954</c:v>
                </c:pt>
                <c:pt idx="3">
                  <c:v>119.704954</c:v>
                </c:pt>
                <c:pt idx="4">
                  <c:v>30168.8973377</c:v>
                </c:pt>
              </c:numCache>
            </c:numRef>
          </c:val>
        </c:ser>
        <c:ser>
          <c:idx val="1"/>
          <c:order val="1"/>
          <c:tx>
            <c:strRef>
              <c:f>'INVERSION '!$I$14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'INVERSION '!$J$12:$N$12</c:f>
              <c:strCache>
                <c:ptCount val="5"/>
                <c:pt idx="0">
                  <c:v>APR. VIGENTE $</c:v>
                </c:pt>
                <c:pt idx="1">
                  <c:v>COMPROMISO ($)</c:v>
                </c:pt>
                <c:pt idx="2">
                  <c:v>OBLIGACION ($)</c:v>
                </c:pt>
                <c:pt idx="3">
                  <c:v>PAGOS($)</c:v>
                </c:pt>
                <c:pt idx="4">
                  <c:v>APR. SIN COMPROMETER ($)</c:v>
                </c:pt>
              </c:strCache>
            </c:strRef>
          </c:cat>
          <c:val>
            <c:numRef>
              <c:f>'INVERSION '!$J$14:$N$14</c:f>
              <c:numCache>
                <c:formatCode>#,##0.00</c:formatCode>
                <c:ptCount val="5"/>
                <c:pt idx="0">
                  <c:v>70811.219553000003</c:v>
                </c:pt>
                <c:pt idx="1">
                  <c:v>4100.5016560000004</c:v>
                </c:pt>
                <c:pt idx="2">
                  <c:v>224.24261999999999</c:v>
                </c:pt>
                <c:pt idx="3">
                  <c:v>224.24261999999999</c:v>
                </c:pt>
                <c:pt idx="4">
                  <c:v>66710.717896999995</c:v>
                </c:pt>
              </c:numCache>
            </c:numRef>
          </c:val>
        </c:ser>
        <c:ser>
          <c:idx val="2"/>
          <c:order val="2"/>
          <c:tx>
            <c:strRef>
              <c:f>'INVERSION '!$I$15</c:f>
              <c:strCache>
                <c:ptCount val="1"/>
                <c:pt idx="0">
                  <c:v>SECRETARIA GENERAL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'INVERSION '!$J$12:$N$12</c:f>
              <c:strCache>
                <c:ptCount val="5"/>
                <c:pt idx="0">
                  <c:v>APR. VIGENTE $</c:v>
                </c:pt>
                <c:pt idx="1">
                  <c:v>COMPROMISO ($)</c:v>
                </c:pt>
                <c:pt idx="2">
                  <c:v>OBLIGACION ($)</c:v>
                </c:pt>
                <c:pt idx="3">
                  <c:v>PAGOS($)</c:v>
                </c:pt>
                <c:pt idx="4">
                  <c:v>APR. SIN COMPROMETER ($)</c:v>
                </c:pt>
              </c:strCache>
            </c:strRef>
          </c:cat>
          <c:val>
            <c:numRef>
              <c:f>'INVERSION '!$J$15:$N$15</c:f>
              <c:numCache>
                <c:formatCode>#,##0.00</c:formatCode>
                <c:ptCount val="5"/>
                <c:pt idx="0">
                  <c:v>4800</c:v>
                </c:pt>
                <c:pt idx="1">
                  <c:v>680.547864</c:v>
                </c:pt>
                <c:pt idx="2">
                  <c:v>30</c:v>
                </c:pt>
                <c:pt idx="3">
                  <c:v>30</c:v>
                </c:pt>
                <c:pt idx="4">
                  <c:v>4119.4521359999999</c:v>
                </c:pt>
              </c:numCache>
            </c:numRef>
          </c:val>
        </c:ser>
        <c:ser>
          <c:idx val="3"/>
          <c:order val="3"/>
          <c:tx>
            <c:strRef>
              <c:f>'INVERSION '!$I$16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'INVERSION '!$J$12:$N$12</c:f>
              <c:strCache>
                <c:ptCount val="5"/>
                <c:pt idx="0">
                  <c:v>APR. VIGENTE $</c:v>
                </c:pt>
                <c:pt idx="1">
                  <c:v>COMPROMISO ($)</c:v>
                </c:pt>
                <c:pt idx="2">
                  <c:v>OBLIGACION ($)</c:v>
                </c:pt>
                <c:pt idx="3">
                  <c:v>PAGOS($)</c:v>
                </c:pt>
                <c:pt idx="4">
                  <c:v>APR. SIN COMPROMETER ($)</c:v>
                </c:pt>
              </c:strCache>
            </c:strRef>
          </c:cat>
          <c:val>
            <c:numRef>
              <c:f>'INVERSION '!$J$16:$N$16</c:f>
              <c:numCache>
                <c:formatCode>#,##0.00</c:formatCode>
                <c:ptCount val="5"/>
                <c:pt idx="0">
                  <c:v>198587.21098</c:v>
                </c:pt>
                <c:pt idx="1">
                  <c:v>1540.3669520000001</c:v>
                </c:pt>
                <c:pt idx="2">
                  <c:v>70</c:v>
                </c:pt>
                <c:pt idx="3">
                  <c:v>70</c:v>
                </c:pt>
                <c:pt idx="4">
                  <c:v>197046.84402799999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456323488"/>
        <c:axId val="-456322400"/>
        <c:axId val="0"/>
      </c:bar3DChart>
      <c:catAx>
        <c:axId val="-45632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456322400"/>
        <c:crosses val="autoZero"/>
        <c:auto val="1"/>
        <c:lblAlgn val="ctr"/>
        <c:lblOffset val="100"/>
        <c:noMultiLvlLbl val="0"/>
      </c:catAx>
      <c:valAx>
        <c:axId val="-456322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4563234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097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5400000">
            <a:off x="8234561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2" name="Google Shape;102;p9"/>
          <p:cNvSpPr/>
          <p:nvPr/>
        </p:nvSpPr>
        <p:spPr>
          <a:xfrm rot="10800000" flipH="1">
            <a:off x="7937900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292350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4" name="Google Shape;104;p9"/>
          <p:cNvSpPr/>
          <p:nvPr/>
        </p:nvSpPr>
        <p:spPr>
          <a:xfrm rot="10800000">
            <a:off x="278211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7776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10/03/2023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10/03/2023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bg1">
                <a:lumMod val="85000"/>
              </a:schemeClr>
            </a:gs>
            <a:gs pos="95000">
              <a:schemeClr val="bg1">
                <a:lumMod val="8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2221" y="1498060"/>
            <a:ext cx="7266562" cy="1731524"/>
          </a:xfrm>
          <a:solidFill>
            <a:schemeClr val="accent4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3501 - MINISTERIO DE COMERCIO INDUSTRIA Y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 </a:t>
            </a:r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PRESUPUESTAL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ACUMULADA</a:t>
            </a:r>
            <a: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FEBRERO 28 DE 2023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200" dirty="0"/>
              <a:t/>
            </a:r>
            <a:br>
              <a:rPr lang="es-CO" sz="1200" dirty="0"/>
            </a:br>
            <a:endParaRPr lang="es-CO" sz="1200" dirty="0"/>
          </a:p>
        </p:txBody>
      </p:sp>
      <p:sp>
        <p:nvSpPr>
          <p:cNvPr id="3" name="Rectángulo 2"/>
          <p:cNvSpPr/>
          <p:nvPr/>
        </p:nvSpPr>
        <p:spPr>
          <a:xfrm>
            <a:off x="1079770" y="2791839"/>
            <a:ext cx="703309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 smtClean="0"/>
              <a:t>        COMPROMETIDO   33,88%               -        OBLIGADO   7,98%</a:t>
            </a:r>
            <a:endParaRPr lang="es-CO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7550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1028" name="Imagen 1" descr="cid:image003.jpg@01D9191D.0AD509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4454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1104900"/>
            <a:ext cx="75507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67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-1" y="-17549"/>
            <a:ext cx="9144000" cy="685800"/>
          </a:xfrm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sz="1400" dirty="0" smtClean="0">
                <a:solidFill>
                  <a:schemeClr val="bg1"/>
                </a:solidFill>
              </a:rPr>
              <a:t>GRAFICA EJECUCIÓN PRESUPUESTAL ACUMULADA </a:t>
            </a:r>
          </a:p>
          <a:p>
            <a:pPr lvl="0"/>
            <a:r>
              <a:rPr lang="es-CO" sz="1400" dirty="0" smtClean="0">
                <a:solidFill>
                  <a:schemeClr val="bg1"/>
                </a:solidFill>
              </a:rPr>
              <a:t>SECCIÓN 3501 MINCOMERCIO CON CORTE AL 28 DE FEBRERO DE 2023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0" y="4724400"/>
            <a:ext cx="1416050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673870"/>
              </p:ext>
            </p:extLst>
          </p:nvPr>
        </p:nvGraphicFramePr>
        <p:xfrm>
          <a:off x="5101721" y="2022304"/>
          <a:ext cx="3974533" cy="221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105469"/>
              </p:ext>
            </p:extLst>
          </p:nvPr>
        </p:nvGraphicFramePr>
        <p:xfrm>
          <a:off x="9472281" y="-106700"/>
          <a:ext cx="4393244" cy="415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2960314"/>
              </p:ext>
            </p:extLst>
          </p:nvPr>
        </p:nvGraphicFramePr>
        <p:xfrm>
          <a:off x="12699" y="642242"/>
          <a:ext cx="9144000" cy="4475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-497632"/>
            <a:ext cx="9144000" cy="135069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400" dirty="0" smtClean="0">
                <a:solidFill>
                  <a:schemeClr val="bg1"/>
                </a:solidFill>
              </a:rPr>
              <a:t>GRÁFICA </a:t>
            </a:r>
            <a:r>
              <a:rPr lang="es-CO" sz="1400" dirty="0">
                <a:solidFill>
                  <a:schemeClr val="bg1"/>
                </a:solidFill>
              </a:rPr>
              <a:t>EJECUCIÓN PRESUPUESTAL ACUMULADA    </a:t>
            </a:r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UNIDAD </a:t>
            </a:r>
            <a:r>
              <a:rPr lang="es-CO" sz="1400" dirty="0">
                <a:solidFill>
                  <a:schemeClr val="bg1"/>
                </a:solidFill>
              </a:rPr>
              <a:t>EJECUTORA 3501-01 GESTIÓN GENERAL CON CORTE </a:t>
            </a:r>
            <a:r>
              <a:rPr lang="es-CO" sz="1400" dirty="0" smtClean="0">
                <a:solidFill>
                  <a:schemeClr val="bg1"/>
                </a:solidFill>
              </a:rPr>
              <a:t>AL 28 DE FEBRERO DE 2023</a:t>
            </a:r>
            <a:endParaRPr sz="1400" dirty="0"/>
          </a:p>
        </p:txBody>
      </p:sp>
      <p:sp>
        <p:nvSpPr>
          <p:cNvPr id="4" name="Rectángulo 3"/>
          <p:cNvSpPr/>
          <p:nvPr/>
        </p:nvSpPr>
        <p:spPr>
          <a:xfrm flipH="1">
            <a:off x="143069" y="4771144"/>
            <a:ext cx="1698172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295188"/>
              </p:ext>
            </p:extLst>
          </p:nvPr>
        </p:nvGraphicFramePr>
        <p:xfrm>
          <a:off x="0" y="853060"/>
          <a:ext cx="9144000" cy="4290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1" y="-1"/>
            <a:ext cx="9144000" cy="59094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GRÁFICA </a:t>
            </a:r>
            <a:r>
              <a:rPr lang="es-CO" sz="1400" dirty="0">
                <a:solidFill>
                  <a:schemeClr val="bg1"/>
                </a:solidFill>
              </a:rPr>
              <a:t>EJECUCIÓN PRESUPUESTAL ACUMULADA   </a:t>
            </a:r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r>
              <a:rPr lang="es-CO" sz="1400" dirty="0">
                <a:solidFill>
                  <a:schemeClr val="bg1"/>
                </a:solidFill>
              </a:rPr>
              <a:t>U</a:t>
            </a:r>
            <a:r>
              <a:rPr lang="es-CO" sz="1400" dirty="0" smtClean="0">
                <a:solidFill>
                  <a:schemeClr val="bg1"/>
                </a:solidFill>
              </a:rPr>
              <a:t>NIDAD </a:t>
            </a:r>
            <a:r>
              <a:rPr lang="es-CO" sz="1400" dirty="0">
                <a:solidFill>
                  <a:schemeClr val="bg1"/>
                </a:solidFill>
              </a:rPr>
              <a:t>EJECUTORA </a:t>
            </a:r>
            <a:r>
              <a:rPr lang="es-CO" sz="1400" dirty="0" smtClean="0">
                <a:solidFill>
                  <a:schemeClr val="bg1"/>
                </a:solidFill>
              </a:rPr>
              <a:t>3501-02 DIRECCIÓN DE COMERCIO EXTERIOR  </a:t>
            </a:r>
            <a:r>
              <a:rPr lang="es-CO" sz="1400" dirty="0">
                <a:solidFill>
                  <a:schemeClr val="bg1"/>
                </a:solidFill>
              </a:rPr>
              <a:t>CON CORTE </a:t>
            </a:r>
            <a:r>
              <a:rPr lang="es-CO" sz="1400" dirty="0" smtClean="0">
                <a:solidFill>
                  <a:schemeClr val="bg1"/>
                </a:solidFill>
              </a:rPr>
              <a:t>AL 28 DE FEBRERO DE 2023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sz="1200" dirty="0"/>
          </a:p>
        </p:txBody>
      </p:sp>
      <p:sp>
        <p:nvSpPr>
          <p:cNvPr id="2" name="Rectángulo 1"/>
          <p:cNvSpPr/>
          <p:nvPr/>
        </p:nvSpPr>
        <p:spPr>
          <a:xfrm>
            <a:off x="1219199" y="4797925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226780"/>
              </p:ext>
            </p:extLst>
          </p:nvPr>
        </p:nvGraphicFramePr>
        <p:xfrm>
          <a:off x="1" y="590940"/>
          <a:ext cx="9143999" cy="4410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13397" y="0"/>
            <a:ext cx="9171578" cy="699279"/>
          </a:xfr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GRÀFICA EJECUCIÒN PRESUPUESTAL ACUMULADA </a:t>
            </a:r>
          </a:p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GASTOS DE INVERSIÒN </a:t>
            </a:r>
            <a:r>
              <a:rPr lang="es-CO" sz="1400" dirty="0">
                <a:solidFill>
                  <a:schemeClr val="bg1"/>
                </a:solidFill>
              </a:rPr>
              <a:t>CON CORTE </a:t>
            </a:r>
            <a:r>
              <a:rPr lang="es-CO" sz="1400" dirty="0" smtClean="0">
                <a:solidFill>
                  <a:schemeClr val="bg1"/>
                </a:solidFill>
              </a:rPr>
              <a:t>AL 28 DE FEBRERO DE 2023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397" y="4899491"/>
            <a:ext cx="1647452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</a:t>
            </a: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pesos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525895"/>
              </p:ext>
            </p:extLst>
          </p:nvPr>
        </p:nvGraphicFramePr>
        <p:xfrm>
          <a:off x="106017" y="699279"/>
          <a:ext cx="8965096" cy="4200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8263</TotalTime>
  <Words>111</Words>
  <Application>Microsoft Office PowerPoint</Application>
  <PresentationFormat>Presentación en pantalla (16:9)</PresentationFormat>
  <Paragraphs>15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Calibri</vt:lpstr>
      <vt:lpstr>Montserrat</vt:lpstr>
      <vt:lpstr>Arial</vt:lpstr>
      <vt:lpstr>Calibri Light</vt:lpstr>
      <vt:lpstr>1_Office Theme</vt:lpstr>
      <vt:lpstr>Office Theme</vt:lpstr>
      <vt:lpstr>SECCIÓN 3501 - MINISTERIO DE COMERCIO INDUSTRIA Y TURISMO                          EJECUCIÓN  PRESUPUESTAL  ACUMULADA                                                         FEBRERO 28 DE 2023  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del Carmen Moreno Moscoso</cp:lastModifiedBy>
  <cp:revision>1023</cp:revision>
  <cp:lastPrinted>2022-10-07T18:03:32Z</cp:lastPrinted>
  <dcterms:modified xsi:type="dcterms:W3CDTF">2023-03-10T21:53:28Z</dcterms:modified>
</cp:coreProperties>
</file>