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43460"/>
    <a:srgbClr val="1D9A78"/>
    <a:srgbClr val="111511"/>
    <a:srgbClr val="3366FF"/>
    <a:srgbClr val="66CCFF"/>
    <a:srgbClr val="0099FF"/>
    <a:srgbClr val="FF9933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DICIEMBRE%2031%20DE%202023%20PRESPTO%20DEF\GRAFICA%20%20SECCION%203501%20MINCIT%20DICIEMBRE%2031%20DE%202023%20CIERR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GINA%20WEB%202023\DICIEMBRE%2031%20DE%202023%20PRESPTO%20DEF\GRAFICA%20%20SECCION%203501%20MINCIT%20DICIEMBRE%2031%20DE%202023%20CIERRE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GINA%20WEB%202023\DICIEMBRE%2031%20DE%202023%20PRESPTO%20DEF\GRAFICA%20%20SECCION%203501%20MINCIT%20DICIEMBRE%2031%20DE%202023%20CIERRE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%202023\DICIEMBRE%2031%20DE%202023%20PRESPTO%20DEF\GRAFICA%20%20SECCION%203501%20MINCIT%20DICIEMBRE%2031%20DE%202023%20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45452749940151"/>
          <c:y val="1.7028973300972059E-2"/>
          <c:w val="0.80054547250059849"/>
          <c:h val="0.668981464528322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TOTAL!$J$16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500001367016773E-2"/>
                  <c:y val="-2.170275573731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8081559288E-2"/>
                  <c:y val="-9.3011810302779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1112326237233E-2"/>
                  <c:y val="-3.10039367675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80815592826E-3"/>
                  <c:y val="-2.1702755737315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8888904077965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TOTAL!$K$16:$Q$16</c:f>
              <c:numCache>
                <c:formatCode>#,##0.00</c:formatCode>
                <c:ptCount val="7"/>
                <c:pt idx="0">
                  <c:v>470939.80154999997</c:v>
                </c:pt>
                <c:pt idx="1">
                  <c:v>53.338000000000001</c:v>
                </c:pt>
                <c:pt idx="2">
                  <c:v>470886.46354999999</c:v>
                </c:pt>
                <c:pt idx="3">
                  <c:v>465271.09079197003</c:v>
                </c:pt>
                <c:pt idx="4">
                  <c:v>454622.07290990005</c:v>
                </c:pt>
                <c:pt idx="5">
                  <c:v>454622.07290990005</c:v>
                </c:pt>
                <c:pt idx="6">
                  <c:v>5615.3727580299683</c:v>
                </c:pt>
              </c:numCache>
            </c:numRef>
          </c:val>
        </c:ser>
        <c:ser>
          <c:idx val="1"/>
          <c:order val="1"/>
          <c:tx>
            <c:strRef>
              <c:f>TOTAL!$J$17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42446778487E-3"/>
                  <c:y val="-5.2706448379421782E-2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229115619982021E-2"/>
                      <c:h val="3.7158340278703419E-2"/>
                    </c:manualLayout>
                  </c15:layout>
                </c:ext>
              </c:extLst>
            </c:dLbl>
            <c:dLbl>
              <c:idx val="2"/>
              <c:spPr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990000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90407795396E-3"/>
                  <c:y val="-1.1367978824255997E-16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solidFill>
                  <a:schemeClr val="bg2">
                    <a:lumMod val="2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TOTAL!$K$17:$Q$17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1015.261019</c:v>
                </c:pt>
                <c:pt idx="4">
                  <c:v>1015.261019</c:v>
                </c:pt>
                <c:pt idx="5">
                  <c:v>1015.261019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TOTAL!$J$18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784671783100591E-2"/>
                      <c:h val="4.335912763222201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2.2222224652474261E-2"/>
                  <c:y val="-3.1003936767593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43460"/>
              </a:solidFill>
              <a:ln w="12700"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TOTAL!$K$18:$Q$18</c:f>
              <c:numCache>
                <c:formatCode>#,##0.00</c:formatCode>
                <c:ptCount val="7"/>
                <c:pt idx="0">
                  <c:v>447580.23053300002</c:v>
                </c:pt>
                <c:pt idx="1">
                  <c:v>0</c:v>
                </c:pt>
                <c:pt idx="2">
                  <c:v>447580.23053300002</c:v>
                </c:pt>
                <c:pt idx="3">
                  <c:v>443120.34242814995</c:v>
                </c:pt>
                <c:pt idx="4">
                  <c:v>157261.40640841002</c:v>
                </c:pt>
                <c:pt idx="5">
                  <c:v>157261.40640841002</c:v>
                </c:pt>
                <c:pt idx="6">
                  <c:v>4459.8881048500371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7523568"/>
        <c:axId val="1237528464"/>
        <c:axId val="0"/>
      </c:bar3DChart>
      <c:catAx>
        <c:axId val="123752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28464"/>
        <c:crosses val="autoZero"/>
        <c:auto val="1"/>
        <c:lblAlgn val="ctr"/>
        <c:lblOffset val="100"/>
        <c:noMultiLvlLbl val="0"/>
      </c:catAx>
      <c:valAx>
        <c:axId val="123752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23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GG!$H$19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</c:dPt>
          <c:dLbls>
            <c:dLbl>
              <c:idx val="2"/>
              <c:layout/>
              <c:spPr>
                <a:solidFill>
                  <a:schemeClr val="accent4">
                    <a:lumMod val="50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26450166934623E-2"/>
                      <c:h val="4.2045351360702102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3611113693254006E-2"/>
                  <c:y val="0"/>
                </c:manualLayout>
              </c:layout>
              <c:spPr>
                <a:solidFill>
                  <a:schemeClr val="accent4">
                    <a:lumMod val="50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GG!$I$18:$N$18</c:f>
              <c:strCache>
                <c:ptCount val="6"/>
                <c:pt idx="0">
                  <c:v>APR.  VIGENTE($)</c:v>
                </c:pt>
                <c:pt idx="1">
                  <c:v>COMPROMISOS ($)</c:v>
                </c:pt>
                <c:pt idx="2">
                  <c:v>RESERVA PRESUPUESTAL ($)</c:v>
                </c:pt>
                <c:pt idx="3">
                  <c:v>OBLIGACIONES      ($)</c:v>
                </c:pt>
                <c:pt idx="4">
                  <c:v>   PAGOS                 ($)</c:v>
                </c:pt>
                <c:pt idx="5">
                  <c:v>APR. SIN COMPROMETER ($)</c:v>
                </c:pt>
              </c:strCache>
            </c:strRef>
          </c:cat>
          <c:val>
            <c:numRef>
              <c:f>GG!$I$19:$N$19</c:f>
              <c:numCache>
                <c:formatCode>#,##0.00</c:formatCode>
                <c:ptCount val="6"/>
                <c:pt idx="0">
                  <c:v>453561.96755</c:v>
                </c:pt>
                <c:pt idx="1">
                  <c:v>448968.69651262998</c:v>
                </c:pt>
                <c:pt idx="2">
                  <c:v>10649.017882069922</c:v>
                </c:pt>
                <c:pt idx="3">
                  <c:v>438319.67863056005</c:v>
                </c:pt>
                <c:pt idx="4">
                  <c:v>438319.67863056005</c:v>
                </c:pt>
                <c:pt idx="5">
                  <c:v>4593.2710373699947</c:v>
                </c:pt>
              </c:numCache>
            </c:numRef>
          </c:val>
        </c:ser>
        <c:ser>
          <c:idx val="1"/>
          <c:order val="1"/>
          <c:tx>
            <c:strRef>
              <c:f>GG!$H$20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5277779448576107E-2"/>
                  <c:y val="1.4029109407831353E-3"/>
                </c:manualLayout>
              </c:layout>
              <c:spPr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006893701541309E-2"/>
                      <c:h val="2.8016241952869701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GG!$I$18:$N$18</c:f>
              <c:strCache>
                <c:ptCount val="6"/>
                <c:pt idx="0">
                  <c:v>APR.  VIGENTE($)</c:v>
                </c:pt>
                <c:pt idx="1">
                  <c:v>COMPROMISOS ($)</c:v>
                </c:pt>
                <c:pt idx="2">
                  <c:v>RESERVA PRESUPUESTAL ($)</c:v>
                </c:pt>
                <c:pt idx="3">
                  <c:v>OBLIGACIONES      ($)</c:v>
                </c:pt>
                <c:pt idx="4">
                  <c:v>   PAGOS                 ($)</c:v>
                </c:pt>
                <c:pt idx="5">
                  <c:v>APR. SIN COMPROMETER ($)</c:v>
                </c:pt>
              </c:strCache>
            </c:strRef>
          </c:cat>
          <c:val>
            <c:numRef>
              <c:f>GG!$I$20:$N$20</c:f>
              <c:numCache>
                <c:formatCode>#,##0.00</c:formatCode>
                <c:ptCount val="6"/>
                <c:pt idx="0">
                  <c:v>1015.261019</c:v>
                </c:pt>
                <c:pt idx="1">
                  <c:v>1015.261019</c:v>
                </c:pt>
                <c:pt idx="2">
                  <c:v>0</c:v>
                </c:pt>
                <c:pt idx="3">
                  <c:v>1015.261019</c:v>
                </c:pt>
                <c:pt idx="4">
                  <c:v>1015.261019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GG!$H$21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2.0833335611694519E-2"/>
                  <c:y val="-3.1349850508114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GG!$I$18:$N$18</c:f>
              <c:strCache>
                <c:ptCount val="6"/>
                <c:pt idx="0">
                  <c:v>APR.  VIGENTE($)</c:v>
                </c:pt>
                <c:pt idx="1">
                  <c:v>COMPROMISOS ($)</c:v>
                </c:pt>
                <c:pt idx="2">
                  <c:v>RESERVA PRESUPUESTAL ($)</c:v>
                </c:pt>
                <c:pt idx="3">
                  <c:v>OBLIGACIONES      ($)</c:v>
                </c:pt>
                <c:pt idx="4">
                  <c:v>   PAGOS                 ($)</c:v>
                </c:pt>
                <c:pt idx="5">
                  <c:v>APR. SIN COMPROMETER ($)</c:v>
                </c:pt>
              </c:strCache>
            </c:strRef>
          </c:cat>
          <c:val>
            <c:numRef>
              <c:f>GG!$I$21:$N$21</c:f>
              <c:numCache>
                <c:formatCode>#,##0.00</c:formatCode>
                <c:ptCount val="6"/>
                <c:pt idx="0">
                  <c:v>434225.23053300002</c:v>
                </c:pt>
                <c:pt idx="1">
                  <c:v>431332.90015648998</c:v>
                </c:pt>
                <c:pt idx="2">
                  <c:v>285804.45577889995</c:v>
                </c:pt>
                <c:pt idx="3">
                  <c:v>145528.44437759003</c:v>
                </c:pt>
                <c:pt idx="4">
                  <c:v>145528.44437759003</c:v>
                </c:pt>
                <c:pt idx="5">
                  <c:v>2892.33037651001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7529008"/>
        <c:axId val="1237531728"/>
        <c:axId val="0"/>
      </c:bar3DChart>
      <c:catAx>
        <c:axId val="123752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31728"/>
        <c:crosses val="autoZero"/>
        <c:auto val="1"/>
        <c:lblAlgn val="ctr"/>
        <c:lblOffset val="100"/>
        <c:noMultiLvlLbl val="0"/>
      </c:catAx>
      <c:valAx>
        <c:axId val="123753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/>
          </a:solidFill>
        </a:ln>
        <a:effectLst/>
        <a:sp3d/>
      </c:spPr>
    </c:sideWall>
    <c:backWall>
      <c:thickness val="0"/>
      <c:spPr>
        <a:noFill/>
        <a:ln>
          <a:solidFill>
            <a:schemeClr val="bg1"/>
          </a:solidFill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DCE!$I$18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spPr>
                <a:solidFill>
                  <a:schemeClr val="accent4">
                    <a:lumMod val="75000"/>
                  </a:schemeClr>
                </a:solidFill>
                <a:ln w="3810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chemeClr val="accent4">
                  <a:lumMod val="7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DCE!$J$17:$Q$17</c:f>
              <c:strCache>
                <c:ptCount val="8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RESERVA PRESUPUESTAL ($)</c:v>
                </c:pt>
                <c:pt idx="5">
                  <c:v>OBLIGACIONES      ($)</c:v>
                </c:pt>
                <c:pt idx="6">
                  <c:v>   PAGOS                 ($)</c:v>
                </c:pt>
                <c:pt idx="7">
                  <c:v>APR. SIN COMPROMETER ($)</c:v>
                </c:pt>
              </c:strCache>
            </c:strRef>
          </c:cat>
          <c:val>
            <c:numRef>
              <c:f>DCE!$J$18:$Q$18</c:f>
              <c:numCache>
                <c:formatCode>#,##0.00</c:formatCode>
                <c:ptCount val="8"/>
                <c:pt idx="0">
                  <c:v>17377.833999999999</c:v>
                </c:pt>
                <c:pt idx="1">
                  <c:v>53.338000000000001</c:v>
                </c:pt>
                <c:pt idx="2">
                  <c:v>17324.495999999999</c:v>
                </c:pt>
                <c:pt idx="3">
                  <c:v>16302.39427934</c:v>
                </c:pt>
                <c:pt idx="4">
                  <c:v>0</c:v>
                </c:pt>
                <c:pt idx="5">
                  <c:v>16302.39427934</c:v>
                </c:pt>
                <c:pt idx="6">
                  <c:v>16302.39427934</c:v>
                </c:pt>
                <c:pt idx="7">
                  <c:v>1022.1017206599998</c:v>
                </c:pt>
              </c:numCache>
            </c:numRef>
          </c:val>
        </c:ser>
        <c:ser>
          <c:idx val="1"/>
          <c:order val="1"/>
          <c:tx>
            <c:strRef>
              <c:f>DCE!$I$19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5.5821372487117951E-3"/>
                  <c:y val="-3.5127969407235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332536706673087E-2"/>
                  <c:y val="-1.5967258821470455E-3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833588576925313E-2"/>
                      <c:h val="4.1467096885806187E-2"/>
                    </c:manualLayout>
                  </c15:layout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DCE!$J$17:$Q$17</c:f>
              <c:strCache>
                <c:ptCount val="8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RESERVA PRESUPUESTAL ($)</c:v>
                </c:pt>
                <c:pt idx="5">
                  <c:v>OBLIGACIONES      ($)</c:v>
                </c:pt>
                <c:pt idx="6">
                  <c:v>   PAGOS                 ($)</c:v>
                </c:pt>
                <c:pt idx="7">
                  <c:v>APR. SIN COMPROMETER ($)</c:v>
                </c:pt>
              </c:strCache>
            </c:strRef>
          </c:cat>
          <c:val>
            <c:numRef>
              <c:f>DCE!$J$19:$Q$19</c:f>
              <c:numCache>
                <c:formatCode>#,##0.00</c:formatCode>
                <c:ptCount val="8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11787.44227166</c:v>
                </c:pt>
                <c:pt idx="4">
                  <c:v>54.480240840000988</c:v>
                </c:pt>
                <c:pt idx="5">
                  <c:v>11732.962030819999</c:v>
                </c:pt>
                <c:pt idx="6">
                  <c:v>11732.962030819999</c:v>
                </c:pt>
                <c:pt idx="7">
                  <c:v>1567.55772834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7534448"/>
        <c:axId val="1237523024"/>
        <c:axId val="0"/>
      </c:bar3DChart>
      <c:catAx>
        <c:axId val="123753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23024"/>
        <c:crosses val="autoZero"/>
        <c:auto val="1"/>
        <c:lblAlgn val="ctr"/>
        <c:lblOffset val="100"/>
        <c:noMultiLvlLbl val="0"/>
      </c:catAx>
      <c:valAx>
        <c:axId val="123752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3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720520868117906E-2"/>
          <c:y val="1.6788994066676697E-2"/>
          <c:w val="0.92927947913188214"/>
          <c:h val="0.87691161173127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'!$K$4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'!$L$3:$P$3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'!$L$4:$P$4</c:f>
              <c:numCache>
                <c:formatCode>#,##0.00</c:formatCode>
                <c:ptCount val="5"/>
                <c:pt idx="0">
                  <c:v>36131.800000000003</c:v>
                </c:pt>
                <c:pt idx="1">
                  <c:v>34337.809378470003</c:v>
                </c:pt>
                <c:pt idx="2">
                  <c:v>14856.568653729999</c:v>
                </c:pt>
                <c:pt idx="3">
                  <c:v>14856.568653729999</c:v>
                </c:pt>
                <c:pt idx="4">
                  <c:v>1793.9906215299989</c:v>
                </c:pt>
              </c:numCache>
            </c:numRef>
          </c:val>
        </c:ser>
        <c:ser>
          <c:idx val="1"/>
          <c:order val="1"/>
          <c:tx>
            <c:strRef>
              <c:f>'INVERSION '!$K$5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1.6691121057393472E-2"/>
                  <c:y val="-6.349667588207452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90563624330176E-2"/>
                      <c:h val="3.0191333199371832E-2"/>
                    </c:manualLayout>
                  </c15:layout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'!$L$3:$P$3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'!$L$5:$P$5</c:f>
              <c:numCache>
                <c:formatCode>#,##0.00</c:formatCode>
                <c:ptCount val="5"/>
                <c:pt idx="0">
                  <c:v>208061.219553</c:v>
                </c:pt>
                <c:pt idx="1">
                  <c:v>206111.24803849999</c:v>
                </c:pt>
                <c:pt idx="2">
                  <c:v>83600.718580500019</c:v>
                </c:pt>
                <c:pt idx="3">
                  <c:v>83600.718580500019</c:v>
                </c:pt>
                <c:pt idx="4">
                  <c:v>1949.9715145</c:v>
                </c:pt>
              </c:numCache>
            </c:numRef>
          </c:val>
        </c:ser>
        <c:ser>
          <c:idx val="2"/>
          <c:order val="2"/>
          <c:tx>
            <c:strRef>
              <c:f>'INVERSION '!$K$6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'!$L$3:$P$3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'!$L$6:$P$6</c:f>
              <c:numCache>
                <c:formatCode>#,##0.00</c:formatCode>
                <c:ptCount val="5"/>
                <c:pt idx="0">
                  <c:v>4800</c:v>
                </c:pt>
                <c:pt idx="1">
                  <c:v>4521.7563429699994</c:v>
                </c:pt>
                <c:pt idx="2">
                  <c:v>4371.7226929699991</c:v>
                </c:pt>
                <c:pt idx="3">
                  <c:v>4371.7226929699991</c:v>
                </c:pt>
                <c:pt idx="4">
                  <c:v>278.24365703000069</c:v>
                </c:pt>
              </c:numCache>
            </c:numRef>
          </c:val>
        </c:ser>
        <c:ser>
          <c:idx val="3"/>
          <c:order val="3"/>
          <c:tx>
            <c:strRef>
              <c:f>'INVERSION '!$K$7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3.8945949133918099E-2"/>
                  <c:y val="-6.0473138022556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'!$L$3:$P$3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'!$L$7:$P$7</c:f>
              <c:numCache>
                <c:formatCode>#,##0.00</c:formatCode>
                <c:ptCount val="5"/>
                <c:pt idx="0">
                  <c:v>198587.21098</c:v>
                </c:pt>
                <c:pt idx="1">
                  <c:v>198149.52866821</c:v>
                </c:pt>
                <c:pt idx="2">
                  <c:v>54432.396481210002</c:v>
                </c:pt>
                <c:pt idx="3">
                  <c:v>54432.396481210002</c:v>
                </c:pt>
                <c:pt idx="4">
                  <c:v>437.68231179000855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7529552"/>
        <c:axId val="1237524656"/>
        <c:axId val="0"/>
      </c:bar3DChart>
      <c:catAx>
        <c:axId val="12375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24656"/>
        <c:crosses val="autoZero"/>
        <c:auto val="1"/>
        <c:lblAlgn val="ctr"/>
        <c:lblOffset val="100"/>
        <c:noMultiLvlLbl val="0"/>
      </c:catAx>
      <c:valAx>
        <c:axId val="123752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752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29/01/2024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DICIEMBRE 31 DE 2023</a:t>
            </a:r>
          </a:p>
          <a:p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 98,90%   -  OBLIGADO 66,66%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DICIEMBRE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371724"/>
              </p:ext>
            </p:extLst>
          </p:nvPr>
        </p:nvGraphicFramePr>
        <p:xfrm>
          <a:off x="0" y="668251"/>
          <a:ext cx="9143999" cy="442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DICIEMBRE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890824"/>
              </p:ext>
            </p:extLst>
          </p:nvPr>
        </p:nvGraphicFramePr>
        <p:xfrm>
          <a:off x="0" y="617196"/>
          <a:ext cx="9143999" cy="452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  <a:r>
              <a:rPr lang="es-CO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AL </a:t>
            </a:r>
            <a:r>
              <a:rPr lang="es-E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</a:t>
            </a:r>
            <a:r>
              <a:rPr lang="es-E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DICIEMBRE DE 2023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639176"/>
              </p:ext>
            </p:extLst>
          </p:nvPr>
        </p:nvGraphicFramePr>
        <p:xfrm>
          <a:off x="4404049" y="852522"/>
          <a:ext cx="469640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204146"/>
              </p:ext>
            </p:extLst>
          </p:nvPr>
        </p:nvGraphicFramePr>
        <p:xfrm>
          <a:off x="2" y="852524"/>
          <a:ext cx="9143999" cy="42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MINISTERIO DE COMERCIO INDUSTRIA Y TURISMO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EJECUCÍÓN GASTOS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DICIEMBRE DE 2023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15701"/>
              </p:ext>
            </p:extLst>
          </p:nvPr>
        </p:nvGraphicFramePr>
        <p:xfrm>
          <a:off x="13397" y="699278"/>
          <a:ext cx="9130603" cy="444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10076</TotalTime>
  <Words>135</Words>
  <Application>Microsoft Office PowerPoint</Application>
  <PresentationFormat>Presentación en pantalla (16:9)</PresentationFormat>
  <Paragraphs>42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Arial</vt:lpstr>
      <vt:lpstr>Montserrat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1175</cp:revision>
  <cp:lastPrinted>2023-11-08T23:13:29Z</cp:lastPrinted>
  <dcterms:modified xsi:type="dcterms:W3CDTF">2024-01-29T23:11:25Z</dcterms:modified>
</cp:coreProperties>
</file>