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itchFamily="2" charset="0"/>
      <p:regular r:id="rId11"/>
      <p:bold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0000"/>
    <a:srgbClr val="FF9933"/>
    <a:srgbClr val="043460"/>
    <a:srgbClr val="0099FF"/>
    <a:srgbClr val="3366FF"/>
    <a:srgbClr val="FF9900"/>
    <a:srgbClr val="FF00FF"/>
    <a:srgbClr val="1D9A7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AGOSTO%2031%20DE%202023%20PRESPTO\GRAFICA%20SECCION%203501%20MINCIT%20AGOSTO%2031%20DE%202023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AGOSTO%2031%20DE%202023%20PRESPTO\GRAFICA%20SECCION%203501%20MINCIT%20AGOSTO%2031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AGOSTO%2031%20DE%202023%20PRESPTO\GRAFICA%20SECCION%203501%20MINCIT%20AGOSTO%2031%20DE%2020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144006232527895E-2"/>
          <c:y val="0.10922262065529009"/>
          <c:w val="0.92885599376747208"/>
          <c:h val="0.79921867011090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TOTAL!$N$20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516723053594096E-3"/>
                  <c:y val="-4.982933697309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258361526797048E-3"/>
                  <c:y val="-6.228667121637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387542290195576E-3"/>
                  <c:y val="-4.982933697309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TOTAL!$O$19:$T$19</c:f>
              <c:strCache>
                <c:ptCount val="6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</c:strCache>
            </c:strRef>
          </c:cat>
          <c:val>
            <c:numRef>
              <c:f>TOTAL!$O$20:$T$20</c:f>
              <c:numCache>
                <c:formatCode>#,##0.00</c:formatCode>
                <c:ptCount val="6"/>
                <c:pt idx="0">
                  <c:v>458808.04200000002</c:v>
                </c:pt>
                <c:pt idx="1">
                  <c:v>1187.338</c:v>
                </c:pt>
                <c:pt idx="2">
                  <c:v>457620.70400000003</c:v>
                </c:pt>
                <c:pt idx="3">
                  <c:v>351565.95614929002</c:v>
                </c:pt>
                <c:pt idx="4">
                  <c:v>284124.22729478002</c:v>
                </c:pt>
                <c:pt idx="5">
                  <c:v>267597.35715178004</c:v>
                </c:pt>
              </c:numCache>
            </c:numRef>
          </c:val>
        </c:ser>
        <c:ser>
          <c:idx val="1"/>
          <c:order val="1"/>
          <c:tx>
            <c:strRef>
              <c:f>TOTAL!$N$21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TOTAL!$O$19:$T$19</c:f>
              <c:strCache>
                <c:ptCount val="6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</c:strCache>
            </c:strRef>
          </c:cat>
          <c:val>
            <c:numRef>
              <c:f>TOTAL!$O$21:$T$21</c:f>
              <c:numCache>
                <c:formatCode>#,##0.00</c:formatCode>
                <c:ptCount val="6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TOTAL!$N$22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2.96712796031369E-2"/>
                  <c:y val="-9.3430006824559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800460366535322E-2"/>
                  <c:y val="-2.802900204736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TOTAL!$O$19:$T$19</c:f>
              <c:strCache>
                <c:ptCount val="6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</c:strCache>
            </c:strRef>
          </c:cat>
          <c:val>
            <c:numRef>
              <c:f>TOTAL!$O$22:$T$22</c:f>
              <c:numCache>
                <c:formatCode>#,##0.00</c:formatCode>
                <c:ptCount val="6"/>
                <c:pt idx="0">
                  <c:v>447580.23053300002</c:v>
                </c:pt>
                <c:pt idx="1">
                  <c:v>0</c:v>
                </c:pt>
                <c:pt idx="2">
                  <c:v>447580.23053300002</c:v>
                </c:pt>
                <c:pt idx="3">
                  <c:v>298073.53038638993</c:v>
                </c:pt>
                <c:pt idx="4">
                  <c:v>25965.750179489998</c:v>
                </c:pt>
                <c:pt idx="5">
                  <c:v>25668.020789489998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692416"/>
        <c:axId val="1903691328"/>
        <c:axId val="0"/>
      </c:bar3DChart>
      <c:catAx>
        <c:axId val="190369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691328"/>
        <c:crosses val="autoZero"/>
        <c:auto val="1"/>
        <c:lblAlgn val="ctr"/>
        <c:lblOffset val="100"/>
        <c:noMultiLvlLbl val="0"/>
      </c:catAx>
      <c:valAx>
        <c:axId val="190369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69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88462379702538"/>
          <c:y val="1.7862519242399091E-2"/>
          <c:w val="0.6678470034995625"/>
          <c:h val="0.858617985453348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GG!$J$17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GG!$K$16:$O$16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GG!$K$17:$O$17</c:f>
              <c:numCache>
                <c:formatCode>#,##0.00</c:formatCode>
                <c:ptCount val="5"/>
                <c:pt idx="0">
                  <c:v>441430.20799999998</c:v>
                </c:pt>
                <c:pt idx="1">
                  <c:v>341068.26664903003</c:v>
                </c:pt>
                <c:pt idx="2">
                  <c:v>274145.66973757005</c:v>
                </c:pt>
                <c:pt idx="3">
                  <c:v>257622.31559457004</c:v>
                </c:pt>
                <c:pt idx="4">
                  <c:v>100361.94135096997</c:v>
                </c:pt>
              </c:numCache>
            </c:numRef>
          </c:val>
        </c:ser>
        <c:ser>
          <c:idx val="1"/>
          <c:order val="1"/>
          <c:tx>
            <c:strRef>
              <c:f>GG!$J$18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GG!$K$16:$O$16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GG!$K$18:$O$18</c:f>
              <c:numCache>
                <c:formatCode>#,##0.00</c:formatCode>
                <c:ptCount val="5"/>
                <c:pt idx="0">
                  <c:v>1015.261019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GG!$J$19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GG!$K$16:$O$16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GG!$K$19:$O$19</c:f>
              <c:numCache>
                <c:formatCode>#,##0.00</c:formatCode>
                <c:ptCount val="5"/>
                <c:pt idx="0">
                  <c:v>434225.23053300002</c:v>
                </c:pt>
                <c:pt idx="1">
                  <c:v>288874.05946324993</c:v>
                </c:pt>
                <c:pt idx="2">
                  <c:v>21027.624855089995</c:v>
                </c:pt>
                <c:pt idx="3">
                  <c:v>20765.889895089997</c:v>
                </c:pt>
                <c:pt idx="4">
                  <c:v>145351.17106975007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688064"/>
        <c:axId val="1903682624"/>
        <c:axId val="1903642048"/>
      </c:bar3DChart>
      <c:catAx>
        <c:axId val="19036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682624"/>
        <c:crosses val="autoZero"/>
        <c:auto val="1"/>
        <c:lblAlgn val="ctr"/>
        <c:lblOffset val="100"/>
        <c:noMultiLvlLbl val="0"/>
      </c:catAx>
      <c:valAx>
        <c:axId val="190368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688064"/>
        <c:crosses val="autoZero"/>
        <c:crossBetween val="between"/>
      </c:valAx>
      <c:serAx>
        <c:axId val="1903642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68262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71397989815131"/>
          <c:y val="1.7730702431323797E-2"/>
          <c:w val="0.79940547190585332"/>
          <c:h val="0.8323736631189169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DCE!$K$15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DCE!$L$14:$R$14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DCE!$L$15:$R$15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1187.338</c:v>
                </c:pt>
                <c:pt idx="2">
                  <c:v>16190.495999999999</c:v>
                </c:pt>
                <c:pt idx="3">
                  <c:v>10497.689500259999</c:v>
                </c:pt>
                <c:pt idx="4">
                  <c:v>9978.5575572099988</c:v>
                </c:pt>
                <c:pt idx="5">
                  <c:v>9975.0415572099992</c:v>
                </c:pt>
                <c:pt idx="6">
                  <c:v>5692.8064997399997</c:v>
                </c:pt>
              </c:numCache>
            </c:numRef>
          </c:val>
        </c:ser>
        <c:ser>
          <c:idx val="1"/>
          <c:order val="1"/>
          <c:tx>
            <c:strRef>
              <c:f>DCE!$K$16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DCE!$L$14:$R$14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DCE!$L$16:$R$16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9199.4709231399993</c:v>
                </c:pt>
                <c:pt idx="4">
                  <c:v>4938.1253244</c:v>
                </c:pt>
                <c:pt idx="5">
                  <c:v>4902.1308943999993</c:v>
                </c:pt>
                <c:pt idx="6">
                  <c:v>4155.5290768600007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695680"/>
        <c:axId val="1903694048"/>
        <c:axId val="1896200288"/>
      </c:bar3DChart>
      <c:catAx>
        <c:axId val="19036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694048"/>
        <c:crosses val="autoZero"/>
        <c:auto val="1"/>
        <c:lblAlgn val="ctr"/>
        <c:lblOffset val="100"/>
        <c:noMultiLvlLbl val="0"/>
      </c:catAx>
      <c:valAx>
        <c:axId val="190369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695680"/>
        <c:crosses val="autoZero"/>
        <c:crossBetween val="between"/>
      </c:valAx>
      <c:serAx>
        <c:axId val="1896200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O"/>
          </a:p>
        </c:txPr>
        <c:crossAx val="190369404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INV!$I$14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INV!$J$13:$P$13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INV!$J$14:$P$14</c:f>
              <c:numCache>
                <c:formatCode>#,##0.00</c:formatCode>
                <c:ptCount val="7"/>
                <c:pt idx="0">
                  <c:v>36131.800000000003</c:v>
                </c:pt>
                <c:pt idx="1">
                  <c:v>34680.408233000002</c:v>
                </c:pt>
                <c:pt idx="2">
                  <c:v>1451.3917670000001</c:v>
                </c:pt>
                <c:pt idx="3">
                  <c:v>30631.72311422</c:v>
                </c:pt>
                <c:pt idx="4">
                  <c:v>6647.1370312899999</c:v>
                </c:pt>
                <c:pt idx="5">
                  <c:v>6533.6996442899999</c:v>
                </c:pt>
                <c:pt idx="6">
                  <c:v>5500.0768857799985</c:v>
                </c:pt>
              </c:numCache>
            </c:numRef>
          </c:val>
        </c:ser>
        <c:ser>
          <c:idx val="1"/>
          <c:order val="1"/>
          <c:tx>
            <c:strRef>
              <c:f>INV!$I$15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INV!$J$13:$P$13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INV!$J$15:$P$15</c:f>
              <c:numCache>
                <c:formatCode>#,##0.00</c:formatCode>
                <c:ptCount val="7"/>
                <c:pt idx="0">
                  <c:v>208061.219553</c:v>
                </c:pt>
                <c:pt idx="1">
                  <c:v>84825.684440419995</c:v>
                </c:pt>
                <c:pt idx="2">
                  <c:v>123235.53511258001</c:v>
                </c:pt>
                <c:pt idx="3">
                  <c:v>66003.245128919996</c:v>
                </c:pt>
                <c:pt idx="4">
                  <c:v>9346.7196918699992</c:v>
                </c:pt>
                <c:pt idx="5">
                  <c:v>9189.6322888699997</c:v>
                </c:pt>
                <c:pt idx="6">
                  <c:v>142057.97442408002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695136"/>
        <c:axId val="1903697856"/>
      </c:barChart>
      <c:lineChart>
        <c:grouping val="standard"/>
        <c:varyColors val="0"/>
        <c:ser>
          <c:idx val="2"/>
          <c:order val="2"/>
          <c:tx>
            <c:strRef>
              <c:f>INV!$I$16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INV!$J$13:$P$13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INV!$J$16:$P$16</c:f>
              <c:numCache>
                <c:formatCode>#,##0.00</c:formatCode>
                <c:ptCount val="7"/>
                <c:pt idx="0">
                  <c:v>4800</c:v>
                </c:pt>
                <c:pt idx="1">
                  <c:v>4606.7545275600005</c:v>
                </c:pt>
                <c:pt idx="2">
                  <c:v>193.24547243999999</c:v>
                </c:pt>
                <c:pt idx="3">
                  <c:v>3894.9287673600002</c:v>
                </c:pt>
                <c:pt idx="4">
                  <c:v>2340.4392561100003</c:v>
                </c:pt>
                <c:pt idx="5">
                  <c:v>2326.3346561100002</c:v>
                </c:pt>
                <c:pt idx="6">
                  <c:v>905.07123263999983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INV!$I$17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INV!$J$13:$P$13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INV!$J$17:$P$17</c:f>
              <c:numCache>
                <c:formatCode>#,##0.00</c:formatCode>
                <c:ptCount val="7"/>
                <c:pt idx="0">
                  <c:v>198587.21098</c:v>
                </c:pt>
                <c:pt idx="1">
                  <c:v>198217.33772422001</c:v>
                </c:pt>
                <c:pt idx="2">
                  <c:v>369.87325577999997</c:v>
                </c:pt>
                <c:pt idx="3">
                  <c:v>197543.63337589003</c:v>
                </c:pt>
                <c:pt idx="4">
                  <c:v>7631.4542002200005</c:v>
                </c:pt>
                <c:pt idx="5">
                  <c:v>7618.3542002200002</c:v>
                </c:pt>
                <c:pt idx="6">
                  <c:v>1043.5776041099853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3695136"/>
        <c:axId val="1903697856"/>
      </c:lineChart>
      <c:catAx>
        <c:axId val="19036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697856"/>
        <c:crosses val="autoZero"/>
        <c:auto val="1"/>
        <c:lblAlgn val="ctr"/>
        <c:lblOffset val="100"/>
        <c:noMultiLvlLbl val="0"/>
      </c:catAx>
      <c:valAx>
        <c:axId val="190369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695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14/09/2023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14/09/2023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b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AGOSTO 31 DE 2023</a:t>
            </a: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7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es-ES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 71,69 %   -  OBLIGADO 34,22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AGOSTO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07965"/>
              </p:ext>
            </p:extLst>
          </p:nvPr>
        </p:nvGraphicFramePr>
        <p:xfrm>
          <a:off x="0" y="668251"/>
          <a:ext cx="9076253" cy="407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AGOSTO DE 2023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666492"/>
              </p:ext>
            </p:extLst>
          </p:nvPr>
        </p:nvGraphicFramePr>
        <p:xfrm>
          <a:off x="1" y="617197"/>
          <a:ext cx="9144000" cy="423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AGOSTO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075465"/>
              </p:ext>
            </p:extLst>
          </p:nvPr>
        </p:nvGraphicFramePr>
        <p:xfrm>
          <a:off x="13397" y="852523"/>
          <a:ext cx="9130603" cy="397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AGOSTO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403708"/>
              </p:ext>
            </p:extLst>
          </p:nvPr>
        </p:nvGraphicFramePr>
        <p:xfrm>
          <a:off x="13397" y="699279"/>
          <a:ext cx="9130603" cy="4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9267</TotalTime>
  <Words>106</Words>
  <Application>Microsoft Office PowerPoint</Application>
  <PresentationFormat>Presentación en pantalla (16:9)</PresentationFormat>
  <Paragraphs>22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Montserrat</vt:lpstr>
      <vt:lpstr>Verdana</vt:lpstr>
      <vt:lpstr>Calibri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1127</cp:revision>
  <cp:lastPrinted>2023-09-14T15:21:53Z</cp:lastPrinted>
  <dcterms:modified xsi:type="dcterms:W3CDTF">2023-09-14T17:18:40Z</dcterms:modified>
</cp:coreProperties>
</file>