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A50021"/>
    <a:srgbClr val="008000"/>
    <a:srgbClr val="9999FF"/>
    <a:srgbClr val="9966FF"/>
    <a:srgbClr val="FF00FF"/>
    <a:srgbClr val="CCFF33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87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JUNIO%2030%20DE%202022\GRAFICA%20CONSOLIDADO%20SECCION%203501-01%20JUNIO%2030%20DE%20202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JUNIO%2030%20DE%202022\GRAFICA%20CONSOLIDADO%20SECCION%203501-01%20JUNIO%2030%20DE%202022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JUNIO%2030%20DE%202022\GRAFICA%20CONSOLIDADO%20SECCION%203501-01%20JUNIO%2030%20DE%202022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JUNIO%2030%20DE%202022\GRAFICA%20CONSOLIDADO%20SECCION%203501-01%20JUNIO%2030%20DE%202022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total!$J$17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4.1666666666666666E-3"/>
                  <c:y val="-3.055272281294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99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total!$K$16:$Q$16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total!$K$17:$Q$17</c:f>
              <c:numCache>
                <c:formatCode>#,##0.00</c:formatCode>
                <c:ptCount val="7"/>
                <c:pt idx="0">
                  <c:v>384773.68800000002</c:v>
                </c:pt>
                <c:pt idx="1">
                  <c:v>620.27700000000004</c:v>
                </c:pt>
                <c:pt idx="2">
                  <c:v>384153.41100000002</c:v>
                </c:pt>
                <c:pt idx="3">
                  <c:v>305335.09715112002</c:v>
                </c:pt>
                <c:pt idx="4">
                  <c:v>158323.98708253997</c:v>
                </c:pt>
                <c:pt idx="5">
                  <c:v>157315.48541753998</c:v>
                </c:pt>
                <c:pt idx="6">
                  <c:v>78818.313848880003</c:v>
                </c:pt>
              </c:numCache>
            </c:numRef>
          </c:val>
        </c:ser>
        <c:ser>
          <c:idx val="1"/>
          <c:order val="1"/>
          <c:tx>
            <c:strRef>
              <c:f>total!$J$18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total!$K$16:$Q$16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total!$K$18:$Q$18</c:f>
              <c:numCache>
                <c:formatCode>#,##0.00</c:formatCode>
                <c:ptCount val="7"/>
                <c:pt idx="0">
                  <c:v>569.46199999999999</c:v>
                </c:pt>
                <c:pt idx="1">
                  <c:v>0</c:v>
                </c:pt>
                <c:pt idx="2">
                  <c:v>569.46199999999999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569.46199999999999</c:v>
                </c:pt>
              </c:numCache>
            </c:numRef>
          </c:val>
        </c:ser>
        <c:ser>
          <c:idx val="2"/>
          <c:order val="2"/>
          <c:tx>
            <c:strRef>
              <c:f>total!$J$19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total!$K$16:$Q$16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total!$K$19:$Q$19</c:f>
              <c:numCache>
                <c:formatCode>#,##0.00</c:formatCode>
                <c:ptCount val="7"/>
                <c:pt idx="0">
                  <c:v>290471.39190400002</c:v>
                </c:pt>
                <c:pt idx="1">
                  <c:v>0</c:v>
                </c:pt>
                <c:pt idx="2">
                  <c:v>290471.39190400002</c:v>
                </c:pt>
                <c:pt idx="3">
                  <c:v>228704.88185932001</c:v>
                </c:pt>
                <c:pt idx="4">
                  <c:v>23427.571576819999</c:v>
                </c:pt>
                <c:pt idx="5">
                  <c:v>23371.684477790001</c:v>
                </c:pt>
                <c:pt idx="6">
                  <c:v>61766.510044679992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25223856"/>
        <c:axId val="2125229840"/>
        <c:axId val="0"/>
      </c:bar3DChart>
      <c:catAx>
        <c:axId val="212522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25229840"/>
        <c:crosses val="autoZero"/>
        <c:auto val="1"/>
        <c:lblAlgn val="ctr"/>
        <c:lblOffset val="100"/>
        <c:noMultiLvlLbl val="0"/>
      </c:catAx>
      <c:valAx>
        <c:axId val="212522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2522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89288057742782"/>
          <c:y val="1.7354830716072432E-2"/>
          <c:w val="0.81107119422572183"/>
          <c:h val="0.81735493023484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'gestion gral'!$H$18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gral'!$I$17:$M$17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gral'!$I$18:$M$18</c:f>
              <c:numCache>
                <c:formatCode>#,##0.00</c:formatCode>
                <c:ptCount val="5"/>
                <c:pt idx="0">
                  <c:v>368680.92599999998</c:v>
                </c:pt>
                <c:pt idx="1">
                  <c:v>297604.58213693998</c:v>
                </c:pt>
                <c:pt idx="2">
                  <c:v>151129.75576700998</c:v>
                </c:pt>
                <c:pt idx="3">
                  <c:v>150446.60062200998</c:v>
                </c:pt>
                <c:pt idx="4">
                  <c:v>71076.343863059999</c:v>
                </c:pt>
              </c:numCache>
            </c:numRef>
          </c:val>
        </c:ser>
        <c:ser>
          <c:idx val="1"/>
          <c:order val="1"/>
          <c:tx>
            <c:strRef>
              <c:f>'gestion gral'!$H$19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gral'!$I$17:$M$17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gral'!$I$19:$M$19</c:f>
              <c:numCache>
                <c:formatCode>#,##0.00</c:formatCode>
                <c:ptCount val="5"/>
                <c:pt idx="0">
                  <c:v>569.46199999999999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569.46199999999999</c:v>
                </c:pt>
              </c:numCache>
            </c:numRef>
          </c:val>
        </c:ser>
        <c:ser>
          <c:idx val="2"/>
          <c:order val="2"/>
          <c:tx>
            <c:strRef>
              <c:f>'gestion gral'!$H$20</c:f>
              <c:strCache>
                <c:ptCount val="1"/>
                <c:pt idx="0">
                  <c:v>GASTOS DE INVERSION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gral'!$I$17:$M$17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gral'!$I$20:$M$20</c:f>
              <c:numCache>
                <c:formatCode>#,##0.00</c:formatCode>
                <c:ptCount val="5"/>
                <c:pt idx="0">
                  <c:v>280692.612074</c:v>
                </c:pt>
                <c:pt idx="1">
                  <c:v>223887.29106702999</c:v>
                </c:pt>
                <c:pt idx="2">
                  <c:v>21484.772306400002</c:v>
                </c:pt>
                <c:pt idx="3">
                  <c:v>21484.772306400002</c:v>
                </c:pt>
                <c:pt idx="4">
                  <c:v>56805.32100697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5235824"/>
        <c:axId val="2125238000"/>
        <c:axId val="0"/>
      </c:bar3DChart>
      <c:catAx>
        <c:axId val="212523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25238000"/>
        <c:crosses val="autoZero"/>
        <c:auto val="1"/>
        <c:lblAlgn val="ctr"/>
        <c:lblOffset val="100"/>
        <c:noMultiLvlLbl val="0"/>
      </c:catAx>
      <c:valAx>
        <c:axId val="212523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252358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solidFill>
          <a:schemeClr val="bg1">
            <a:lumMod val="75000"/>
          </a:schemeClr>
        </a:solidFill>
        <a:ln>
          <a:solidFill>
            <a:schemeClr val="accent4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138789632747288"/>
          <c:y val="1.7358972502123367E-2"/>
          <c:w val="0.81861210367252712"/>
          <c:h val="0.826422966651013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dce!$J$16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dce!$K$16:$Q$16</c:f>
              <c:numCache>
                <c:formatCode>#,##0.00</c:formatCode>
                <c:ptCount val="7"/>
                <c:pt idx="0">
                  <c:v>16092.762000000001</c:v>
                </c:pt>
                <c:pt idx="1">
                  <c:v>620.27700000000004</c:v>
                </c:pt>
                <c:pt idx="2">
                  <c:v>15472.485000000001</c:v>
                </c:pt>
                <c:pt idx="3">
                  <c:v>7730.5150141800004</c:v>
                </c:pt>
                <c:pt idx="4">
                  <c:v>7194.2313155299998</c:v>
                </c:pt>
                <c:pt idx="5">
                  <c:v>6868.8847955299998</c:v>
                </c:pt>
                <c:pt idx="6">
                  <c:v>7741.9699858200001</c:v>
                </c:pt>
              </c:numCache>
            </c:numRef>
          </c:val>
        </c:ser>
        <c:ser>
          <c:idx val="1"/>
          <c:order val="1"/>
          <c:tx>
            <c:strRef>
              <c:f>dce!$J$17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dce!$K$17:$Q$17</c:f>
              <c:numCache>
                <c:formatCode>#,##0.00</c:formatCode>
                <c:ptCount val="7"/>
                <c:pt idx="0">
                  <c:v>9778.7798299999995</c:v>
                </c:pt>
                <c:pt idx="1">
                  <c:v>0</c:v>
                </c:pt>
                <c:pt idx="2">
                  <c:v>9778.7798299999995</c:v>
                </c:pt>
                <c:pt idx="3">
                  <c:v>4817.5907922899996</c:v>
                </c:pt>
                <c:pt idx="4">
                  <c:v>1942.7992704200001</c:v>
                </c:pt>
                <c:pt idx="5">
                  <c:v>1886.9121713900001</c:v>
                </c:pt>
                <c:pt idx="6">
                  <c:v>4961.1890377099999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25235280"/>
        <c:axId val="2125229296"/>
        <c:axId val="0"/>
      </c:bar3DChart>
      <c:catAx>
        <c:axId val="212523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125229296"/>
        <c:crosses val="autoZero"/>
        <c:auto val="1"/>
        <c:lblAlgn val="ctr"/>
        <c:lblOffset val="100"/>
        <c:noMultiLvlLbl val="0"/>
      </c:catAx>
      <c:valAx>
        <c:axId val="212522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2523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726249641978306"/>
          <c:y val="3.326023383110991E-2"/>
          <c:w val="0.73273750358021694"/>
          <c:h val="0.759599220134417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inversion!$I$11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inversion!$J$10:$O$10</c:f>
              <c:strCache>
                <c:ptCount val="6"/>
                <c:pt idx="0">
                  <c:v>APR. VIGENTE ($)</c:v>
                </c:pt>
                <c:pt idx="1">
                  <c:v>APR. DISPONIBLE ($)</c:v>
                </c:pt>
                <c:pt idx="2">
                  <c:v>COMPROMISO ($)</c:v>
                </c:pt>
                <c:pt idx="3">
                  <c:v>OBLIGACION ($)</c:v>
                </c:pt>
                <c:pt idx="4">
                  <c:v>PAGOS ($)</c:v>
                </c:pt>
                <c:pt idx="5">
                  <c:v>APROPIACION SIN  COMPROMETER($)</c:v>
                </c:pt>
              </c:strCache>
            </c:strRef>
          </c:cat>
          <c:val>
            <c:numRef>
              <c:f>inversion!$J$11:$O$11</c:f>
              <c:numCache>
                <c:formatCode>#,##0.00</c:formatCode>
                <c:ptCount val="6"/>
                <c:pt idx="0">
                  <c:v>47074.574829999998</c:v>
                </c:pt>
                <c:pt idx="1">
                  <c:v>1393.75290834</c:v>
                </c:pt>
                <c:pt idx="2">
                  <c:v>40729.273426580003</c:v>
                </c:pt>
                <c:pt idx="3">
                  <c:v>3106.1709087099998</c:v>
                </c:pt>
                <c:pt idx="4">
                  <c:v>3050.2838096800001</c:v>
                </c:pt>
                <c:pt idx="5">
                  <c:v>6345.3014034199978</c:v>
                </c:pt>
              </c:numCache>
            </c:numRef>
          </c:val>
        </c:ser>
        <c:ser>
          <c:idx val="1"/>
          <c:order val="1"/>
          <c:tx>
            <c:strRef>
              <c:f>inversion!$I$12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inversion!$J$10:$O$10</c:f>
              <c:strCache>
                <c:ptCount val="6"/>
                <c:pt idx="0">
                  <c:v>APR. VIGENTE ($)</c:v>
                </c:pt>
                <c:pt idx="1">
                  <c:v>APR. DISPONIBLE ($)</c:v>
                </c:pt>
                <c:pt idx="2">
                  <c:v>COMPROMISO ($)</c:v>
                </c:pt>
                <c:pt idx="3">
                  <c:v>OBLIGACION ($)</c:v>
                </c:pt>
                <c:pt idx="4">
                  <c:v>PAGOS ($)</c:v>
                </c:pt>
                <c:pt idx="5">
                  <c:v>APROPIACION SIN  COMPROMETER($)</c:v>
                </c:pt>
              </c:strCache>
            </c:strRef>
          </c:cat>
          <c:val>
            <c:numRef>
              <c:f>inversion!$J$12:$O$12</c:f>
              <c:numCache>
                <c:formatCode>#,##0.00</c:formatCode>
                <c:ptCount val="6"/>
                <c:pt idx="0">
                  <c:v>116432.83984299999</c:v>
                </c:pt>
                <c:pt idx="1">
                  <c:v>33966.938713839998</c:v>
                </c:pt>
                <c:pt idx="2">
                  <c:v>68993.255301380006</c:v>
                </c:pt>
                <c:pt idx="3">
                  <c:v>13652.430739879999</c:v>
                </c:pt>
                <c:pt idx="4">
                  <c:v>13652.430739879999</c:v>
                </c:pt>
                <c:pt idx="5">
                  <c:v>47439.584541619995</c:v>
                </c:pt>
              </c:numCache>
            </c:numRef>
          </c:val>
        </c:ser>
        <c:ser>
          <c:idx val="2"/>
          <c:order val="2"/>
          <c:tx>
            <c:strRef>
              <c:f>inversion!$I$13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inversion!$J$10:$O$10</c:f>
              <c:strCache>
                <c:ptCount val="6"/>
                <c:pt idx="0">
                  <c:v>APR. VIGENTE ($)</c:v>
                </c:pt>
                <c:pt idx="1">
                  <c:v>APR. DISPONIBLE ($)</c:v>
                </c:pt>
                <c:pt idx="2">
                  <c:v>COMPROMISO ($)</c:v>
                </c:pt>
                <c:pt idx="3">
                  <c:v>OBLIGACION ($)</c:v>
                </c:pt>
                <c:pt idx="4">
                  <c:v>PAGOS ($)</c:v>
                </c:pt>
                <c:pt idx="5">
                  <c:v>APROPIACION SIN  COMPROMETER($)</c:v>
                </c:pt>
              </c:strCache>
            </c:strRef>
          </c:cat>
          <c:val>
            <c:numRef>
              <c:f>inversion!$J$13:$O$13</c:f>
              <c:numCache>
                <c:formatCode>#,##0.00</c:formatCode>
                <c:ptCount val="6"/>
                <c:pt idx="0">
                  <c:v>5000</c:v>
                </c:pt>
                <c:pt idx="1">
                  <c:v>186.73491768</c:v>
                </c:pt>
                <c:pt idx="2">
                  <c:v>2121.1366733200002</c:v>
                </c:pt>
                <c:pt idx="3">
                  <c:v>1044.5079353199999</c:v>
                </c:pt>
                <c:pt idx="4">
                  <c:v>1044.5079353199999</c:v>
                </c:pt>
                <c:pt idx="5">
                  <c:v>2878.8633266799998</c:v>
                </c:pt>
              </c:numCache>
            </c:numRef>
          </c:val>
        </c:ser>
        <c:ser>
          <c:idx val="3"/>
          <c:order val="3"/>
          <c:tx>
            <c:strRef>
              <c:f>inversion!$I$14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inversion!$J$10:$O$10</c:f>
              <c:strCache>
                <c:ptCount val="6"/>
                <c:pt idx="0">
                  <c:v>APR. VIGENTE ($)</c:v>
                </c:pt>
                <c:pt idx="1">
                  <c:v>APR. DISPONIBLE ($)</c:v>
                </c:pt>
                <c:pt idx="2">
                  <c:v>COMPROMISO ($)</c:v>
                </c:pt>
                <c:pt idx="3">
                  <c:v>OBLIGACION ($)</c:v>
                </c:pt>
                <c:pt idx="4">
                  <c:v>PAGOS ($)</c:v>
                </c:pt>
                <c:pt idx="5">
                  <c:v>APROPIACION SIN  COMPROMETER($)</c:v>
                </c:pt>
              </c:strCache>
            </c:strRef>
          </c:cat>
          <c:val>
            <c:numRef>
              <c:f>inversion!$J$14:$O$14</c:f>
              <c:numCache>
                <c:formatCode>#,##0.00</c:formatCode>
                <c:ptCount val="6"/>
                <c:pt idx="0">
                  <c:v>121963.977231</c:v>
                </c:pt>
                <c:pt idx="1">
                  <c:v>1121.0904109600001</c:v>
                </c:pt>
                <c:pt idx="2">
                  <c:v>116861.21645804</c:v>
                </c:pt>
                <c:pt idx="3">
                  <c:v>5624.4619929099999</c:v>
                </c:pt>
                <c:pt idx="4">
                  <c:v>5624.4619929099999</c:v>
                </c:pt>
                <c:pt idx="5">
                  <c:v>5102.7607729600068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5238544"/>
        <c:axId val="2125232560"/>
        <c:axId val="0"/>
      </c:bar3DChart>
      <c:catAx>
        <c:axId val="212523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25232560"/>
        <c:crosses val="autoZero"/>
        <c:auto val="1"/>
        <c:lblAlgn val="ctr"/>
        <c:lblOffset val="100"/>
        <c:noMultiLvlLbl val="0"/>
      </c:catAx>
      <c:valAx>
        <c:axId val="212523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25238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6/07/2022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6/07/2022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JUNIO 30 DE 2022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  </a:t>
            </a:r>
            <a:r>
              <a:rPr lang="es-CO" dirty="0"/>
              <a:t> </a:t>
            </a:r>
            <a:r>
              <a:rPr lang="es-CO" dirty="0" smtClean="0"/>
              <a:t> 79,09%           -        OBLIGADO   26,92%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44144" y="4156750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400" dirty="0" smtClean="0">
                <a:solidFill>
                  <a:schemeClr val="bg1"/>
                </a:solidFill>
              </a:rPr>
              <a:t>GRAFICA EJECUCIÓN PRESUPUESTAL ACUMULADA </a:t>
            </a: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SECCIÓN 3501 MINCOMERCIO CON CORTE AL  30 DE JUNIO DE 2022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73870"/>
              </p:ext>
            </p:extLst>
          </p:nvPr>
        </p:nvGraphicFramePr>
        <p:xfrm>
          <a:off x="5101721" y="2022304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646739"/>
              </p:ext>
            </p:extLst>
          </p:nvPr>
        </p:nvGraphicFramePr>
        <p:xfrm>
          <a:off x="0" y="0"/>
          <a:ext cx="9144000" cy="415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rgbClr val="1D1F2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400" dirty="0" smtClean="0">
                <a:solidFill>
                  <a:schemeClr val="bg1"/>
                </a:solidFill>
              </a:rPr>
              <a:t>GRÁFICA </a:t>
            </a:r>
            <a:r>
              <a:rPr lang="es-CO" sz="1400" dirty="0">
                <a:solidFill>
                  <a:schemeClr val="bg1"/>
                </a:solidFill>
              </a:rPr>
              <a:t>EJECUCIÓN PRESUPUESTAL ACUMULADA    </a:t>
            </a:r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UNIDAD </a:t>
            </a:r>
            <a:r>
              <a:rPr lang="es-CO" sz="1400" dirty="0">
                <a:solidFill>
                  <a:schemeClr val="bg1"/>
                </a:solidFill>
              </a:rPr>
              <a:t>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30 DE JUNIO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393480"/>
              </p:ext>
            </p:extLst>
          </p:nvPr>
        </p:nvGraphicFramePr>
        <p:xfrm>
          <a:off x="5417032" y="-50449"/>
          <a:ext cx="3518863" cy="185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929370"/>
              </p:ext>
            </p:extLst>
          </p:nvPr>
        </p:nvGraphicFramePr>
        <p:xfrm>
          <a:off x="0" y="0"/>
          <a:ext cx="9144000" cy="401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30 DE JUNIO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110589"/>
              </p:ext>
            </p:extLst>
          </p:nvPr>
        </p:nvGraphicFramePr>
        <p:xfrm>
          <a:off x="0" y="0"/>
          <a:ext cx="9144000" cy="401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</a:t>
            </a:r>
            <a:r>
              <a:rPr lang="es-CO" sz="1400" dirty="0" smtClean="0">
                <a:solidFill>
                  <a:schemeClr val="bg1"/>
                </a:solidFill>
              </a:rPr>
              <a:t>AL 30 DE JUNIO DE 2022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095632"/>
              </p:ext>
            </p:extLst>
          </p:nvPr>
        </p:nvGraphicFramePr>
        <p:xfrm>
          <a:off x="0" y="0"/>
          <a:ext cx="9143999" cy="420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6610</TotalTime>
  <Words>112</Words>
  <Application>Microsoft Office PowerPoint</Application>
  <PresentationFormat>Presentación en pantalla (16:9)</PresentationFormat>
  <Paragraphs>14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 Light</vt:lpstr>
      <vt:lpstr>Montserrat</vt:lpstr>
      <vt:lpstr>Calibri</vt:lpstr>
      <vt:lpstr>Office Theme</vt:lpstr>
      <vt:lpstr>1_Office Theme</vt:lpstr>
      <vt:lpstr>SECCIÓN 3501 - MINISTERIO DE COMERCIO INDUSTRIA Y TURISMO                          EJECUCIÓN  PRESUPUESTAL  ACUMULADA                                                         JUNIO 30 DE 2022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904</cp:revision>
  <cp:lastPrinted>2022-07-05T22:57:25Z</cp:lastPrinted>
  <dcterms:modified xsi:type="dcterms:W3CDTF">2022-07-06T17:19:42Z</dcterms:modified>
</cp:coreProperties>
</file>