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A50021"/>
    <a:srgbClr val="008000"/>
    <a:srgbClr val="9999FF"/>
    <a:srgbClr val="9966FF"/>
    <a:srgbClr val="FF00FF"/>
    <a:srgbClr val="CCFF33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870" y="13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BRIL%2030%20DE%202022\GRAFICA%20CONSOLIDADO%20SECCION%203501-01%20ABRIL%2030%20DE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BRIL%2030%20DE%202022\GRAFIA%20CONSOLIDADO%20SECCION%203501-01%20ABRIL%2030%20DE%202022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BRIL%2030%20DE%202022\GRAFIA%20CONSOLIDADO%20SECCION%203501-01%20ABRIL%2030%20DE%202022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BRIL%2030%20DE%202022\GRAFICA%20CONSOLIDADO%20SECCION%203501-01%20ABRIL%2030%20DE%202022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616907261592296E-2"/>
          <c:y val="1.6781139111084382E-2"/>
          <c:w val="0.92938309273840769"/>
          <c:h val="0.799230167799362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TOTAL!$I$15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TOTAL!$J$14:$P$14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TOTAL!$J$15:$P$15</c:f>
              <c:numCache>
                <c:formatCode>#,##0.00</c:formatCode>
                <c:ptCount val="7"/>
                <c:pt idx="0">
                  <c:v>384122.39899999998</c:v>
                </c:pt>
                <c:pt idx="1">
                  <c:v>620.27700000000004</c:v>
                </c:pt>
                <c:pt idx="2">
                  <c:v>383502.12199999997</c:v>
                </c:pt>
                <c:pt idx="3">
                  <c:v>247551.84116856</c:v>
                </c:pt>
                <c:pt idx="4">
                  <c:v>103824.73379592999</c:v>
                </c:pt>
                <c:pt idx="5">
                  <c:v>102495.02091956</c:v>
                </c:pt>
                <c:pt idx="6">
                  <c:v>135950.28083144</c:v>
                </c:pt>
              </c:numCache>
            </c:numRef>
          </c:val>
        </c:ser>
        <c:ser>
          <c:idx val="1"/>
          <c:order val="1"/>
          <c:tx>
            <c:strRef>
              <c:f>TOTAL!$I$16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TOTAL!$J$14:$P$14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TOTAL!$J$16:$P$16</c:f>
              <c:numCache>
                <c:formatCode>#,##0.00</c:formatCode>
                <c:ptCount val="7"/>
                <c:pt idx="0">
                  <c:v>569.46199999999999</c:v>
                </c:pt>
                <c:pt idx="1">
                  <c:v>0</c:v>
                </c:pt>
                <c:pt idx="2">
                  <c:v>569.46199999999999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569.46199999999999</c:v>
                </c:pt>
              </c:numCache>
            </c:numRef>
          </c:val>
        </c:ser>
        <c:ser>
          <c:idx val="2"/>
          <c:order val="2"/>
          <c:tx>
            <c:strRef>
              <c:f>TOTAL!$I$17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TOTAL!$J$14:$P$14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TOTAL!$J$17:$P$17</c:f>
              <c:numCache>
                <c:formatCode>#,##0.00</c:formatCode>
                <c:ptCount val="7"/>
                <c:pt idx="0">
                  <c:v>260552.20690399999</c:v>
                </c:pt>
                <c:pt idx="1">
                  <c:v>0</c:v>
                </c:pt>
                <c:pt idx="2">
                  <c:v>260552.20690399999</c:v>
                </c:pt>
                <c:pt idx="3">
                  <c:v>212357.60338340001</c:v>
                </c:pt>
                <c:pt idx="4">
                  <c:v>16370.512778109996</c:v>
                </c:pt>
                <c:pt idx="5">
                  <c:v>15420.519574329999</c:v>
                </c:pt>
                <c:pt idx="6">
                  <c:v>48194.603520599972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61691648"/>
        <c:axId val="-61697632"/>
        <c:axId val="0"/>
      </c:bar3DChart>
      <c:catAx>
        <c:axId val="-6169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1697632"/>
        <c:crosses val="autoZero"/>
        <c:auto val="1"/>
        <c:lblAlgn val="ctr"/>
        <c:lblOffset val="100"/>
        <c:noMultiLvlLbl val="0"/>
      </c:catAx>
      <c:valAx>
        <c:axId val="-6169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1691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564070120658849"/>
          <c:y val="0.11102508796297013"/>
          <c:w val="0.78435929879341149"/>
          <c:h val="0.669739241471966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'GESTION '!$I$17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p3d>
              <a:contourClr>
                <a:schemeClr val="accent2">
                  <a:lumMod val="50000"/>
                </a:schemeClr>
              </a:contourClr>
            </a:sp3d>
          </c:spPr>
          <c:invertIfNegative val="0"/>
          <c:cat>
            <c:strRef>
              <c:f>'GESTION '!$J$16:$P$16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'!$J$17:$P$17</c:f>
              <c:numCache>
                <c:formatCode>#,##0.00</c:formatCode>
                <c:ptCount val="7"/>
                <c:pt idx="0">
                  <c:v>368029.63699999999</c:v>
                </c:pt>
                <c:pt idx="1">
                  <c:v>0</c:v>
                </c:pt>
                <c:pt idx="2">
                  <c:v>368029.63699999999</c:v>
                </c:pt>
                <c:pt idx="3">
                  <c:v>242665.78013182001</c:v>
                </c:pt>
                <c:pt idx="4">
                  <c:v>99633.708848779992</c:v>
                </c:pt>
                <c:pt idx="5">
                  <c:v>98303.995972410004</c:v>
                </c:pt>
                <c:pt idx="6">
                  <c:v>125363.85686818</c:v>
                </c:pt>
              </c:numCache>
            </c:numRef>
          </c:val>
        </c:ser>
        <c:ser>
          <c:idx val="1"/>
          <c:order val="1"/>
          <c:tx>
            <c:strRef>
              <c:f>'GESTION '!$I$18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'GESTION '!$J$16:$P$16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'!$J$18:$P$18</c:f>
              <c:numCache>
                <c:formatCode>#,##0.00</c:formatCode>
                <c:ptCount val="7"/>
                <c:pt idx="0">
                  <c:v>569.46199999999999</c:v>
                </c:pt>
                <c:pt idx="1">
                  <c:v>0</c:v>
                </c:pt>
                <c:pt idx="2">
                  <c:v>569.46199999999999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569.46199999999999</c:v>
                </c:pt>
              </c:numCache>
            </c:numRef>
          </c:val>
        </c:ser>
        <c:ser>
          <c:idx val="2"/>
          <c:order val="2"/>
          <c:tx>
            <c:strRef>
              <c:f>'GESTION '!$I$19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p3d>
              <a:contourClr>
                <a:schemeClr val="accent6">
                  <a:lumMod val="50000"/>
                </a:schemeClr>
              </a:contourClr>
            </a:sp3d>
          </c:spPr>
          <c:invertIfNegative val="0"/>
          <c:cat>
            <c:strRef>
              <c:f>'GESTION '!$J$16:$P$16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'!$J$19:$P$19</c:f>
              <c:numCache>
                <c:formatCode>#,##0.00</c:formatCode>
                <c:ptCount val="7"/>
                <c:pt idx="0">
                  <c:v>250773.42707400001</c:v>
                </c:pt>
                <c:pt idx="1">
                  <c:v>0</c:v>
                </c:pt>
                <c:pt idx="2">
                  <c:v>250773.42707400001</c:v>
                </c:pt>
                <c:pt idx="3">
                  <c:v>208369.11279142002</c:v>
                </c:pt>
                <c:pt idx="4">
                  <c:v>15426.765987109997</c:v>
                </c:pt>
                <c:pt idx="5">
                  <c:v>14476.77278333</c:v>
                </c:pt>
                <c:pt idx="6">
                  <c:v>42404.314282579988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61687296"/>
        <c:axId val="-61692192"/>
        <c:axId val="0"/>
      </c:bar3DChart>
      <c:catAx>
        <c:axId val="-6168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1692192"/>
        <c:crosses val="autoZero"/>
        <c:auto val="1"/>
        <c:lblAlgn val="ctr"/>
        <c:lblOffset val="100"/>
        <c:noMultiLvlLbl val="0"/>
      </c:catAx>
      <c:valAx>
        <c:axId val="-6169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1687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DCE!$I$20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DCE!$J$19:$P$19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DCE!$J$20:$P$20</c:f>
              <c:numCache>
                <c:formatCode>#,##0.00</c:formatCode>
                <c:ptCount val="7"/>
                <c:pt idx="0">
                  <c:v>16092.762000000001</c:v>
                </c:pt>
                <c:pt idx="1">
                  <c:v>620.27700000000004</c:v>
                </c:pt>
                <c:pt idx="2">
                  <c:v>15472.485000000001</c:v>
                </c:pt>
                <c:pt idx="3">
                  <c:v>4886.0610367399995</c:v>
                </c:pt>
                <c:pt idx="4">
                  <c:v>4191.0249471500001</c:v>
                </c:pt>
                <c:pt idx="5">
                  <c:v>4191.0249471500001</c:v>
                </c:pt>
                <c:pt idx="6">
                  <c:v>10586.42396326</c:v>
                </c:pt>
              </c:numCache>
            </c:numRef>
          </c:val>
        </c:ser>
        <c:ser>
          <c:idx val="1"/>
          <c:order val="1"/>
          <c:tx>
            <c:strRef>
              <c:f>DCE!$I$21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DCE!$J$19:$P$19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DCE!$J$21:$P$21</c:f>
              <c:numCache>
                <c:formatCode>#,##0.00</c:formatCode>
                <c:ptCount val="7"/>
                <c:pt idx="0">
                  <c:v>9778.7798299999995</c:v>
                </c:pt>
                <c:pt idx="1">
                  <c:v>0</c:v>
                </c:pt>
                <c:pt idx="2">
                  <c:v>9778.7798299999995</c:v>
                </c:pt>
                <c:pt idx="3">
                  <c:v>3988.4905919799999</c:v>
                </c:pt>
                <c:pt idx="4">
                  <c:v>943.74679100000003</c:v>
                </c:pt>
                <c:pt idx="5">
                  <c:v>943.74679100000003</c:v>
                </c:pt>
                <c:pt idx="6">
                  <c:v>5790.2892380200001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61691104"/>
        <c:axId val="-61686752"/>
        <c:axId val="0"/>
      </c:bar3DChart>
      <c:catAx>
        <c:axId val="-6169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1686752"/>
        <c:crosses val="autoZero"/>
        <c:auto val="1"/>
        <c:lblAlgn val="ctr"/>
        <c:lblOffset val="100"/>
        <c:noMultiLvlLbl val="0"/>
      </c:catAx>
      <c:valAx>
        <c:axId val="-616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1691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198744881752503"/>
          <c:y val="1.7174617459603209E-2"/>
          <c:w val="0.76801259848829984"/>
          <c:h val="0.811229200444739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'INVERSION '!$I$10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-2.8914045156829085E-3"/>
                  <c:y val="4.1571740834800211E-3"/>
                </c:manualLayout>
              </c:layout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rgbClr val="FF9933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756728463827273E-2"/>
                      <c:h val="4.0666635923995234E-2"/>
                    </c:manualLayout>
                  </c15:layout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9933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'INVERSION '!$J$9:$N$9</c:f>
              <c:strCache>
                <c:ptCount val="5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'INVERSION '!$J$10:$N$10</c:f>
              <c:numCache>
                <c:formatCode>#,##0.00</c:formatCode>
                <c:ptCount val="5"/>
                <c:pt idx="0">
                  <c:v>47074.574829999998</c:v>
                </c:pt>
                <c:pt idx="1">
                  <c:v>39889.371732910004</c:v>
                </c:pt>
                <c:pt idx="2">
                  <c:v>1647.8005629299998</c:v>
                </c:pt>
                <c:pt idx="3">
                  <c:v>1584.5866319299998</c:v>
                </c:pt>
                <c:pt idx="4">
                  <c:v>7185.2030970899959</c:v>
                </c:pt>
              </c:numCache>
            </c:numRef>
          </c:val>
        </c:ser>
        <c:ser>
          <c:idx val="1"/>
          <c:order val="1"/>
          <c:tx>
            <c:strRef>
              <c:f>'INVERSION '!$I$11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1.4457207008762888E-3"/>
                  <c:y val="-1.5659034510785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756728463827273E-2"/>
                      <c:h val="4.3798442826152403E-2"/>
                    </c:manualLayout>
                  </c15:layout>
                </c:ext>
              </c:extLst>
            </c:dLbl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'INVERSION '!$J$9:$N$9</c:f>
              <c:strCache>
                <c:ptCount val="5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'INVERSION '!$J$11:$N$11</c:f>
              <c:numCache>
                <c:formatCode>#,##0.00</c:formatCode>
                <c:ptCount val="5"/>
                <c:pt idx="0">
                  <c:v>86513.654842999997</c:v>
                </c:pt>
                <c:pt idx="1">
                  <c:v>53509.098037979995</c:v>
                </c:pt>
                <c:pt idx="2">
                  <c:v>8867.0492847699988</c:v>
                </c:pt>
                <c:pt idx="3">
                  <c:v>8559.4266973100002</c:v>
                </c:pt>
                <c:pt idx="4">
                  <c:v>33004.556805020002</c:v>
                </c:pt>
              </c:numCache>
            </c:numRef>
          </c:val>
        </c:ser>
        <c:ser>
          <c:idx val="2"/>
          <c:order val="2"/>
          <c:tx>
            <c:strRef>
              <c:f>'INVERSION '!$I$12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/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756728463827273E-2"/>
                      <c:h val="3.1271215217523705E-2"/>
                    </c:manualLayout>
                  </c15:layout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'INVERSION '!$J$9:$N$9</c:f>
              <c:strCache>
                <c:ptCount val="5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'INVERSION '!$J$12:$N$12</c:f>
              <c:numCache>
                <c:formatCode>#,##0.00</c:formatCode>
                <c:ptCount val="5"/>
                <c:pt idx="0">
                  <c:v>5000</c:v>
                </c:pt>
                <c:pt idx="1">
                  <c:v>2121.1366733200002</c:v>
                </c:pt>
                <c:pt idx="2">
                  <c:v>783.19628931999989</c:v>
                </c:pt>
                <c:pt idx="3">
                  <c:v>253.76499000000001</c:v>
                </c:pt>
                <c:pt idx="4">
                  <c:v>2878.8633266799998</c:v>
                </c:pt>
              </c:numCache>
            </c:numRef>
          </c:val>
        </c:ser>
        <c:ser>
          <c:idx val="3"/>
          <c:order val="3"/>
          <c:tx>
            <c:strRef>
              <c:f>'INVERSION '!$I$13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1.3011486307886493E-2"/>
                  <c:y val="-9.3954083765230997E-2"/>
                </c:manualLayout>
              </c:layout>
              <c:spPr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985331968208712E-2"/>
                      <c:h val="3.440302211968088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7.9514638548195821E-3"/>
                  <c:y val="-6.4201918194737834E-2"/>
                </c:manualLayout>
              </c:layout>
              <c:spPr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093890566456128E-2"/>
                      <c:h val="3.44030221196808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2.5798601316448115E-2"/>
                  <c:y val="-1.7224937961864459E-2"/>
                </c:manualLayout>
              </c:layout>
              <c:spPr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56634275692785E-2"/>
                      <c:h val="2.8139408315366536E-2"/>
                    </c:manualLayout>
                  </c15:layout>
                </c:ext>
              </c:extLst>
            </c:dLbl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'INVERSION '!$J$9:$N$9</c:f>
              <c:strCache>
                <c:ptCount val="5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'INVERSION '!$J$13:$N$13</c:f>
              <c:numCache>
                <c:formatCode>#,##0.00</c:formatCode>
                <c:ptCount val="5"/>
                <c:pt idx="0">
                  <c:v>121963.977231</c:v>
                </c:pt>
                <c:pt idx="1">
                  <c:v>116837.99693919001</c:v>
                </c:pt>
                <c:pt idx="2">
                  <c:v>5072.4666410899999</c:v>
                </c:pt>
                <c:pt idx="3">
                  <c:v>5022.7412550899999</c:v>
                </c:pt>
                <c:pt idx="4">
                  <c:v>5125.9802918099977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61683488"/>
        <c:axId val="-61689472"/>
        <c:axId val="0"/>
      </c:bar3DChart>
      <c:catAx>
        <c:axId val="-6168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1689472"/>
        <c:crosses val="autoZero"/>
        <c:auto val="1"/>
        <c:lblAlgn val="ctr"/>
        <c:lblOffset val="100"/>
        <c:noMultiLvlLbl val="0"/>
      </c:catAx>
      <c:valAx>
        <c:axId val="-6168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16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5/05/2022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5/05/2022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ABRIL 30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2022</a:t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71,35%           -        OBLIGADO  18,65 %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44144" y="4156750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GRAFICA EJECUCIÓN PRESUPUESTAL ACUMULADA </a:t>
            </a: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SECCIÓN 3501 MINCOMERCIO CON CORTE AL  30 DE ABRIL  DE 2022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73870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224862"/>
              </p:ext>
            </p:extLst>
          </p:nvPr>
        </p:nvGraphicFramePr>
        <p:xfrm>
          <a:off x="0" y="0"/>
          <a:ext cx="9144000" cy="415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UNIDAD </a:t>
            </a:r>
            <a:r>
              <a:rPr lang="es-CO" sz="1400" dirty="0">
                <a:solidFill>
                  <a:schemeClr val="bg1"/>
                </a:solidFill>
              </a:rPr>
              <a:t>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30 DE ABRIL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393480"/>
              </p:ext>
            </p:extLst>
          </p:nvPr>
        </p:nvGraphicFramePr>
        <p:xfrm>
          <a:off x="5417032" y="-50449"/>
          <a:ext cx="3518863" cy="185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178905"/>
              </p:ext>
            </p:extLst>
          </p:nvPr>
        </p:nvGraphicFramePr>
        <p:xfrm>
          <a:off x="0" y="0"/>
          <a:ext cx="9144000" cy="401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30 DE ABRIL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087891"/>
              </p:ext>
            </p:extLst>
          </p:nvPr>
        </p:nvGraphicFramePr>
        <p:xfrm>
          <a:off x="5340350" y="800100"/>
          <a:ext cx="3600450" cy="318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045872"/>
              </p:ext>
            </p:extLst>
          </p:nvPr>
        </p:nvGraphicFramePr>
        <p:xfrm>
          <a:off x="0" y="1"/>
          <a:ext cx="9074150" cy="398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</a:t>
            </a:r>
            <a:r>
              <a:rPr lang="es-CO" sz="1400" dirty="0" smtClean="0">
                <a:solidFill>
                  <a:schemeClr val="bg1"/>
                </a:solidFill>
              </a:rPr>
              <a:t>AL 30 DE ABRIL DE 2022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088049"/>
              </p:ext>
            </p:extLst>
          </p:nvPr>
        </p:nvGraphicFramePr>
        <p:xfrm>
          <a:off x="0" y="0"/>
          <a:ext cx="9143999" cy="420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6421</TotalTime>
  <Words>118</Words>
  <Application>Microsoft Office PowerPoint</Application>
  <PresentationFormat>Presentación en pantalla (16:9)</PresentationFormat>
  <Paragraphs>20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Montserrat</vt:lpstr>
      <vt:lpstr>Arial</vt:lpstr>
      <vt:lpstr>Calibri Light</vt:lpstr>
      <vt:lpstr>Calibri</vt:lpstr>
      <vt:lpstr>Office Theme</vt:lpstr>
      <vt:lpstr>1_Office Theme</vt:lpstr>
      <vt:lpstr>SECCIÓN 3501 - MINISTERIO DE COMERCIO INDUSTRIA Y TURISMO                          EJECUCIÓN  PRESUPUESTAL  ACUMULADA                                                         ABRIL 30 DE 2022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877</cp:revision>
  <cp:lastPrinted>2022-04-05T12:30:03Z</cp:lastPrinted>
  <dcterms:modified xsi:type="dcterms:W3CDTF">2022-05-05T17:07:40Z</dcterms:modified>
</cp:coreProperties>
</file>