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93" r:id="rId1"/>
    <p:sldMasterId id="2147483707" r:id="rId2"/>
  </p:sldMasterIdLst>
  <p:notesMasterIdLst>
    <p:notesMasterId r:id="rId8"/>
  </p:notesMasterIdLst>
  <p:sldIdLst>
    <p:sldId id="336" r:id="rId3"/>
    <p:sldId id="328" r:id="rId4"/>
    <p:sldId id="329" r:id="rId5"/>
    <p:sldId id="331" r:id="rId6"/>
    <p:sldId id="333" r:id="rId7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serrat" panose="020B060402020202020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9966FF"/>
    <a:srgbClr val="FF9900"/>
    <a:srgbClr val="FF00FF"/>
    <a:srgbClr val="FF9933"/>
    <a:srgbClr val="CCFF33"/>
    <a:srgbClr val="008000"/>
    <a:srgbClr val="33CC33"/>
    <a:srgbClr val="CC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32" autoAdjust="0"/>
    <p:restoredTop sz="94249" autoAdjust="0"/>
  </p:normalViewPr>
  <p:slideViewPr>
    <p:cSldViewPr snapToGrid="0" snapToObjects="1" showGuides="1">
      <p:cViewPr varScale="1">
        <p:scale>
          <a:sx n="154" d="100"/>
          <a:sy n="154" d="100"/>
        </p:scale>
        <p:origin x="870" y="126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OCTUBRE%202021\TRABAJO%20PAGINA%20WEB%202021\TRABAJO%20PAGINA%20WEB%20%20MES%20SEPTIEMBRE%20DE%202021\GRAFICA%20CONSOLIDADO%20SECCION%20350101%20SEPTIEMBRE%2030%20DE%202021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1\TRABAJO%20PAGINA%20WEB%202021\TRABAJO%20PAGINA%20WEB%20%20MES%20SEPTIEMBRE%20DE%202021\GRAFICA%20CONSOLIDADO%20SECCION%20350101%20SEPTIEMBRE%2030%20DE%202021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1\TRABAJO%20PAGINA%20WEB%202021\TRABAJO%20PAGINA%20WEB%20%20MES%20SEPTIEMBRE%20DE%202021\GRAFICA%20CONSOLIDADO%20SECCION%20350101%20SEPTIEMBRE%2030%20DE%202021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1\TRABAJO%20PAGINA%20WEB%202021\TRABAJO%20PAGINA%20WEB%20%20MES%20SEPTIEMBRE%20DE%202021\GRAFICA%20CONSOLIDADO%20SECCION%20350101%20SEPTIEMBRE%2030%20DE%202021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260695538057743"/>
          <c:y val="1.6481095353136795E-2"/>
          <c:w val="0.80739304461942252"/>
          <c:h val="0.789882632297087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TOTAL!$N$14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/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bg2">
                      <a:lumMod val="1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895778652668411E-2"/>
                      <c:h val="4.1964122223075419E-2"/>
                    </c:manualLayout>
                  </c15:layout>
                </c:ext>
              </c:extLst>
            </c:dLbl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TOTAL!$O$13:$U$13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TOTAL!$O$14:$U$14</c:f>
              <c:numCache>
                <c:formatCode>#,##0.00</c:formatCode>
                <c:ptCount val="7"/>
                <c:pt idx="0">
                  <c:v>414301.04800000001</c:v>
                </c:pt>
                <c:pt idx="1">
                  <c:v>307.68299999999999</c:v>
                </c:pt>
                <c:pt idx="2">
                  <c:v>413993.36499999999</c:v>
                </c:pt>
                <c:pt idx="3">
                  <c:v>373514.66888392001</c:v>
                </c:pt>
                <c:pt idx="4">
                  <c:v>300518.66522635001</c:v>
                </c:pt>
                <c:pt idx="5">
                  <c:v>277869.05579446</c:v>
                </c:pt>
                <c:pt idx="6">
                  <c:v>40478.696116079984</c:v>
                </c:pt>
              </c:numCache>
            </c:numRef>
          </c:val>
        </c:ser>
        <c:ser>
          <c:idx val="1"/>
          <c:order val="1"/>
          <c:tx>
            <c:strRef>
              <c:f>TOTAL!$N$15</c:f>
              <c:strCache>
                <c:ptCount val="1"/>
                <c:pt idx="0">
                  <c:v>GASTOS DE INVERSION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1.9444444444444445E-2"/>
                  <c:y val="-3.00064383893394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TOTAL!$O$13:$U$13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TOTAL!$O$15:$U$15</c:f>
              <c:numCache>
                <c:formatCode>#,##0.00</c:formatCode>
                <c:ptCount val="7"/>
                <c:pt idx="0">
                  <c:v>307110.87166</c:v>
                </c:pt>
                <c:pt idx="1">
                  <c:v>0</c:v>
                </c:pt>
                <c:pt idx="2">
                  <c:v>307110.87166</c:v>
                </c:pt>
                <c:pt idx="3">
                  <c:v>291555.04122774006</c:v>
                </c:pt>
                <c:pt idx="4">
                  <c:v>36846.628679320005</c:v>
                </c:pt>
                <c:pt idx="5">
                  <c:v>36514.471465320006</c:v>
                </c:pt>
                <c:pt idx="6">
                  <c:v>15555.830432259943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06424112"/>
        <c:axId val="1306425200"/>
        <c:axId val="0"/>
      </c:bar3DChart>
      <c:catAx>
        <c:axId val="130642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06425200"/>
        <c:crosses val="autoZero"/>
        <c:auto val="1"/>
        <c:lblAlgn val="ctr"/>
        <c:lblOffset val="100"/>
        <c:noMultiLvlLbl val="0"/>
      </c:catAx>
      <c:valAx>
        <c:axId val="130642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064241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2654957997938283"/>
          <c:y val="0.15638256212086454"/>
          <c:w val="0.64977353979777597"/>
          <c:h val="0.609422734013991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GESTION!$M$16</c:f>
              <c:strCache>
                <c:ptCount val="1"/>
                <c:pt idx="0">
                  <c:v>Gastos de Personal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GESTION!$N$15:$R$15</c:f>
              <c:strCache>
                <c:ptCount val="5"/>
                <c:pt idx="0">
                  <c:v>APROPIACIÓN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    ($)</c:v>
                </c:pt>
                <c:pt idx="4">
                  <c:v>APR. SIN COMPROMETER ($)</c:v>
                </c:pt>
              </c:strCache>
            </c:strRef>
          </c:cat>
          <c:val>
            <c:numRef>
              <c:f>GESTION!$N$16:$R$16</c:f>
              <c:numCache>
                <c:formatCode>#,##0.00</c:formatCode>
                <c:ptCount val="5"/>
                <c:pt idx="0">
                  <c:v>41107.300999999999</c:v>
                </c:pt>
                <c:pt idx="1">
                  <c:v>26999.999724000001</c:v>
                </c:pt>
                <c:pt idx="2">
                  <c:v>26826.528229</c:v>
                </c:pt>
                <c:pt idx="3">
                  <c:v>26826.528229</c:v>
                </c:pt>
                <c:pt idx="4">
                  <c:v>14107.301275999998</c:v>
                </c:pt>
              </c:numCache>
            </c:numRef>
          </c:val>
        </c:ser>
        <c:ser>
          <c:idx val="1"/>
          <c:order val="1"/>
          <c:tx>
            <c:strRef>
              <c:f>GESTION!$M$17</c:f>
              <c:strCache>
                <c:ptCount val="1"/>
                <c:pt idx="0">
                  <c:v>Adquisición de Bienes y Servicios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GESTION!$N$15:$R$15</c:f>
              <c:strCache>
                <c:ptCount val="5"/>
                <c:pt idx="0">
                  <c:v>APROPIACIÓN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    ($)</c:v>
                </c:pt>
                <c:pt idx="4">
                  <c:v>APR. SIN COMPROMETER ($)</c:v>
                </c:pt>
              </c:strCache>
            </c:strRef>
          </c:cat>
          <c:val>
            <c:numRef>
              <c:f>GESTION!$N$17:$R$17</c:f>
              <c:numCache>
                <c:formatCode>#,##0.00</c:formatCode>
                <c:ptCount val="5"/>
                <c:pt idx="0">
                  <c:v>18848.25</c:v>
                </c:pt>
                <c:pt idx="1">
                  <c:v>17122.754175719998</c:v>
                </c:pt>
                <c:pt idx="2">
                  <c:v>11875.287752690001</c:v>
                </c:pt>
                <c:pt idx="3">
                  <c:v>11664.868418370001</c:v>
                </c:pt>
                <c:pt idx="4">
                  <c:v>1725.4958242800021</c:v>
                </c:pt>
              </c:numCache>
            </c:numRef>
          </c:val>
        </c:ser>
        <c:ser>
          <c:idx val="2"/>
          <c:order val="2"/>
          <c:tx>
            <c:strRef>
              <c:f>GESTION!$M$18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GESTION!$N$15:$R$15</c:f>
              <c:strCache>
                <c:ptCount val="5"/>
                <c:pt idx="0">
                  <c:v>APROPIACIÓN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    ($)</c:v>
                </c:pt>
                <c:pt idx="4">
                  <c:v>APR. SIN COMPROMETER ($)</c:v>
                </c:pt>
              </c:strCache>
            </c:strRef>
          </c:cat>
          <c:val>
            <c:numRef>
              <c:f>GESTION!$N$18:$R$18</c:f>
              <c:numCache>
                <c:formatCode>#,##0.00</c:formatCode>
                <c:ptCount val="5"/>
                <c:pt idx="0">
                  <c:v>325631.86099999998</c:v>
                </c:pt>
                <c:pt idx="1">
                  <c:v>306412.48604655999</c:v>
                </c:pt>
                <c:pt idx="2">
                  <c:v>239386.99941142002</c:v>
                </c:pt>
                <c:pt idx="3">
                  <c:v>216951.09366142002</c:v>
                </c:pt>
                <c:pt idx="4">
                  <c:v>19219.374953439983</c:v>
                </c:pt>
              </c:numCache>
            </c:numRef>
          </c:val>
        </c:ser>
        <c:ser>
          <c:idx val="3"/>
          <c:order val="3"/>
          <c:tx>
            <c:strRef>
              <c:f>GESTION!$M$19</c:f>
              <c:strCache>
                <c:ptCount val="1"/>
                <c:pt idx="0">
                  <c:v>Gastos por Tributos, Multas, Sanciones e Intereses de Mora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GESTION!$N$15:$R$15</c:f>
              <c:strCache>
                <c:ptCount val="5"/>
                <c:pt idx="0">
                  <c:v>APROPIACIÓN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    ($)</c:v>
                </c:pt>
                <c:pt idx="4">
                  <c:v>APR. SIN COMPROMETER ($)</c:v>
                </c:pt>
              </c:strCache>
            </c:strRef>
          </c:cat>
          <c:val>
            <c:numRef>
              <c:f>GESTION!$N$19:$R$19</c:f>
              <c:numCache>
                <c:formatCode>#,##0.00</c:formatCode>
                <c:ptCount val="5"/>
                <c:pt idx="0">
                  <c:v>13410.78</c:v>
                </c:pt>
                <c:pt idx="1">
                  <c:v>12451.664256</c:v>
                </c:pt>
                <c:pt idx="2">
                  <c:v>12451.664256</c:v>
                </c:pt>
                <c:pt idx="3">
                  <c:v>12451.664256</c:v>
                </c:pt>
                <c:pt idx="4">
                  <c:v>959.11574400000063</c:v>
                </c:pt>
              </c:numCache>
            </c:numRef>
          </c:val>
        </c:ser>
        <c:ser>
          <c:idx val="4"/>
          <c:order val="4"/>
          <c:tx>
            <c:strRef>
              <c:f>GESTION!$M$20</c:f>
              <c:strCache>
                <c:ptCount val="1"/>
                <c:pt idx="0">
                  <c:v>Gastos de Inversion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GESTION!$N$15:$R$15</c:f>
              <c:strCache>
                <c:ptCount val="5"/>
                <c:pt idx="0">
                  <c:v>APROPIACIÓN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    ($)</c:v>
                </c:pt>
                <c:pt idx="4">
                  <c:v>APR. SIN COMPROMETER ($)</c:v>
                </c:pt>
              </c:strCache>
            </c:strRef>
          </c:cat>
          <c:val>
            <c:numRef>
              <c:f>GESTION!$N$20:$R$20</c:f>
              <c:numCache>
                <c:formatCode>#,##0.00</c:formatCode>
                <c:ptCount val="5"/>
                <c:pt idx="0">
                  <c:v>297616.91065999999</c:v>
                </c:pt>
                <c:pt idx="1">
                  <c:v>283664.84579384001</c:v>
                </c:pt>
                <c:pt idx="2">
                  <c:v>32505.397464730002</c:v>
                </c:pt>
                <c:pt idx="3">
                  <c:v>32218.961002730004</c:v>
                </c:pt>
                <c:pt idx="4">
                  <c:v>13952.064866159984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0627808"/>
        <c:axId val="1170620192"/>
        <c:axId val="0"/>
      </c:bar3DChart>
      <c:catAx>
        <c:axId val="1170627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70620192"/>
        <c:crosses val="autoZero"/>
        <c:auto val="1"/>
        <c:lblAlgn val="ctr"/>
        <c:lblOffset val="100"/>
        <c:noMultiLvlLbl val="0"/>
      </c:catAx>
      <c:valAx>
        <c:axId val="1170620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706278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58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7075131233595801"/>
          <c:y val="3.476521905323135E-2"/>
          <c:w val="0.72924868766404205"/>
          <c:h val="0.721106544322294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DCE!$M$21</c:f>
              <c:strCache>
                <c:ptCount val="1"/>
                <c:pt idx="0">
                  <c:v>Gastos de Personal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DCE!$N$20:$T$20</c:f>
              <c:strCache>
                <c:ptCount val="7"/>
                <c:pt idx="0">
                  <c:v>APR.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DCE!$N$21:$T$21</c:f>
              <c:numCache>
                <c:formatCode>#,##0.00</c:formatCode>
                <c:ptCount val="7"/>
                <c:pt idx="0">
                  <c:v>13248.697</c:v>
                </c:pt>
                <c:pt idx="1">
                  <c:v>307.68299999999999</c:v>
                </c:pt>
                <c:pt idx="2">
                  <c:v>12941.013999999999</c:v>
                </c:pt>
                <c:pt idx="3">
                  <c:v>8805.9525460000004</c:v>
                </c:pt>
                <c:pt idx="4">
                  <c:v>8805.9525460000004</c:v>
                </c:pt>
                <c:pt idx="5">
                  <c:v>8805.9525460000004</c:v>
                </c:pt>
                <c:pt idx="6">
                  <c:v>4135.0614539999997</c:v>
                </c:pt>
              </c:numCache>
            </c:numRef>
          </c:val>
        </c:ser>
        <c:ser>
          <c:idx val="1"/>
          <c:order val="1"/>
          <c:tx>
            <c:strRef>
              <c:f>DCE!$M$22</c:f>
              <c:strCache>
                <c:ptCount val="1"/>
                <c:pt idx="0">
                  <c:v>Adquisición de Bienes y Servicios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DCE!$N$20:$T$20</c:f>
              <c:strCache>
                <c:ptCount val="7"/>
                <c:pt idx="0">
                  <c:v>APR.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DCE!$N$22:$T$22</c:f>
              <c:numCache>
                <c:formatCode>#,##0.00</c:formatCode>
                <c:ptCount val="7"/>
                <c:pt idx="0">
                  <c:v>1916.845</c:v>
                </c:pt>
                <c:pt idx="1">
                  <c:v>0</c:v>
                </c:pt>
                <c:pt idx="2">
                  <c:v>1916.845</c:v>
                </c:pt>
                <c:pt idx="3">
                  <c:v>1674.01351264</c:v>
                </c:pt>
                <c:pt idx="4">
                  <c:v>1124.43440824</c:v>
                </c:pt>
                <c:pt idx="5">
                  <c:v>1121.1500606700001</c:v>
                </c:pt>
                <c:pt idx="6">
                  <c:v>242.8314873599999</c:v>
                </c:pt>
              </c:numCache>
            </c:numRef>
          </c:val>
        </c:ser>
        <c:ser>
          <c:idx val="2"/>
          <c:order val="2"/>
          <c:tx>
            <c:strRef>
              <c:f>DCE!$M$23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DCE!$N$20:$T$20</c:f>
              <c:strCache>
                <c:ptCount val="7"/>
                <c:pt idx="0">
                  <c:v>APR.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DCE!$N$23:$T$23</c:f>
              <c:numCache>
                <c:formatCode>#,##0.00</c:formatCode>
                <c:ptCount val="7"/>
                <c:pt idx="0">
                  <c:v>133.375</c:v>
                </c:pt>
                <c:pt idx="1">
                  <c:v>0</c:v>
                </c:pt>
                <c:pt idx="2">
                  <c:v>133.375</c:v>
                </c:pt>
                <c:pt idx="3">
                  <c:v>47.798622999999999</c:v>
                </c:pt>
                <c:pt idx="4">
                  <c:v>47.798622999999999</c:v>
                </c:pt>
                <c:pt idx="5">
                  <c:v>47.798622999999999</c:v>
                </c:pt>
                <c:pt idx="6">
                  <c:v>85.576376999999994</c:v>
                </c:pt>
              </c:numCache>
            </c:numRef>
          </c:val>
        </c:ser>
        <c:ser>
          <c:idx val="3"/>
          <c:order val="3"/>
          <c:tx>
            <c:strRef>
              <c:f>DCE!$M$24</c:f>
              <c:strCache>
                <c:ptCount val="1"/>
                <c:pt idx="0">
                  <c:v>Gastos por Tributos, Multas, Sanciones e Intereses de Mora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DCE!$N$20:$T$20</c:f>
              <c:strCache>
                <c:ptCount val="7"/>
                <c:pt idx="0">
                  <c:v>APR.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DCE!$N$24:$T$24</c:f>
              <c:numCache>
                <c:formatCode>#,##0.00</c:formatCode>
                <c:ptCount val="7"/>
                <c:pt idx="0">
                  <c:v>3.9350000000000001</c:v>
                </c:pt>
                <c:pt idx="1">
                  <c:v>0</c:v>
                </c:pt>
                <c:pt idx="2">
                  <c:v>3.9350000000000001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3.9350000000000001</c:v>
                </c:pt>
              </c:numCache>
            </c:numRef>
          </c:val>
        </c:ser>
        <c:ser>
          <c:idx val="4"/>
          <c:order val="4"/>
          <c:tx>
            <c:strRef>
              <c:f>DCE!$M$25</c:f>
              <c:strCache>
                <c:ptCount val="1"/>
                <c:pt idx="0">
                  <c:v>Gastos de Inversion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DCE!$N$20:$T$20</c:f>
              <c:strCache>
                <c:ptCount val="7"/>
                <c:pt idx="0">
                  <c:v>APR.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DCE!$N$25:$T$25</c:f>
              <c:numCache>
                <c:formatCode>#,##0.00</c:formatCode>
                <c:ptCount val="7"/>
                <c:pt idx="0">
                  <c:v>9493.9609999999993</c:v>
                </c:pt>
                <c:pt idx="1">
                  <c:v>0</c:v>
                </c:pt>
                <c:pt idx="2">
                  <c:v>9493.9609999999993</c:v>
                </c:pt>
                <c:pt idx="3">
                  <c:v>7890.1954338999994</c:v>
                </c:pt>
                <c:pt idx="4">
                  <c:v>4341.2312145900005</c:v>
                </c:pt>
                <c:pt idx="5">
                  <c:v>4295.5104625900003</c:v>
                </c:pt>
                <c:pt idx="6">
                  <c:v>1603.7655661000003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06425744"/>
        <c:axId val="1306426832"/>
        <c:axId val="0"/>
      </c:bar3DChart>
      <c:catAx>
        <c:axId val="130642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06426832"/>
        <c:crosses val="autoZero"/>
        <c:auto val="1"/>
        <c:lblAlgn val="ctr"/>
        <c:lblOffset val="100"/>
        <c:noMultiLvlLbl val="0"/>
      </c:catAx>
      <c:valAx>
        <c:axId val="1306426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064257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6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'INVERSION '!$J$3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'INVERSION '!$K$2:$O$2</c:f>
              <c:strCache>
                <c:ptCount val="5"/>
                <c:pt idx="0">
                  <c:v>APR. VIGENTE ($)</c:v>
                </c:pt>
                <c:pt idx="1">
                  <c:v>COMPROMISO ($)</c:v>
                </c:pt>
                <c:pt idx="2">
                  <c:v>OBLIGACION  ($)</c:v>
                </c:pt>
                <c:pt idx="3">
                  <c:v>PAGOS  ($)</c:v>
                </c:pt>
                <c:pt idx="4">
                  <c:v>APR.SIN COMPROMETER ($)</c:v>
                </c:pt>
              </c:strCache>
            </c:strRef>
          </c:cat>
          <c:val>
            <c:numRef>
              <c:f>'INVERSION '!$K$3:$O$3</c:f>
              <c:numCache>
                <c:formatCode>#,##0.00</c:formatCode>
                <c:ptCount val="5"/>
                <c:pt idx="0">
                  <c:v>34967.694382000001</c:v>
                </c:pt>
                <c:pt idx="1">
                  <c:v>32618.376602959997</c:v>
                </c:pt>
                <c:pt idx="2">
                  <c:v>5850.3717022600003</c:v>
                </c:pt>
                <c:pt idx="3">
                  <c:v>5726.7535032599999</c:v>
                </c:pt>
                <c:pt idx="4">
                  <c:v>2349.3177790400041</c:v>
                </c:pt>
              </c:numCache>
            </c:numRef>
          </c:val>
        </c:ser>
        <c:ser>
          <c:idx val="1"/>
          <c:order val="1"/>
          <c:tx>
            <c:strRef>
              <c:f>'INVERSION '!$J$4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'INVERSION '!$K$2:$O$2</c:f>
              <c:strCache>
                <c:ptCount val="5"/>
                <c:pt idx="0">
                  <c:v>APR. VIGENTE ($)</c:v>
                </c:pt>
                <c:pt idx="1">
                  <c:v>COMPROMISO ($)</c:v>
                </c:pt>
                <c:pt idx="2">
                  <c:v>OBLIGACION  ($)</c:v>
                </c:pt>
                <c:pt idx="3">
                  <c:v>PAGOS  ($)</c:v>
                </c:pt>
                <c:pt idx="4">
                  <c:v>APR.SIN COMPROMETER ($)</c:v>
                </c:pt>
              </c:strCache>
            </c:strRef>
          </c:cat>
          <c:val>
            <c:numRef>
              <c:f>'INVERSION '!$K$4:$O$4</c:f>
              <c:numCache>
                <c:formatCode>#,##0.00</c:formatCode>
                <c:ptCount val="5"/>
                <c:pt idx="0">
                  <c:v>100169.20650499999</c:v>
                </c:pt>
                <c:pt idx="1">
                  <c:v>89389.892993000001</c:v>
                </c:pt>
                <c:pt idx="2">
                  <c:v>27878.926838400002</c:v>
                </c:pt>
                <c:pt idx="3">
                  <c:v>27730.6776594</c:v>
                </c:pt>
                <c:pt idx="4">
                  <c:v>10779.313511999993</c:v>
                </c:pt>
              </c:numCache>
            </c:numRef>
          </c:val>
        </c:ser>
        <c:ser>
          <c:idx val="2"/>
          <c:order val="2"/>
          <c:tx>
            <c:strRef>
              <c:f>'INVERSION '!$J$5</c:f>
              <c:strCache>
                <c:ptCount val="1"/>
                <c:pt idx="0">
                  <c:v>SECRETARIA GENERAL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'INVERSION '!$K$2:$O$2</c:f>
              <c:strCache>
                <c:ptCount val="5"/>
                <c:pt idx="0">
                  <c:v>APR. VIGENTE ($)</c:v>
                </c:pt>
                <c:pt idx="1">
                  <c:v>COMPROMISO ($)</c:v>
                </c:pt>
                <c:pt idx="2">
                  <c:v>OBLIGACION  ($)</c:v>
                </c:pt>
                <c:pt idx="3">
                  <c:v>PAGOS  ($)</c:v>
                </c:pt>
                <c:pt idx="4">
                  <c:v>APR.SIN COMPROMETER ($)</c:v>
                </c:pt>
              </c:strCache>
            </c:strRef>
          </c:cat>
          <c:val>
            <c:numRef>
              <c:f>'INVERSION '!$K$5:$O$5</c:f>
              <c:numCache>
                <c:formatCode>#,##0.00</c:formatCode>
                <c:ptCount val="5"/>
                <c:pt idx="0">
                  <c:v>3307.220718</c:v>
                </c:pt>
                <c:pt idx="1">
                  <c:v>2392.790332</c:v>
                </c:pt>
                <c:pt idx="2">
                  <c:v>1655.9293458299999</c:v>
                </c:pt>
                <c:pt idx="3">
                  <c:v>1627.63278083</c:v>
                </c:pt>
                <c:pt idx="4">
                  <c:v>914.430386</c:v>
                </c:pt>
              </c:numCache>
            </c:numRef>
          </c:val>
        </c:ser>
        <c:ser>
          <c:idx val="3"/>
          <c:order val="3"/>
          <c:tx>
            <c:strRef>
              <c:f>'INVERSION '!$J$6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'INVERSION '!$K$2:$O$2</c:f>
              <c:strCache>
                <c:ptCount val="5"/>
                <c:pt idx="0">
                  <c:v>APR. VIGENTE ($)</c:v>
                </c:pt>
                <c:pt idx="1">
                  <c:v>COMPROMISO ($)</c:v>
                </c:pt>
                <c:pt idx="2">
                  <c:v>OBLIGACION  ($)</c:v>
                </c:pt>
                <c:pt idx="3">
                  <c:v>PAGOS  ($)</c:v>
                </c:pt>
                <c:pt idx="4">
                  <c:v>APR.SIN COMPROMETER ($)</c:v>
                </c:pt>
              </c:strCache>
            </c:strRef>
          </c:cat>
          <c:val>
            <c:numRef>
              <c:f>'INVERSION '!$K$6:$O$6</c:f>
              <c:numCache>
                <c:formatCode>#,##0.00</c:formatCode>
                <c:ptCount val="5"/>
                <c:pt idx="0">
                  <c:v>168666.75005500001</c:v>
                </c:pt>
                <c:pt idx="1">
                  <c:v>167153.98129977999</c:v>
                </c:pt>
                <c:pt idx="2">
                  <c:v>1461.40079283</c:v>
                </c:pt>
                <c:pt idx="3">
                  <c:v>1429.40752183</c:v>
                </c:pt>
                <c:pt idx="4">
                  <c:v>1512.7687552200223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06427376"/>
        <c:axId val="1306420304"/>
        <c:axId val="0"/>
      </c:bar3DChart>
      <c:catAx>
        <c:axId val="130642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06420304"/>
        <c:crosses val="autoZero"/>
        <c:auto val="1"/>
        <c:lblAlgn val="ctr"/>
        <c:lblOffset val="100"/>
        <c:noMultiLvlLbl val="0"/>
      </c:catAx>
      <c:valAx>
        <c:axId val="1306420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064273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097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77167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195507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258734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5569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363035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22/10/2021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 rot="5400000">
            <a:off x="8234561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2" name="Google Shape;102;p9"/>
          <p:cNvSpPr/>
          <p:nvPr/>
        </p:nvSpPr>
        <p:spPr>
          <a:xfrm rot="10800000" flipH="1">
            <a:off x="7937900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292350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4" name="Google Shape;104;p9"/>
          <p:cNvSpPr/>
          <p:nvPr/>
        </p:nvSpPr>
        <p:spPr>
          <a:xfrm rot="10800000">
            <a:off x="278211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10800000">
            <a:off x="6904227" y="249339"/>
            <a:ext cx="2034302" cy="2271600"/>
            <a:chOff x="208025" y="2621275"/>
            <a:chExt cx="2034302" cy="2271600"/>
          </a:xfrm>
        </p:grpSpPr>
        <p:sp>
          <p:nvSpPr>
            <p:cNvPr id="11" name="Google Shape;11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208025" y="2621275"/>
            <a:ext cx="2034302" cy="2271600"/>
            <a:chOff x="208025" y="2621275"/>
            <a:chExt cx="2034302" cy="2271600"/>
          </a:xfrm>
        </p:grpSpPr>
        <p:sp>
          <p:nvSpPr>
            <p:cNvPr id="14" name="Google Shape;14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sp>
        <p:nvSpPr>
          <p:cNvPr id="16" name="Google Shape;16;p2"/>
          <p:cNvSpPr/>
          <p:nvPr/>
        </p:nvSpPr>
        <p:spPr>
          <a:xfrm rot="10800000" flipH="1">
            <a:off x="624300" y="1092075"/>
            <a:ext cx="7895400" cy="2959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01000" y="1738825"/>
            <a:ext cx="6942000" cy="16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777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1028273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3463597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9984314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420473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30941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4501346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22/10/2021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7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4137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6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2221" y="1498060"/>
            <a:ext cx="7266562" cy="1731524"/>
          </a:xfrm>
          <a:solidFill>
            <a:schemeClr val="accent4">
              <a:lumMod val="50000"/>
            </a:schemeClr>
          </a:solidFill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3501 - MINISTERIO DE COMERCIO INDUSTRIA Y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TURISMO</a:t>
            </a:r>
            <a:r>
              <a:rPr lang="es-CO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 </a:t>
            </a:r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PRESUPUESTAL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ACUMULADA</a:t>
            </a:r>
            <a: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SEPTIEMBRE 30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2021</a:t>
            </a:r>
            <a:b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200" dirty="0"/>
              <a:t/>
            </a:r>
            <a:br>
              <a:rPr lang="es-CO" sz="1200" dirty="0"/>
            </a:br>
            <a:endParaRPr lang="es-CO" sz="1200" dirty="0"/>
          </a:p>
        </p:txBody>
      </p:sp>
      <p:sp>
        <p:nvSpPr>
          <p:cNvPr id="3" name="Rectángulo 2"/>
          <p:cNvSpPr/>
          <p:nvPr/>
        </p:nvSpPr>
        <p:spPr>
          <a:xfrm>
            <a:off x="1079770" y="2791839"/>
            <a:ext cx="703309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dirty="0" smtClean="0"/>
              <a:t>        COMPROMETIDO   92,23 %                  -         OBLIGADO    46,78 %</a:t>
            </a:r>
            <a:endParaRPr lang="es-CO" dirty="0"/>
          </a:p>
        </p:txBody>
      </p:sp>
      <p:pic>
        <p:nvPicPr>
          <p:cNvPr id="5" name="Imagen 4" descr="cid:A1151BFF-0E8C-41C0-A184-8A0FA5990D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412460" cy="612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77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4232425"/>
            <a:ext cx="9144000" cy="565500"/>
          </a:xfrm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dirty="0" smtClean="0">
                <a:solidFill>
                  <a:schemeClr val="bg1"/>
                </a:solidFill>
              </a:rPr>
              <a:t>GRAFICA EJECUCIÓN PRESUPUESTAL ACUMULADA                                                                                                             </a:t>
            </a:r>
            <a:r>
              <a:rPr lang="es-CO" sz="1200" dirty="0" smtClean="0">
                <a:solidFill>
                  <a:schemeClr val="bg1"/>
                </a:solidFill>
              </a:rPr>
              <a:t>SECCIÓN 3501 MINCOMERCIO CON CORTE AL 30 DE SEPTIEMBRE DE 2021</a:t>
            </a:r>
          </a:p>
        </p:txBody>
      </p:sp>
      <p:sp>
        <p:nvSpPr>
          <p:cNvPr id="3" name="Rectángulo 2"/>
          <p:cNvSpPr/>
          <p:nvPr/>
        </p:nvSpPr>
        <p:spPr>
          <a:xfrm flipH="1">
            <a:off x="1306286" y="4797925"/>
            <a:ext cx="159242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1217664"/>
              </p:ext>
            </p:extLst>
          </p:nvPr>
        </p:nvGraphicFramePr>
        <p:xfrm>
          <a:off x="0" y="-1"/>
          <a:ext cx="9144000" cy="423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4019342"/>
            <a:ext cx="9144000" cy="77858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GRÁFICA </a:t>
            </a:r>
            <a:r>
              <a:rPr lang="es-CO" dirty="0">
                <a:solidFill>
                  <a:schemeClr val="bg1"/>
                </a:solidFill>
              </a:rPr>
              <a:t>EJECUCIÓN PRESUPUESTAL ACUMULADA                                                                                                                           </a:t>
            </a:r>
            <a:r>
              <a:rPr lang="es-CO" sz="1400" dirty="0">
                <a:solidFill>
                  <a:schemeClr val="bg1"/>
                </a:solidFill>
              </a:rPr>
              <a:t>UNIDAD EJECUTORA 3501-01 GESTIÓN GENERAL CON CORTE </a:t>
            </a:r>
            <a:r>
              <a:rPr lang="es-CO" sz="1400" dirty="0" smtClean="0">
                <a:solidFill>
                  <a:schemeClr val="bg1"/>
                </a:solidFill>
              </a:rPr>
              <a:t>AL 30 DE SEPTIEMBRE DE 2021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dirty="0"/>
          </a:p>
        </p:txBody>
      </p:sp>
      <p:sp>
        <p:nvSpPr>
          <p:cNvPr id="4" name="Rectángulo 3"/>
          <p:cNvSpPr/>
          <p:nvPr/>
        </p:nvSpPr>
        <p:spPr>
          <a:xfrm flipH="1">
            <a:off x="1206757" y="4771145"/>
            <a:ext cx="1648410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6371567"/>
              </p:ext>
            </p:extLst>
          </p:nvPr>
        </p:nvGraphicFramePr>
        <p:xfrm>
          <a:off x="0" y="1"/>
          <a:ext cx="9144000" cy="4019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018384"/>
            <a:ext cx="8580000" cy="77954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400" dirty="0">
                <a:solidFill>
                  <a:schemeClr val="bg1"/>
                </a:solidFill>
              </a:rPr>
              <a:t>GRÁFICA EJECUCIÓN PRESUPUESTAL ACUMULADA                                                                                                                           </a:t>
            </a:r>
            <a:r>
              <a:rPr lang="es-CO" sz="1200" dirty="0">
                <a:solidFill>
                  <a:schemeClr val="bg1"/>
                </a:solidFill>
              </a:rPr>
              <a:t>UNIDAD EJECUTORA </a:t>
            </a:r>
            <a:r>
              <a:rPr lang="es-CO" sz="1200" dirty="0" smtClean="0">
                <a:solidFill>
                  <a:schemeClr val="bg1"/>
                </a:solidFill>
              </a:rPr>
              <a:t>3501-02 DIRECCIÓN DE COMERCIO EXTERIOR  </a:t>
            </a:r>
            <a:r>
              <a:rPr lang="es-CO" sz="1200" dirty="0">
                <a:solidFill>
                  <a:schemeClr val="bg1"/>
                </a:solidFill>
              </a:rPr>
              <a:t>CON CORTE AL </a:t>
            </a:r>
            <a:r>
              <a:rPr lang="es-CO" sz="1200" dirty="0" smtClean="0">
                <a:solidFill>
                  <a:schemeClr val="bg1"/>
                </a:solidFill>
              </a:rPr>
              <a:t>30 DE SEPTIEMBRE DE 2021</a:t>
            </a:r>
            <a:endParaRPr lang="es-CO" sz="1200" dirty="0">
              <a:solidFill>
                <a:schemeClr val="bg1"/>
              </a:solidFill>
            </a:endParaRPr>
          </a:p>
          <a:p>
            <a:pPr marL="0" lvl="0" indent="0"/>
            <a:endParaRPr sz="1200" dirty="0"/>
          </a:p>
        </p:txBody>
      </p:sp>
      <p:sp>
        <p:nvSpPr>
          <p:cNvPr id="2" name="Rectángulo 1"/>
          <p:cNvSpPr/>
          <p:nvPr/>
        </p:nvSpPr>
        <p:spPr>
          <a:xfrm>
            <a:off x="1219199" y="4797925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9820378"/>
              </p:ext>
            </p:extLst>
          </p:nvPr>
        </p:nvGraphicFramePr>
        <p:xfrm>
          <a:off x="1" y="1"/>
          <a:ext cx="9144000" cy="4018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-27578" y="4200211"/>
            <a:ext cx="9171578" cy="699279"/>
          </a:xfrm>
          <a:solidFill>
            <a:schemeClr val="accent4">
              <a:lumMod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GRÀFICA EJECUCIÒN PRESUPUESTAL ACUMULADA </a:t>
            </a:r>
          </a:p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GASTOS DE INVERSIÒN </a:t>
            </a:r>
            <a:r>
              <a:rPr lang="es-CO" sz="1400" dirty="0">
                <a:solidFill>
                  <a:schemeClr val="bg1"/>
                </a:solidFill>
              </a:rPr>
              <a:t>CON CORTE AL </a:t>
            </a:r>
            <a:r>
              <a:rPr lang="es-CO" sz="1400" dirty="0" smtClean="0">
                <a:solidFill>
                  <a:schemeClr val="bg1"/>
                </a:solidFill>
              </a:rPr>
              <a:t> 30 DE SEPTIEMBRE DE 2021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397" y="4899491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3836204"/>
              </p:ext>
            </p:extLst>
          </p:nvPr>
        </p:nvGraphicFramePr>
        <p:xfrm>
          <a:off x="13397" y="0"/>
          <a:ext cx="9018636" cy="4117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5154</TotalTime>
  <Words>109</Words>
  <Application>Microsoft Office PowerPoint</Application>
  <PresentationFormat>Presentación en pantalla (16:9)</PresentationFormat>
  <Paragraphs>13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Calibri</vt:lpstr>
      <vt:lpstr>Montserrat</vt:lpstr>
      <vt:lpstr>Arial</vt:lpstr>
      <vt:lpstr>Calibri Light</vt:lpstr>
      <vt:lpstr>Office Theme</vt:lpstr>
      <vt:lpstr>1_Office Theme</vt:lpstr>
      <vt:lpstr>SECCIÓN 3501 - MINISTERIO DE COMERCIO INDUSTRIA Y TURISMO                          EJECUCIÓN  PRESUPUESTAL  ACUMULADA   SEPTIEMBRE 30 DE 2021   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Maria del Carmen Moreno Moscoso</cp:lastModifiedBy>
  <cp:revision>772</cp:revision>
  <cp:lastPrinted>2021-10-22T16:14:42Z</cp:lastPrinted>
  <dcterms:modified xsi:type="dcterms:W3CDTF">2021-10-22T16:14:47Z</dcterms:modified>
</cp:coreProperties>
</file>