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93" r:id="rId1"/>
    <p:sldMasterId id="2147483707" r:id="rId2"/>
  </p:sldMasterIdLst>
  <p:notesMasterIdLst>
    <p:notesMasterId r:id="rId8"/>
  </p:notesMasterIdLst>
  <p:sldIdLst>
    <p:sldId id="336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Calibri Light" panose="020F0302020204030204" pitchFamily="34" charset="0"/>
      <p:regular r:id="rId9"/>
      <p:italic r:id="rId10"/>
    </p:embeddedFont>
    <p:embeddedFont>
      <p:font typeface="Montserrat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999FF"/>
    <a:srgbClr val="9966FF"/>
    <a:srgbClr val="FF9900"/>
    <a:srgbClr val="FF00FF"/>
    <a:srgbClr val="FF9933"/>
    <a:srgbClr val="CCFF33"/>
    <a:srgbClr val="33CC33"/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870" y="138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TRABAJO%20PAGINA%20WEB%202021\TRABAJO%20PAGINA%20WEB%20OCTUBRE%20DE%202021\GRAFICA%20CONSOLIDADO%20SECCION%20350101%20OCTUBRE%2031%20DE%202021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TRABAJO%20PAGINA%20WEB%202021\TRABAJO%20PAGINA%20WEB%20OCTUBRE%20DE%202021\GRAFICA%20CONSOLIDADO%20SECCION%20350101%20OCTUBRE%2031%20DE%202021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TRABAJO%20PAGINA%20WEB%202021\TRABAJO%20PAGINA%20WEB%20OCTUBRE%20DE%202021\GRAFICA%20CONSOLIDADO%20SECCION%20350101%20OCTUBRE%2031%20DE%202021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TRABAJO%20PAGINA%20WEB%202021\TRABAJO%20PAGINA%20WEB%20OCTUBRE%20DE%202021\GRAFICA%20CONSOLIDADO%20SECCION%20350101%20OCTUBRE%2031%20DE%202021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159593193306341"/>
          <c:y val="1.8309427353662384E-2"/>
          <c:w val="0.79840406806693653"/>
          <c:h val="0.766573240596715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TOTAL!$M$14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6"/>
              <c:layout>
                <c:manualLayout>
                  <c:x val="-2.0601614833145532E-16"/>
                  <c:y val="-2.3334643993127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>
                  <a:lumMod val="50000"/>
                </a:schemeClr>
              </a:solidFill>
              <a:ln>
                <a:solidFill>
                  <a:srgbClr val="008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TOTAL!$N$13:$T$13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TOTAL!$N$14:$T$14</c:f>
              <c:numCache>
                <c:formatCode>#,##0.00</c:formatCode>
                <c:ptCount val="7"/>
                <c:pt idx="0">
                  <c:v>414301.04800000001</c:v>
                </c:pt>
                <c:pt idx="1">
                  <c:v>307.68299999999999</c:v>
                </c:pt>
                <c:pt idx="2">
                  <c:v>413993.36499999999</c:v>
                </c:pt>
                <c:pt idx="3">
                  <c:v>381410.91817920998</c:v>
                </c:pt>
                <c:pt idx="4">
                  <c:v>330022.00772960996</c:v>
                </c:pt>
                <c:pt idx="5">
                  <c:v>329919.14116460999</c:v>
                </c:pt>
                <c:pt idx="6">
                  <c:v>32582.446820790039</c:v>
                </c:pt>
              </c:numCache>
            </c:numRef>
          </c:val>
        </c:ser>
        <c:ser>
          <c:idx val="1"/>
          <c:order val="1"/>
          <c:tx>
            <c:strRef>
              <c:f>TOTAL!$M$15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4.1437817613433833E-2"/>
                  <c:y val="-1.1667190755596368E-2"/>
                </c:manualLayout>
              </c:layout>
              <c:spPr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034747819385314E-2"/>
                      <c:h val="3.6618854707324761E-2"/>
                    </c:manualLayout>
                  </c15:layout>
                </c:ext>
              </c:extLst>
            </c:dLbl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TOTAL!$N$13:$T$13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TOTAL!$N$15:$T$15</c:f>
              <c:numCache>
                <c:formatCode>#,##0.00</c:formatCode>
                <c:ptCount val="7"/>
                <c:pt idx="0">
                  <c:v>307110.87166</c:v>
                </c:pt>
                <c:pt idx="1">
                  <c:v>0</c:v>
                </c:pt>
                <c:pt idx="2">
                  <c:v>307110.87166</c:v>
                </c:pt>
                <c:pt idx="3">
                  <c:v>294228.29869378003</c:v>
                </c:pt>
                <c:pt idx="4">
                  <c:v>63444.768056120003</c:v>
                </c:pt>
                <c:pt idx="5">
                  <c:v>63080.897865120001</c:v>
                </c:pt>
                <c:pt idx="6">
                  <c:v>12882.57296621997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8768512"/>
        <c:axId val="178774496"/>
        <c:axId val="0"/>
      </c:bar3DChart>
      <c:catAx>
        <c:axId val="17876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8774496"/>
        <c:crosses val="autoZero"/>
        <c:auto val="1"/>
        <c:lblAlgn val="ctr"/>
        <c:lblOffset val="100"/>
        <c:noMultiLvlLbl val="0"/>
      </c:catAx>
      <c:valAx>
        <c:axId val="17877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87685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GG!$M$15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GG!$N$14:$R$14</c:f>
              <c:strCache>
                <c:ptCount val="5"/>
                <c:pt idx="0">
                  <c:v>APR.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APR. SIN COMPROMETER ($)</c:v>
                </c:pt>
              </c:strCache>
            </c:strRef>
          </c:cat>
          <c:val>
            <c:numRef>
              <c:f>GG!$N$15:$R$15</c:f>
              <c:numCache>
                <c:formatCode>#,##0.00</c:formatCode>
                <c:ptCount val="5"/>
                <c:pt idx="0">
                  <c:v>41107.300999999999</c:v>
                </c:pt>
                <c:pt idx="1">
                  <c:v>30061.593462000001</c:v>
                </c:pt>
                <c:pt idx="2">
                  <c:v>29902.727188000001</c:v>
                </c:pt>
                <c:pt idx="3">
                  <c:v>29902.727188000001</c:v>
                </c:pt>
                <c:pt idx="4">
                  <c:v>11045.707538000001</c:v>
                </c:pt>
              </c:numCache>
            </c:numRef>
          </c:val>
        </c:ser>
        <c:ser>
          <c:idx val="1"/>
          <c:order val="1"/>
          <c:tx>
            <c:strRef>
              <c:f>GG!$M$16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GG!$N$14:$R$14</c:f>
              <c:strCache>
                <c:ptCount val="5"/>
                <c:pt idx="0">
                  <c:v>APR.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APR. SIN COMPROMETER ($)</c:v>
                </c:pt>
              </c:strCache>
            </c:strRef>
          </c:cat>
          <c:val>
            <c:numRef>
              <c:f>GG!$N$16:$R$16</c:f>
              <c:numCache>
                <c:formatCode>#,##0.00</c:formatCode>
                <c:ptCount val="5"/>
                <c:pt idx="0">
                  <c:v>18848.254000000001</c:v>
                </c:pt>
                <c:pt idx="1">
                  <c:v>17609.11518434</c:v>
                </c:pt>
                <c:pt idx="2">
                  <c:v>13151.49268008</c:v>
                </c:pt>
                <c:pt idx="3">
                  <c:v>13050.13660908</c:v>
                </c:pt>
                <c:pt idx="4">
                  <c:v>1239.1388156599999</c:v>
                </c:pt>
              </c:numCache>
            </c:numRef>
          </c:val>
        </c:ser>
        <c:ser>
          <c:idx val="2"/>
          <c:order val="2"/>
          <c:tx>
            <c:strRef>
              <c:f>GG!$M$17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GG!$N$14:$R$14</c:f>
              <c:strCache>
                <c:ptCount val="5"/>
                <c:pt idx="0">
                  <c:v>APR.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APR. SIN COMPROMETER ($)</c:v>
                </c:pt>
              </c:strCache>
            </c:strRef>
          </c:cat>
          <c:val>
            <c:numRef>
              <c:f>GG!$N$17:$R$17</c:f>
              <c:numCache>
                <c:formatCode>#,##0.00</c:formatCode>
                <c:ptCount val="5"/>
                <c:pt idx="0">
                  <c:v>325631.86099999998</c:v>
                </c:pt>
                <c:pt idx="1">
                  <c:v>308876.79641582997</c:v>
                </c:pt>
                <c:pt idx="2">
                  <c:v>262556.02246805001</c:v>
                </c:pt>
                <c:pt idx="3">
                  <c:v>262554.51197404996</c:v>
                </c:pt>
                <c:pt idx="4">
                  <c:v>16755.064584170043</c:v>
                </c:pt>
              </c:numCache>
            </c:numRef>
          </c:val>
        </c:ser>
        <c:ser>
          <c:idx val="3"/>
          <c:order val="3"/>
          <c:tx>
            <c:strRef>
              <c:f>GG!$M$18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GG!$N$14:$R$14</c:f>
              <c:strCache>
                <c:ptCount val="5"/>
                <c:pt idx="0">
                  <c:v>APR.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APR. SIN COMPROMETER ($)</c:v>
                </c:pt>
              </c:strCache>
            </c:strRef>
          </c:cat>
          <c:val>
            <c:numRef>
              <c:f>GG!$N$18:$R$18</c:f>
              <c:numCache>
                <c:formatCode>#,##0.00</c:formatCode>
                <c:ptCount val="5"/>
                <c:pt idx="0">
                  <c:v>13410.78</c:v>
                </c:pt>
                <c:pt idx="1">
                  <c:v>13354.839255999999</c:v>
                </c:pt>
                <c:pt idx="2">
                  <c:v>13354.839255999999</c:v>
                </c:pt>
                <c:pt idx="3">
                  <c:v>13354.839255999999</c:v>
                </c:pt>
                <c:pt idx="4">
                  <c:v>55.940744000000002</c:v>
                </c:pt>
              </c:numCache>
            </c:numRef>
          </c:val>
        </c:ser>
        <c:ser>
          <c:idx val="4"/>
          <c:order val="4"/>
          <c:tx>
            <c:strRef>
              <c:f>GG!$M$19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GG!$N$14:$R$14</c:f>
              <c:strCache>
                <c:ptCount val="5"/>
                <c:pt idx="0">
                  <c:v>APR.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($)</c:v>
                </c:pt>
                <c:pt idx="4">
                  <c:v>APR. SIN COMPROMETER ($)</c:v>
                </c:pt>
              </c:strCache>
            </c:strRef>
          </c:cat>
          <c:val>
            <c:numRef>
              <c:f>GG!$N$19:$R$19</c:f>
              <c:numCache>
                <c:formatCode>#,##0.00</c:formatCode>
                <c:ptCount val="5"/>
                <c:pt idx="0">
                  <c:v>297616.91065999999</c:v>
                </c:pt>
                <c:pt idx="1">
                  <c:v>285762.21446011006</c:v>
                </c:pt>
                <c:pt idx="2">
                  <c:v>58513.721853730007</c:v>
                </c:pt>
                <c:pt idx="3">
                  <c:v>58325.787763730004</c:v>
                </c:pt>
                <c:pt idx="4">
                  <c:v>11854.696199889953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773408"/>
        <c:axId val="178769056"/>
        <c:axId val="0"/>
      </c:bar3DChart>
      <c:catAx>
        <c:axId val="17877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8769056"/>
        <c:crosses val="autoZero"/>
        <c:auto val="1"/>
        <c:lblAlgn val="ctr"/>
        <c:lblOffset val="100"/>
        <c:noMultiLvlLbl val="0"/>
      </c:catAx>
      <c:valAx>
        <c:axId val="17876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87734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8604330708661418"/>
          <c:y val="3.542673107890499E-2"/>
          <c:w val="0.71395669291338582"/>
          <c:h val="0.68495517770423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DCE!$M$14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DCE!$N$13:$T$13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APR.SIN COMPROMETER ($)</c:v>
                </c:pt>
              </c:strCache>
            </c:strRef>
          </c:cat>
          <c:val>
            <c:numRef>
              <c:f>DCE!$N$14:$T$14</c:f>
              <c:numCache>
                <c:formatCode>#,##0.00</c:formatCode>
                <c:ptCount val="7"/>
                <c:pt idx="0">
                  <c:v>13248.697</c:v>
                </c:pt>
                <c:pt idx="1">
                  <c:v>307.68299999999999</c:v>
                </c:pt>
                <c:pt idx="2">
                  <c:v>12941.013999999999</c:v>
                </c:pt>
                <c:pt idx="3">
                  <c:v>9754.4556520000006</c:v>
                </c:pt>
                <c:pt idx="4">
                  <c:v>9754.4556520000006</c:v>
                </c:pt>
                <c:pt idx="5">
                  <c:v>9754.4556520000006</c:v>
                </c:pt>
                <c:pt idx="6">
                  <c:v>3186.558348</c:v>
                </c:pt>
              </c:numCache>
            </c:numRef>
          </c:val>
        </c:ser>
        <c:ser>
          <c:idx val="1"/>
          <c:order val="1"/>
          <c:tx>
            <c:strRef>
              <c:f>DCE!$M$15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DCE!$N$13:$T$13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APR.SIN COMPROMETER ($)</c:v>
                </c:pt>
              </c:strCache>
            </c:strRef>
          </c:cat>
          <c:val>
            <c:numRef>
              <c:f>DCE!$N$15:$T$15</c:f>
              <c:numCache>
                <c:formatCode>#,##0.00</c:formatCode>
                <c:ptCount val="7"/>
                <c:pt idx="0">
                  <c:v>1916.845</c:v>
                </c:pt>
                <c:pt idx="1">
                  <c:v>0</c:v>
                </c:pt>
                <c:pt idx="2">
                  <c:v>1916.845</c:v>
                </c:pt>
                <c:pt idx="3">
                  <c:v>1694.9355560399999</c:v>
                </c:pt>
                <c:pt idx="4">
                  <c:v>1243.2878324799999</c:v>
                </c:pt>
                <c:pt idx="5">
                  <c:v>1243.2878324799999</c:v>
                </c:pt>
                <c:pt idx="6">
                  <c:v>221.90944396000003</c:v>
                </c:pt>
              </c:numCache>
            </c:numRef>
          </c:val>
        </c:ser>
        <c:ser>
          <c:idx val="2"/>
          <c:order val="2"/>
          <c:tx>
            <c:strRef>
              <c:f>DCE!$M$16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DCE!$N$13:$T$13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APR.SIN COMPROMETER ($)</c:v>
                </c:pt>
              </c:strCache>
            </c:strRef>
          </c:cat>
          <c:val>
            <c:numRef>
              <c:f>DCE!$N$16:$T$16</c:f>
              <c:numCache>
                <c:formatCode>#,##0.00</c:formatCode>
                <c:ptCount val="7"/>
                <c:pt idx="0">
                  <c:v>133.375</c:v>
                </c:pt>
                <c:pt idx="1">
                  <c:v>0</c:v>
                </c:pt>
                <c:pt idx="2">
                  <c:v>133.375</c:v>
                </c:pt>
                <c:pt idx="3">
                  <c:v>59.182653000000002</c:v>
                </c:pt>
                <c:pt idx="4">
                  <c:v>59.182653000000002</c:v>
                </c:pt>
                <c:pt idx="5">
                  <c:v>59.182653000000002</c:v>
                </c:pt>
                <c:pt idx="6">
                  <c:v>74.192346999999998</c:v>
                </c:pt>
              </c:numCache>
            </c:numRef>
          </c:val>
        </c:ser>
        <c:ser>
          <c:idx val="3"/>
          <c:order val="3"/>
          <c:tx>
            <c:strRef>
              <c:f>DCE!$M$17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DCE!$N$13:$T$13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APR.SIN COMPROMETER ($)</c:v>
                </c:pt>
              </c:strCache>
            </c:strRef>
          </c:cat>
          <c:val>
            <c:numRef>
              <c:f>DCE!$N$17:$T$17</c:f>
              <c:numCache>
                <c:formatCode>#,##0.00</c:formatCode>
                <c:ptCount val="7"/>
                <c:pt idx="0">
                  <c:v>3.9350000000000001</c:v>
                </c:pt>
                <c:pt idx="1">
                  <c:v>0</c:v>
                </c:pt>
                <c:pt idx="2">
                  <c:v>3.9350000000000001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3.9350000000000001</c:v>
                </c:pt>
              </c:numCache>
            </c:numRef>
          </c:val>
        </c:ser>
        <c:ser>
          <c:idx val="4"/>
          <c:order val="4"/>
          <c:tx>
            <c:strRef>
              <c:f>DCE!$M$18</c:f>
              <c:strCache>
                <c:ptCount val="1"/>
                <c:pt idx="0">
                  <c:v>Gastos de Inversion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DCE!$N$13:$T$13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APR.SIN COMPROMETER ($)</c:v>
                </c:pt>
              </c:strCache>
            </c:strRef>
          </c:cat>
          <c:val>
            <c:numRef>
              <c:f>DCE!$N$18:$T$18</c:f>
              <c:numCache>
                <c:formatCode>#,##0.00</c:formatCode>
                <c:ptCount val="7"/>
                <c:pt idx="0">
                  <c:v>9493.9609999999993</c:v>
                </c:pt>
                <c:pt idx="1">
                  <c:v>0</c:v>
                </c:pt>
                <c:pt idx="2">
                  <c:v>9493.9609999999993</c:v>
                </c:pt>
                <c:pt idx="3">
                  <c:v>8466.0842336700007</c:v>
                </c:pt>
                <c:pt idx="4">
                  <c:v>4931.04620239</c:v>
                </c:pt>
                <c:pt idx="5">
                  <c:v>4755.1101013900006</c:v>
                </c:pt>
                <c:pt idx="6">
                  <c:v>1027.87676633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770144"/>
        <c:axId val="178775040"/>
        <c:axId val="0"/>
      </c:bar3DChart>
      <c:catAx>
        <c:axId val="17877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8775040"/>
        <c:crosses val="autoZero"/>
        <c:auto val="1"/>
        <c:lblAlgn val="ctr"/>
        <c:lblOffset val="100"/>
        <c:noMultiLvlLbl val="0"/>
      </c:catAx>
      <c:valAx>
        <c:axId val="17877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87701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6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232781011286988"/>
          <c:y val="1.6607502958185423E-2"/>
          <c:w val="0.76767218988713015"/>
          <c:h val="0.811796314946157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Hoja4!$L$10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Hoja4!$M$9:$Q$9</c:f>
              <c:strCache>
                <c:ptCount val="5"/>
                <c:pt idx="0">
                  <c:v>APR. VIGENTE($)</c:v>
                </c:pt>
                <c:pt idx="1">
                  <c:v>COMPROMISO ($)</c:v>
                </c:pt>
                <c:pt idx="2">
                  <c:v>OBLIGACION ($)</c:v>
                </c:pt>
                <c:pt idx="3">
                  <c:v>PAGOS  ($)</c:v>
                </c:pt>
                <c:pt idx="4">
                  <c:v>APROPIACION SIN COMPROMETER ($)</c:v>
                </c:pt>
              </c:strCache>
            </c:strRef>
          </c:cat>
          <c:val>
            <c:numRef>
              <c:f>Hoja4!$M$10:$Q$10</c:f>
              <c:numCache>
                <c:formatCode>#,##0.00</c:formatCode>
                <c:ptCount val="5"/>
                <c:pt idx="0">
                  <c:v>34967.694382000001</c:v>
                </c:pt>
                <c:pt idx="1">
                  <c:v>33158.430703730002</c:v>
                </c:pt>
                <c:pt idx="2">
                  <c:v>8365.5655330600002</c:v>
                </c:pt>
                <c:pt idx="3">
                  <c:v>8146.0085580600007</c:v>
                </c:pt>
                <c:pt idx="4">
                  <c:v>1809.2636782699967</c:v>
                </c:pt>
              </c:numCache>
            </c:numRef>
          </c:val>
        </c:ser>
        <c:ser>
          <c:idx val="1"/>
          <c:order val="1"/>
          <c:tx>
            <c:strRef>
              <c:f>Hoja4!$L$11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Hoja4!$M$9:$Q$9</c:f>
              <c:strCache>
                <c:ptCount val="5"/>
                <c:pt idx="0">
                  <c:v>APR. VIGENTE($)</c:v>
                </c:pt>
                <c:pt idx="1">
                  <c:v>COMPROMISO ($)</c:v>
                </c:pt>
                <c:pt idx="2">
                  <c:v>OBLIGACION ($)</c:v>
                </c:pt>
                <c:pt idx="3">
                  <c:v>PAGOS  ($)</c:v>
                </c:pt>
                <c:pt idx="4">
                  <c:v>APROPIACION SIN COMPROMETER ($)</c:v>
                </c:pt>
              </c:strCache>
            </c:strRef>
          </c:cat>
          <c:val>
            <c:numRef>
              <c:f>Hoja4!$M$11:$Q$11</c:f>
              <c:numCache>
                <c:formatCode>#,##0.00</c:formatCode>
                <c:ptCount val="5"/>
                <c:pt idx="0">
                  <c:v>100169.20650499999</c:v>
                </c:pt>
                <c:pt idx="1">
                  <c:v>89856.970634500001</c:v>
                </c:pt>
                <c:pt idx="2">
                  <c:v>51612.2469394</c:v>
                </c:pt>
                <c:pt idx="3">
                  <c:v>51491.955649399999</c:v>
                </c:pt>
                <c:pt idx="4">
                  <c:v>10312.235870500001</c:v>
                </c:pt>
              </c:numCache>
            </c:numRef>
          </c:val>
        </c:ser>
        <c:ser>
          <c:idx val="2"/>
          <c:order val="2"/>
          <c:tx>
            <c:strRef>
              <c:f>Hoja4!$L$12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Hoja4!$M$9:$Q$9</c:f>
              <c:strCache>
                <c:ptCount val="5"/>
                <c:pt idx="0">
                  <c:v>APR. VIGENTE($)</c:v>
                </c:pt>
                <c:pt idx="1">
                  <c:v>COMPROMISO ($)</c:v>
                </c:pt>
                <c:pt idx="2">
                  <c:v>OBLIGACION ($)</c:v>
                </c:pt>
                <c:pt idx="3">
                  <c:v>PAGOS  ($)</c:v>
                </c:pt>
                <c:pt idx="4">
                  <c:v>APROPIACION SIN COMPROMETER ($)</c:v>
                </c:pt>
              </c:strCache>
            </c:strRef>
          </c:cat>
          <c:val>
            <c:numRef>
              <c:f>Hoja4!$M$12:$Q$12</c:f>
              <c:numCache>
                <c:formatCode>#,##0.00</c:formatCode>
                <c:ptCount val="5"/>
                <c:pt idx="0">
                  <c:v>3307.220718</c:v>
                </c:pt>
                <c:pt idx="1">
                  <c:v>2733.1607039999999</c:v>
                </c:pt>
                <c:pt idx="2">
                  <c:v>1776.3067618299999</c:v>
                </c:pt>
                <c:pt idx="3">
                  <c:v>1766.1894098299999</c:v>
                </c:pt>
                <c:pt idx="4">
                  <c:v>574.06001400000002</c:v>
                </c:pt>
              </c:numCache>
            </c:numRef>
          </c:val>
        </c:ser>
        <c:ser>
          <c:idx val="3"/>
          <c:order val="3"/>
          <c:tx>
            <c:strRef>
              <c:f>Hoja4!$L$13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Hoja4!$M$9:$Q$9</c:f>
              <c:strCache>
                <c:ptCount val="5"/>
                <c:pt idx="0">
                  <c:v>APR. VIGENTE($)</c:v>
                </c:pt>
                <c:pt idx="1">
                  <c:v>COMPROMISO ($)</c:v>
                </c:pt>
                <c:pt idx="2">
                  <c:v>OBLIGACION ($)</c:v>
                </c:pt>
                <c:pt idx="3">
                  <c:v>PAGOS  ($)</c:v>
                </c:pt>
                <c:pt idx="4">
                  <c:v>APROPIACION SIN COMPROMETER ($)</c:v>
                </c:pt>
              </c:strCache>
            </c:strRef>
          </c:cat>
          <c:val>
            <c:numRef>
              <c:f>Hoja4!$M$13:$Q$13</c:f>
              <c:numCache>
                <c:formatCode>#,##0.00</c:formatCode>
                <c:ptCount val="5"/>
                <c:pt idx="0">
                  <c:v>168666.75005500001</c:v>
                </c:pt>
                <c:pt idx="1">
                  <c:v>168479.73665154999</c:v>
                </c:pt>
                <c:pt idx="2">
                  <c:v>1690.6488218299999</c:v>
                </c:pt>
                <c:pt idx="3">
                  <c:v>1676.7442478299999</c:v>
                </c:pt>
                <c:pt idx="4">
                  <c:v>187.01340345001222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9326096"/>
        <c:axId val="179319024"/>
        <c:axId val="0"/>
      </c:bar3DChart>
      <c:catAx>
        <c:axId val="17932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9319024"/>
        <c:crosses val="autoZero"/>
        <c:auto val="1"/>
        <c:lblAlgn val="ctr"/>
        <c:lblOffset val="100"/>
        <c:noMultiLvlLbl val="0"/>
      </c:catAx>
      <c:valAx>
        <c:axId val="17931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93260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097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77167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95507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58734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556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363035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9/11/2021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77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028273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46359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98431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42047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30941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50134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9/11/2021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7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4137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6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2221" y="1498060"/>
            <a:ext cx="7266562" cy="1731524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 </a:t>
            </a:r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ACUMULADA</a:t>
            </a: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OCTUBRE 31 DE 2021</a:t>
            </a:r>
            <a:b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1079770" y="2791839"/>
            <a:ext cx="703309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 smtClean="0"/>
              <a:t>        COMPROMETIDO   93,70 %                  -         </a:t>
            </a:r>
            <a:r>
              <a:rPr lang="es-CO" smtClean="0"/>
              <a:t>OBLIGADO  54,56 </a:t>
            </a:r>
            <a:r>
              <a:rPr lang="es-CO" dirty="0" smtClean="0"/>
              <a:t>%</a:t>
            </a:r>
            <a:endParaRPr lang="es-CO" dirty="0"/>
          </a:p>
        </p:txBody>
      </p:sp>
      <p:pic>
        <p:nvPicPr>
          <p:cNvPr id="5" name="Imagen 4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412460" cy="612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7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232425"/>
            <a:ext cx="9144000" cy="5655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dirty="0" smtClean="0">
                <a:solidFill>
                  <a:schemeClr val="bg1"/>
                </a:solidFill>
              </a:rPr>
              <a:t>GRAFICA EJECUCIÓN PRESUPUESTAL ACUMULADA                                                                                                             </a:t>
            </a:r>
            <a:r>
              <a:rPr lang="es-CO" sz="1200" dirty="0" smtClean="0">
                <a:solidFill>
                  <a:schemeClr val="bg1"/>
                </a:solidFill>
              </a:rPr>
              <a:t>SECCIÓN 3501 MINCOMERCIO CON CORTE AL 31 DE OCTUBRE DE 2021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1306286" y="4797925"/>
            <a:ext cx="15924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467150"/>
              </p:ext>
            </p:extLst>
          </p:nvPr>
        </p:nvGraphicFramePr>
        <p:xfrm>
          <a:off x="0" y="-1"/>
          <a:ext cx="9143999" cy="423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019342"/>
            <a:ext cx="9144000" cy="77858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GRÁFICA </a:t>
            </a:r>
            <a:r>
              <a:rPr lang="es-CO" dirty="0">
                <a:solidFill>
                  <a:schemeClr val="bg1"/>
                </a:solidFill>
              </a:rPr>
              <a:t>EJECUCIÓN PRESUPUESTAL ACUMULADA                                                                                                                           </a:t>
            </a:r>
            <a:r>
              <a:rPr lang="es-CO" sz="1400" dirty="0">
                <a:solidFill>
                  <a:schemeClr val="bg1"/>
                </a:solidFill>
              </a:rPr>
              <a:t>UNIDAD EJECUTORA 3501-01 GESTIÓN GENERAL CON CORTE </a:t>
            </a:r>
            <a:r>
              <a:rPr lang="es-CO" sz="1400" dirty="0" smtClean="0">
                <a:solidFill>
                  <a:schemeClr val="bg1"/>
                </a:solidFill>
              </a:rPr>
              <a:t>AL 31 DE OCTUBRE DE 2021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dirty="0"/>
          </a:p>
        </p:txBody>
      </p:sp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957207"/>
              </p:ext>
            </p:extLst>
          </p:nvPr>
        </p:nvGraphicFramePr>
        <p:xfrm>
          <a:off x="0" y="92467"/>
          <a:ext cx="9144000" cy="3850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</a:t>
            </a:r>
            <a:r>
              <a:rPr lang="es-CO" sz="1200" dirty="0">
                <a:solidFill>
                  <a:schemeClr val="bg1"/>
                </a:solidFill>
              </a:rPr>
              <a:t>UNIDAD EJECUTORA </a:t>
            </a:r>
            <a:r>
              <a:rPr lang="es-CO" sz="12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200" dirty="0">
                <a:solidFill>
                  <a:schemeClr val="bg1"/>
                </a:solidFill>
              </a:rPr>
              <a:t>CON CORTE AL </a:t>
            </a:r>
            <a:r>
              <a:rPr lang="es-CO" sz="1200" dirty="0" smtClean="0">
                <a:solidFill>
                  <a:schemeClr val="bg1"/>
                </a:solidFill>
              </a:rPr>
              <a:t>31 DE OCTUBRE DE 2021</a:t>
            </a:r>
            <a:endParaRPr lang="es-CO" sz="1200" dirty="0">
              <a:solidFill>
                <a:schemeClr val="bg1"/>
              </a:solidFill>
            </a:endParaRPr>
          </a:p>
          <a:p>
            <a:pPr marL="0" lvl="0" indent="0"/>
            <a:endParaRPr sz="1200" dirty="0"/>
          </a:p>
        </p:txBody>
      </p:sp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744213"/>
              </p:ext>
            </p:extLst>
          </p:nvPr>
        </p:nvGraphicFramePr>
        <p:xfrm>
          <a:off x="0" y="0"/>
          <a:ext cx="9144000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-27578" y="4200211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GRÀFICA EJECUCIÒN PRESUPUESTAL ACUMULADA </a:t>
            </a: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GASTOS DE INVERSIÒN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 31 DE OCTUBRE DE 2021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397" y="4899491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214817"/>
              </p:ext>
            </p:extLst>
          </p:nvPr>
        </p:nvGraphicFramePr>
        <p:xfrm>
          <a:off x="13397" y="1"/>
          <a:ext cx="9130603" cy="4200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5342</TotalTime>
  <Words>109</Words>
  <Application>Microsoft Office PowerPoint</Application>
  <PresentationFormat>Presentación en pantalla (16:9)</PresentationFormat>
  <Paragraphs>13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Calibri Light</vt:lpstr>
      <vt:lpstr>Montserrat</vt:lpstr>
      <vt:lpstr>Calibri</vt:lpstr>
      <vt:lpstr>Arial</vt:lpstr>
      <vt:lpstr>Office Theme</vt:lpstr>
      <vt:lpstr>1_Office Theme</vt:lpstr>
      <vt:lpstr>SECCIÓN 3501 - MINISTERIO DE COMERCIO INDUSTRIA Y TURISMO                          EJECUCIÓN  PRESUPUESTAL  ACUMULADA   OCTUBRE 31 DE 2021  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787</cp:revision>
  <cp:lastPrinted>2021-10-22T16:14:42Z</cp:lastPrinted>
  <dcterms:modified xsi:type="dcterms:W3CDTF">2021-11-09T17:15:07Z</dcterms:modified>
</cp:coreProperties>
</file>