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77075" cy="9028113"/>
  <p:embeddedFontLst>
    <p:embeddedFont>
      <p:font typeface="Calibri Light" panose="020F0302020204030204" pitchFamily="34" charset="0"/>
      <p:regular r:id="rId9"/>
      <p: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66FF"/>
    <a:srgbClr val="FF9900"/>
    <a:srgbClr val="FF00FF"/>
    <a:srgbClr val="FF9933"/>
    <a:srgbClr val="CCFF33"/>
    <a:srgbClr val="008000"/>
    <a:srgbClr val="33CC3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98884514435695"/>
          <c:y val="3.000644547899738E-2"/>
          <c:w val="0.8077333770778653"/>
          <c:h val="0.75835336913314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CONSOLIDADO!$I$15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1D6FA9">
                <a:lumMod val="50000"/>
              </a:srgbClr>
            </a:solidFill>
            <a:ln>
              <a:solidFill>
                <a:srgbClr val="1D6FA9">
                  <a:lumMod val="50000"/>
                </a:srgbClr>
              </a:solidFill>
            </a:ln>
            <a:effectLst/>
            <a:sp3d>
              <a:contourClr>
                <a:srgbClr val="1D6FA9">
                  <a:lumMod val="50000"/>
                </a:srgbClr>
              </a:contourClr>
            </a:sp3d>
          </c:spPr>
          <c:invertIfNegative val="0"/>
          <c:dLbls>
            <c:spPr>
              <a:solidFill>
                <a:srgbClr val="1D6FA9">
                  <a:lumMod val="50000"/>
                </a:srgbClr>
              </a:solidFill>
              <a:ln w="28575"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CONSOLIDADO!$J$14:$P$14</c:f>
              <c:strCache>
                <c:ptCount val="7"/>
                <c:pt idx="0">
                  <c:v>APR. VIGENTE ($)</c:v>
                </c:pt>
                <c:pt idx="1">
                  <c:v>BLOQUEOS 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CONSOLIDADO!$J$15:$P$15</c:f>
              <c:numCache>
                <c:formatCode>#,##0.00</c:formatCode>
                <c:ptCount val="7"/>
                <c:pt idx="0">
                  <c:v>392301.04800000001</c:v>
                </c:pt>
                <c:pt idx="1">
                  <c:v>307.68299999999999</c:v>
                </c:pt>
                <c:pt idx="2">
                  <c:v>391993.36499999999</c:v>
                </c:pt>
                <c:pt idx="3">
                  <c:v>301224.48017868993</c:v>
                </c:pt>
                <c:pt idx="4">
                  <c:v>147967.45706946999</c:v>
                </c:pt>
                <c:pt idx="5">
                  <c:v>144740.60556567999</c:v>
                </c:pt>
                <c:pt idx="6">
                  <c:v>90768.884821310057</c:v>
                </c:pt>
              </c:numCache>
            </c:numRef>
          </c:val>
        </c:ser>
        <c:ser>
          <c:idx val="1"/>
          <c:order val="1"/>
          <c:tx>
            <c:strRef>
              <c:f>CONSOLIDADO!$I$16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rgbClr val="8BC14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8BC145">
                  <a:lumMod val="20000"/>
                  <a:lumOff val="80000"/>
                </a:srgbClr>
              </a:solidFill>
              <a:ln w="28575">
                <a:solidFill>
                  <a:srgbClr val="8BC145">
                    <a:lumMod val="50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CONSOLIDADO!$J$14:$P$14</c:f>
              <c:strCache>
                <c:ptCount val="7"/>
                <c:pt idx="0">
                  <c:v>APR. VIGENTE ($)</c:v>
                </c:pt>
                <c:pt idx="1">
                  <c:v>BLOQUEOS 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CONSOLIDADO!$J$16:$P$16</c:f>
              <c:numCache>
                <c:formatCode>#,##0.00</c:formatCode>
                <c:ptCount val="7"/>
                <c:pt idx="0">
                  <c:v>307110.87166</c:v>
                </c:pt>
                <c:pt idx="1">
                  <c:v>0</c:v>
                </c:pt>
                <c:pt idx="2">
                  <c:v>307110.87166</c:v>
                </c:pt>
                <c:pt idx="3">
                  <c:v>269104.54560219002</c:v>
                </c:pt>
                <c:pt idx="4">
                  <c:v>24706.945356219996</c:v>
                </c:pt>
                <c:pt idx="5">
                  <c:v>24273.481829209999</c:v>
                </c:pt>
                <c:pt idx="6">
                  <c:v>38006.326057809994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2463480"/>
        <c:axId val="324472880"/>
        <c:axId val="0"/>
      </c:bar3DChart>
      <c:catAx>
        <c:axId val="25246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472880"/>
        <c:crosses val="autoZero"/>
        <c:auto val="1"/>
        <c:lblAlgn val="ctr"/>
        <c:lblOffset val="100"/>
        <c:noMultiLvlLbl val="0"/>
      </c:catAx>
      <c:valAx>
        <c:axId val="32447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2463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50400405727706"/>
          <c:y val="1.8000101154607592E-2"/>
          <c:w val="0.82849599594272294"/>
          <c:h val="0.806517040422619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GRAL'!$G$16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1D6FA9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36AFCE">
                  <a:lumMod val="20000"/>
                  <a:lumOff val="80000"/>
                </a:srgbClr>
              </a:solidFill>
              <a:ln w="28575">
                <a:solidFill>
                  <a:srgbClr val="1D6FA9">
                    <a:lumMod val="75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GRAL'!$H$15:$L$15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GRAL'!$H$16:$L$16</c:f>
              <c:numCache>
                <c:formatCode>#,##0.00</c:formatCode>
                <c:ptCount val="5"/>
                <c:pt idx="0">
                  <c:v>376998.196</c:v>
                </c:pt>
                <c:pt idx="1">
                  <c:v>293624.32492479996</c:v>
                </c:pt>
                <c:pt idx="2">
                  <c:v>141399.37038684997</c:v>
                </c:pt>
                <c:pt idx="3">
                  <c:v>138516.98225161</c:v>
                </c:pt>
                <c:pt idx="4">
                  <c:v>83373.871075200033</c:v>
                </c:pt>
              </c:numCache>
            </c:numRef>
          </c:val>
        </c:ser>
        <c:ser>
          <c:idx val="1"/>
          <c:order val="1"/>
          <c:tx>
            <c:strRef>
              <c:f>'GESTION GRAL'!$G$17</c:f>
              <c:strCache>
                <c:ptCount val="1"/>
                <c:pt idx="0">
                  <c:v>Gastos de Inversiòn </c:v>
                </c:pt>
              </c:strCache>
            </c:strRef>
          </c:tx>
          <c:spPr>
            <a:solidFill>
              <a:srgbClr val="8BC145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8BC145">
                  <a:lumMod val="40000"/>
                  <a:lumOff val="60000"/>
                </a:srgbClr>
              </a:solidFill>
              <a:ln w="28575">
                <a:solidFill>
                  <a:srgbClr val="8BC145">
                    <a:lumMod val="75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GRAL'!$H$15:$L$15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GRAL'!$H$17:$L$17</c:f>
              <c:numCache>
                <c:formatCode>#,##0.00</c:formatCode>
                <c:ptCount val="5"/>
                <c:pt idx="0">
                  <c:v>297616.91065999999</c:v>
                </c:pt>
                <c:pt idx="1">
                  <c:v>262313.42935087002</c:v>
                </c:pt>
                <c:pt idx="2">
                  <c:v>23005.742764529998</c:v>
                </c:pt>
                <c:pt idx="3">
                  <c:v>22829.15513653</c:v>
                </c:pt>
                <c:pt idx="4">
                  <c:v>35303.481309129973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474056"/>
        <c:axId val="324476408"/>
        <c:axId val="0"/>
      </c:bar3DChart>
      <c:catAx>
        <c:axId val="32447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476408"/>
        <c:crosses val="autoZero"/>
        <c:auto val="1"/>
        <c:lblAlgn val="ctr"/>
        <c:lblOffset val="100"/>
        <c:noMultiLvlLbl val="0"/>
      </c:catAx>
      <c:valAx>
        <c:axId val="32447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474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DCE!$J$16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1D6FA9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>
                  <a:lumMod val="95000"/>
                </a:sysClr>
              </a:solidFill>
              <a:ln w="28575">
                <a:solidFill>
                  <a:srgbClr val="1D6FA9">
                    <a:lumMod val="75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DCE!$K$16:$Q$16</c:f>
              <c:numCache>
                <c:formatCode>#,##0.00</c:formatCode>
                <c:ptCount val="7"/>
                <c:pt idx="0">
                  <c:v>15302.852000000001</c:v>
                </c:pt>
                <c:pt idx="1">
                  <c:v>307.68299999999999</c:v>
                </c:pt>
                <c:pt idx="2">
                  <c:v>14995.169</c:v>
                </c:pt>
                <c:pt idx="3">
                  <c:v>7600.1552538900005</c:v>
                </c:pt>
                <c:pt idx="4">
                  <c:v>6568.0866826199999</c:v>
                </c:pt>
                <c:pt idx="5">
                  <c:v>6223.6233140699997</c:v>
                </c:pt>
                <c:pt idx="6">
                  <c:v>7395.0137461099994</c:v>
                </c:pt>
              </c:numCache>
            </c:numRef>
          </c:val>
        </c:ser>
        <c:ser>
          <c:idx val="1"/>
          <c:order val="1"/>
          <c:tx>
            <c:strRef>
              <c:f>DCE!$J$17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FF99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DCE!$K$17:$Q$17</c:f>
              <c:numCache>
                <c:formatCode>#,##0.00</c:formatCode>
                <c:ptCount val="7"/>
                <c:pt idx="0">
                  <c:v>9493.9609999999993</c:v>
                </c:pt>
                <c:pt idx="1">
                  <c:v>0</c:v>
                </c:pt>
                <c:pt idx="2">
                  <c:v>9493.9609999999993</c:v>
                </c:pt>
                <c:pt idx="3">
                  <c:v>6791.1162513199997</c:v>
                </c:pt>
                <c:pt idx="4">
                  <c:v>1701.20259169</c:v>
                </c:pt>
                <c:pt idx="5">
                  <c:v>1444.3266926800002</c:v>
                </c:pt>
                <c:pt idx="6">
                  <c:v>2702.8447486800005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477584"/>
        <c:axId val="324477192"/>
        <c:axId val="0"/>
      </c:bar3DChart>
      <c:catAx>
        <c:axId val="32447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477192"/>
        <c:crosses val="autoZero"/>
        <c:auto val="1"/>
        <c:lblAlgn val="ctr"/>
        <c:lblOffset val="100"/>
        <c:noMultiLvlLbl val="0"/>
      </c:catAx>
      <c:valAx>
        <c:axId val="32447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477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Hoja4!$I$11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Hoja4!$J$10:$N$10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Hoja4!$J$11:$N$11</c:f>
              <c:numCache>
                <c:formatCode>#,##0.00</c:formatCode>
                <c:ptCount val="5"/>
                <c:pt idx="0">
                  <c:v>34967.694382000001</c:v>
                </c:pt>
                <c:pt idx="1">
                  <c:v>31742.15555014</c:v>
                </c:pt>
                <c:pt idx="2">
                  <c:v>2528.7908801200001</c:v>
                </c:pt>
                <c:pt idx="3">
                  <c:v>2271.9149811100001</c:v>
                </c:pt>
                <c:pt idx="4">
                  <c:v>3225.5388318600008</c:v>
                </c:pt>
              </c:numCache>
            </c:numRef>
          </c:val>
        </c:ser>
        <c:ser>
          <c:idx val="1"/>
          <c:order val="1"/>
          <c:tx>
            <c:strRef>
              <c:f>Hoja4!$I$12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Hoja4!$J$10:$N$10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Hoja4!$J$12:$N$12</c:f>
              <c:numCache>
                <c:formatCode>#,##0.00</c:formatCode>
                <c:ptCount val="5"/>
                <c:pt idx="0">
                  <c:v>100169.20650499999</c:v>
                </c:pt>
                <c:pt idx="1">
                  <c:v>67945.14846869999</c:v>
                </c:pt>
                <c:pt idx="2">
                  <c:v>20498.766826499999</c:v>
                </c:pt>
                <c:pt idx="3">
                  <c:v>20387.8024725</c:v>
                </c:pt>
                <c:pt idx="4">
                  <c:v>32224.058036300004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470528"/>
        <c:axId val="252464264"/>
      </c:barChart>
      <c:lineChart>
        <c:grouping val="standard"/>
        <c:varyColors val="0"/>
        <c:ser>
          <c:idx val="2"/>
          <c:order val="2"/>
          <c:tx>
            <c:strRef>
              <c:f>Hoja4!$I$13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Hoja4!$J$10:$N$10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Hoja4!$J$13:$N$13</c:f>
              <c:numCache>
                <c:formatCode>#,##0.00</c:formatCode>
                <c:ptCount val="5"/>
                <c:pt idx="0">
                  <c:v>3307.220718</c:v>
                </c:pt>
                <c:pt idx="1">
                  <c:v>2448.2615108</c:v>
                </c:pt>
                <c:pt idx="2">
                  <c:v>923.26866199999995</c:v>
                </c:pt>
                <c:pt idx="3">
                  <c:v>867.47314200000005</c:v>
                </c:pt>
                <c:pt idx="4">
                  <c:v>858.95920719999981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Hoja4!$I$14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 w="19050"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Hoja4!$J$10:$N$10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Hoja4!$J$14:$N$14</c:f>
              <c:numCache>
                <c:formatCode>#,##0.00</c:formatCode>
                <c:ptCount val="5"/>
                <c:pt idx="0">
                  <c:v>168666.75005500001</c:v>
                </c:pt>
                <c:pt idx="1">
                  <c:v>166968.98007254998</c:v>
                </c:pt>
                <c:pt idx="2">
                  <c:v>756.11898759999997</c:v>
                </c:pt>
                <c:pt idx="3">
                  <c:v>746.29123360000006</c:v>
                </c:pt>
                <c:pt idx="4">
                  <c:v>1697.7699824500121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470528"/>
        <c:axId val="252464264"/>
      </c:lineChart>
      <c:catAx>
        <c:axId val="3244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2464264"/>
        <c:crosses val="autoZero"/>
        <c:auto val="1"/>
        <c:lblAlgn val="ctr"/>
        <c:lblOffset val="100"/>
        <c:noMultiLvlLbl val="0"/>
      </c:catAx>
      <c:valAx>
        <c:axId val="25246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470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5/07/2021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5/07/2021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30 DE 2021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770434" y="2791839"/>
            <a:ext cx="5379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 81,58 %        -             OBLIGADO   24,70%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232425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</a:t>
            </a:r>
            <a:r>
              <a:rPr lang="es-CO" sz="1200" dirty="0" smtClean="0">
                <a:solidFill>
                  <a:schemeClr val="bg1"/>
                </a:solidFill>
              </a:rPr>
              <a:t>SECCIÓN 3501 MINCOMERCIO CON CORTE AL 30 DE JUNIO  DE 2021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740011"/>
              </p:ext>
            </p:extLst>
          </p:nvPr>
        </p:nvGraphicFramePr>
        <p:xfrm>
          <a:off x="0" y="1"/>
          <a:ext cx="9144000" cy="423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30 DE JUNIO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443471"/>
              </p:ext>
            </p:extLst>
          </p:nvPr>
        </p:nvGraphicFramePr>
        <p:xfrm>
          <a:off x="77821" y="68094"/>
          <a:ext cx="9066179" cy="387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</a:t>
            </a:r>
            <a:r>
              <a:rPr lang="es-CO" sz="1200" dirty="0">
                <a:solidFill>
                  <a:schemeClr val="bg1"/>
                </a:solidFill>
              </a:rPr>
              <a:t>UNIDAD EJECUTORA </a:t>
            </a:r>
            <a:r>
              <a:rPr lang="es-CO" sz="12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200" dirty="0">
                <a:solidFill>
                  <a:schemeClr val="bg1"/>
                </a:solidFill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</a:rPr>
              <a:t>30 DE JUNIO DE 2021</a:t>
            </a:r>
            <a:endParaRPr lang="es-CO" sz="12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959296"/>
              </p:ext>
            </p:extLst>
          </p:nvPr>
        </p:nvGraphicFramePr>
        <p:xfrm>
          <a:off x="0" y="0"/>
          <a:ext cx="9027268" cy="401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 30 DE JUNIO DE 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301444"/>
              </p:ext>
            </p:extLst>
          </p:nvPr>
        </p:nvGraphicFramePr>
        <p:xfrm>
          <a:off x="13398" y="-1"/>
          <a:ext cx="9130602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4888</TotalTime>
  <Words>106</Words>
  <Application>Microsoft Office PowerPoint</Application>
  <PresentationFormat>Presentación en pantalla (16:9)</PresentationFormat>
  <Paragraphs>11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 Light</vt:lpstr>
      <vt:lpstr>Montserrat</vt:lpstr>
      <vt:lpstr>Calibri</vt:lpstr>
      <vt:lpstr>Arial</vt:lpstr>
      <vt:lpstr>Office Theme</vt:lpstr>
      <vt:lpstr>1_Office Theme</vt:lpstr>
      <vt:lpstr>SECCIÓN 3501 - MINISTERIO DE COMERCIO INDUSTRIA Y TURISMO                          EJECUCIÓN  PRESUPUESTAL  ACUMULADA   JUNIO 30 DE 2021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733</cp:revision>
  <cp:lastPrinted>2020-06-02T23:07:20Z</cp:lastPrinted>
  <dcterms:modified xsi:type="dcterms:W3CDTF">2021-07-06T01:09:01Z</dcterms:modified>
</cp:coreProperties>
</file>