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9966FF"/>
    <a:srgbClr val="9999FF"/>
    <a:srgbClr val="FF00FF"/>
    <a:srgbClr val="CCFF33"/>
    <a:srgbClr val="008000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MES%20DE%20AGOSTO%20DE%202021\GRAFICA%20CONSOLIDADO%20SECCION%20350101%20%20AGOSTO%2031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MES%20DE%20AGOSTO%20DE%202021\GRAFICA%20CONSOLIDADO%20SECCION%20350101%20%20AGOSTO%2031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MES%20DE%20AGOSTO%20DE%202021\GRAFICA%20CONSOLIDADO%20SECCION%20350101%20%20AGOSTO%2031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61351706036744E-2"/>
          <c:y val="1.6827333060094724E-2"/>
          <c:w val="0.90716087051618544"/>
          <c:h val="0.8251911363582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TOTAL!$I$16</c:f>
              <c:strCache>
                <c:ptCount val="1"/>
                <c:pt idx="0">
                  <c:v>GASTOS DEFUNCIONAMIENTO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 SIN COMPROMETER ($)</c:v>
                </c:pt>
              </c:strCache>
            </c:strRef>
          </c:cat>
          <c:val>
            <c:numRef>
              <c:f>TOTAL!$J$16:$P$16</c:f>
              <c:numCache>
                <c:formatCode>#,##0.00</c:formatCode>
                <c:ptCount val="7"/>
                <c:pt idx="0">
                  <c:v>414301.04800000001</c:v>
                </c:pt>
                <c:pt idx="1">
                  <c:v>307.68299999999999</c:v>
                </c:pt>
                <c:pt idx="2">
                  <c:v>413993.36499999999</c:v>
                </c:pt>
                <c:pt idx="3">
                  <c:v>344718.10581795999</c:v>
                </c:pt>
                <c:pt idx="4">
                  <c:v>256295.38148484001</c:v>
                </c:pt>
                <c:pt idx="5">
                  <c:v>223483.20301284001</c:v>
                </c:pt>
                <c:pt idx="6">
                  <c:v>69275.259182039998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4023296"/>
        <c:axId val="1524025472"/>
      </c:barChart>
      <c:lineChart>
        <c:grouping val="standard"/>
        <c:varyColors val="0"/>
        <c:ser>
          <c:idx val="1"/>
          <c:order val="1"/>
          <c:tx>
            <c:strRef>
              <c:f>TOTAL!$I$17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99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 SIN COMPROMETER ($)</c:v>
                </c:pt>
              </c:strCache>
            </c:strRef>
          </c:cat>
          <c:val>
            <c:numRef>
              <c:f>TOTAL!$J$17:$P$17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285391.35882140003</c:v>
                </c:pt>
                <c:pt idx="4">
                  <c:v>33377.28183036</c:v>
                </c:pt>
                <c:pt idx="5">
                  <c:v>33223.172256359998</c:v>
                </c:pt>
                <c:pt idx="6">
                  <c:v>21719.512838599971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4023296"/>
        <c:axId val="1524025472"/>
      </c:lineChart>
      <c:catAx>
        <c:axId val="15240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5472"/>
        <c:crosses val="autoZero"/>
        <c:auto val="1"/>
        <c:lblAlgn val="ctr"/>
        <c:lblOffset val="100"/>
        <c:noMultiLvlLbl val="0"/>
      </c:catAx>
      <c:valAx>
        <c:axId val="15240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3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GESTIONGRAL!$G$15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GESTIONGRAL!$H$14:$L$14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GESTIONGRAL!$H$15:$L$15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23818.193499000001</c:v>
                </c:pt>
                <c:pt idx="2">
                  <c:v>23626.646661999999</c:v>
                </c:pt>
                <c:pt idx="3">
                  <c:v>23626.646661999999</c:v>
                </c:pt>
                <c:pt idx="4">
                  <c:v>17289.107500999999</c:v>
                </c:pt>
              </c:numCache>
            </c:numRef>
          </c:val>
        </c:ser>
        <c:ser>
          <c:idx val="1"/>
          <c:order val="1"/>
          <c:tx>
            <c:strRef>
              <c:f>GESTIONGRAL!$G$16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GESTIONGRAL!$H$14:$L$14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GESTIONGRAL!$H$16:$L$16</c:f>
              <c:numCache>
                <c:formatCode>#,##0.00</c:formatCode>
                <c:ptCount val="5"/>
                <c:pt idx="0">
                  <c:v>19428.254000000001</c:v>
                </c:pt>
                <c:pt idx="1">
                  <c:v>16903.009622909998</c:v>
                </c:pt>
                <c:pt idx="2">
                  <c:v>10267.255925540001</c:v>
                </c:pt>
                <c:pt idx="3">
                  <c:v>10194.548556540001</c:v>
                </c:pt>
                <c:pt idx="4">
                  <c:v>2525.2443770899999</c:v>
                </c:pt>
              </c:numCache>
            </c:numRef>
          </c:val>
        </c:ser>
        <c:ser>
          <c:idx val="2"/>
          <c:order val="2"/>
          <c:tx>
            <c:strRef>
              <c:f>GESTIONGRAL!$G$17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GESTIONGRAL!$H$14:$L$14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GESTIONGRAL!$H$17:$L$17</c:f>
              <c:numCache>
                <c:formatCode>#,##0.00</c:formatCode>
                <c:ptCount val="5"/>
                <c:pt idx="0">
                  <c:v>325631.86099999998</c:v>
                </c:pt>
                <c:pt idx="1">
                  <c:v>282566.28864756</c:v>
                </c:pt>
                <c:pt idx="2">
                  <c:v>201856.95532906</c:v>
                </c:pt>
                <c:pt idx="3">
                  <c:v>169129.31326205999</c:v>
                </c:pt>
                <c:pt idx="4">
                  <c:v>43065.572352440002</c:v>
                </c:pt>
              </c:numCache>
            </c:numRef>
          </c:val>
        </c:ser>
        <c:ser>
          <c:idx val="3"/>
          <c:order val="3"/>
          <c:tx>
            <c:strRef>
              <c:f>GESTIONGRAL!$G$18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GESTIONGRAL!$H$14:$L$14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GESTIONGRAL!$H$18:$L$18</c:f>
              <c:numCache>
                <c:formatCode>#,##0.00</c:formatCode>
                <c:ptCount val="5"/>
                <c:pt idx="0">
                  <c:v>12830.78</c:v>
                </c:pt>
                <c:pt idx="1">
                  <c:v>11890.631949000001</c:v>
                </c:pt>
                <c:pt idx="2">
                  <c:v>11890.631949000001</c:v>
                </c:pt>
                <c:pt idx="3">
                  <c:v>11890.631949000001</c:v>
                </c:pt>
                <c:pt idx="4">
                  <c:v>940.14805100000001</c:v>
                </c:pt>
              </c:numCache>
            </c:numRef>
          </c:val>
        </c:ser>
        <c:ser>
          <c:idx val="4"/>
          <c:order val="4"/>
          <c:tx>
            <c:strRef>
              <c:f>GESTIONGRAL!$G$19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GESTIONGRAL!$H$14:$L$14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GESTIONGRAL!$H$19:$L$19</c:f>
              <c:numCache>
                <c:formatCode>#,##0.00</c:formatCode>
                <c:ptCount val="5"/>
                <c:pt idx="0">
                  <c:v>297616.91065999999</c:v>
                </c:pt>
                <c:pt idx="1">
                  <c:v>277686.89426149998</c:v>
                </c:pt>
                <c:pt idx="2">
                  <c:v>29842.111019389999</c:v>
                </c:pt>
                <c:pt idx="3">
                  <c:v>29694.955835389999</c:v>
                </c:pt>
                <c:pt idx="4">
                  <c:v>19930.0163985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4017856"/>
        <c:axId val="1524020032"/>
        <c:axId val="0"/>
      </c:bar3DChart>
      <c:catAx>
        <c:axId val="15240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0032"/>
        <c:crosses val="autoZero"/>
        <c:auto val="1"/>
        <c:lblAlgn val="ctr"/>
        <c:lblOffset val="100"/>
        <c:noMultiLvlLbl val="0"/>
      </c:catAx>
      <c:valAx>
        <c:axId val="15240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17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DCE!$J$14:$P$14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7755.5348690000001</c:v>
                </c:pt>
                <c:pt idx="4">
                  <c:v>7721.6324770000001</c:v>
                </c:pt>
                <c:pt idx="5">
                  <c:v>7721.6324770000001</c:v>
                </c:pt>
                <c:pt idx="6">
                  <c:v>5185.4791310000001</c:v>
                </c:pt>
              </c:numCache>
            </c:numRef>
          </c:val>
        </c:ser>
        <c:ser>
          <c:idx val="1"/>
          <c:order val="1"/>
          <c:tx>
            <c:strRef>
              <c:f>DCE!$I$15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DCE!$J$15:$P$15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1742.5084364900001</c:v>
                </c:pt>
                <c:pt idx="4">
                  <c:v>890.32034824000004</c:v>
                </c:pt>
                <c:pt idx="5">
                  <c:v>878.49131223999996</c:v>
                </c:pt>
                <c:pt idx="6">
                  <c:v>174.33656350999999</c:v>
                </c:pt>
              </c:numCache>
            </c:numRef>
          </c:val>
        </c:ser>
        <c:ser>
          <c:idx val="2"/>
          <c:order val="2"/>
          <c:tx>
            <c:strRef>
              <c:f>DCE!$I$16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41.938794000000001</c:v>
                </c:pt>
                <c:pt idx="4">
                  <c:v>41.938794000000001</c:v>
                </c:pt>
                <c:pt idx="5">
                  <c:v>41.938794000000001</c:v>
                </c:pt>
                <c:pt idx="6">
                  <c:v>91.436205999999999</c:v>
                </c:pt>
              </c:numCache>
            </c:numRef>
          </c:val>
        </c:ser>
        <c:ser>
          <c:idx val="3"/>
          <c:order val="3"/>
          <c:tx>
            <c:strRef>
              <c:f>DCE!$I$17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DCE!$I$18</c:f>
              <c:strCache>
                <c:ptCount val="1"/>
                <c:pt idx="0">
                  <c:v>Gastos de Inversión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7704.4645598999996</c:v>
                </c:pt>
                <c:pt idx="4">
                  <c:v>3535.1708109699998</c:v>
                </c:pt>
                <c:pt idx="5">
                  <c:v>3528.2164209699999</c:v>
                </c:pt>
                <c:pt idx="6">
                  <c:v>1789.4964401000004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4024384"/>
        <c:axId val="1524021120"/>
        <c:axId val="0"/>
      </c:bar3DChart>
      <c:catAx>
        <c:axId val="15240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1120"/>
        <c:crosses val="autoZero"/>
        <c:auto val="1"/>
        <c:lblAlgn val="ctr"/>
        <c:lblOffset val="100"/>
        <c:noMultiLvlLbl val="0"/>
      </c:catAx>
      <c:valAx>
        <c:axId val="15240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4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GASTOSINVERSION!$I$12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GASTOSINVERSION!$J$11:$N$11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GASTOSINVERSION!$J$12:$N$12</c:f>
              <c:numCache>
                <c:formatCode>"$"\ #,##0.00</c:formatCode>
                <c:ptCount val="5"/>
                <c:pt idx="0">
                  <c:v>34967.694382000001</c:v>
                </c:pt>
                <c:pt idx="1">
                  <c:v>32410.200540500002</c:v>
                </c:pt>
                <c:pt idx="2">
                  <c:v>4830.8986011800007</c:v>
                </c:pt>
                <c:pt idx="3">
                  <c:v>4784.0798521800007</c:v>
                </c:pt>
                <c:pt idx="4">
                  <c:v>2557.4938414999997</c:v>
                </c:pt>
              </c:numCache>
            </c:numRef>
          </c:val>
        </c:ser>
        <c:ser>
          <c:idx val="1"/>
          <c:order val="1"/>
          <c:tx>
            <c:strRef>
              <c:f>GASTOSINVERSION!$I$13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GASTOSINVERSION!$J$11:$N$11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GASTOSINVERSION!$J$13:$N$13</c:f>
              <c:numCache>
                <c:formatCode>"$"\ #,##0.00</c:formatCode>
                <c:ptCount val="5"/>
                <c:pt idx="0">
                  <c:v>100169.20650499999</c:v>
                </c:pt>
                <c:pt idx="1">
                  <c:v>83538.048525900012</c:v>
                </c:pt>
                <c:pt idx="2">
                  <c:v>26051.4907723</c:v>
                </c:pt>
                <c:pt idx="3">
                  <c:v>25959.7369163</c:v>
                </c:pt>
                <c:pt idx="4">
                  <c:v>16631.157979099982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4022208"/>
        <c:axId val="1524019488"/>
      </c:barChart>
      <c:lineChart>
        <c:grouping val="standard"/>
        <c:varyColors val="0"/>
        <c:ser>
          <c:idx val="2"/>
          <c:order val="2"/>
          <c:tx>
            <c:strRef>
              <c:f>GASTOSINVERSION!$I$14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GASTOSINVERSION!$J$11:$N$11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GASTOSINVERSION!$J$14:$N$14</c:f>
              <c:numCache>
                <c:formatCode>"$"\ #,##0.00</c:formatCode>
                <c:ptCount val="5"/>
                <c:pt idx="0">
                  <c:v>3307.220718</c:v>
                </c:pt>
                <c:pt idx="1">
                  <c:v>2408.88123</c:v>
                </c:pt>
                <c:pt idx="2">
                  <c:v>1293.4563128299999</c:v>
                </c:pt>
                <c:pt idx="3">
                  <c:v>1286.6440668299999</c:v>
                </c:pt>
                <c:pt idx="4">
                  <c:v>898.33948800000007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GASTOSINVERSION!$I$15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2.5208476734258908E-2"/>
                  <c:y val="-5.291378288228446E-2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47343974095522E-2"/>
                      <c:h val="5.740427264351068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4004678665404746E-2"/>
                  <c:y val="-6.954414184052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007017998107273E-2"/>
                  <c:y val="-3.6283900090709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GASTOSINVERSION!$J$11:$N$11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GASTOSINVERSION!$J$15:$N$15</c:f>
              <c:numCache>
                <c:formatCode>"$"\ #,##0.00</c:formatCode>
                <c:ptCount val="5"/>
                <c:pt idx="0">
                  <c:v>168666.75005500001</c:v>
                </c:pt>
                <c:pt idx="1">
                  <c:v>167034.22852500001</c:v>
                </c:pt>
                <c:pt idx="2">
                  <c:v>1201.4361440499999</c:v>
                </c:pt>
                <c:pt idx="3">
                  <c:v>1192.7114210499999</c:v>
                </c:pt>
                <c:pt idx="4">
                  <c:v>1632.5215299999982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4022208"/>
        <c:axId val="1524019488"/>
      </c:lineChart>
      <c:catAx>
        <c:axId val="15240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19488"/>
        <c:crosses val="autoZero"/>
        <c:auto val="1"/>
        <c:lblAlgn val="ctr"/>
        <c:lblOffset val="100"/>
        <c:noMultiLvlLbl val="0"/>
      </c:catAx>
      <c:valAx>
        <c:axId val="15240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402220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3/09/2021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3/09/2021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31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</a:t>
            </a:r>
            <a:r>
              <a:rPr lang="es-CO" dirty="0" smtClean="0"/>
              <a:t>   COMPROMETIDO   87,38 </a:t>
            </a:r>
            <a:r>
              <a:rPr lang="es-CO" dirty="0" smtClean="0"/>
              <a:t>%              </a:t>
            </a:r>
            <a:r>
              <a:rPr lang="es-CO" dirty="0" smtClean="0"/>
              <a:t> </a:t>
            </a:r>
            <a:r>
              <a:rPr lang="es-CO" dirty="0" smtClean="0"/>
              <a:t>-         OBLIGADO  40,17%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31 DE AGOSTO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564564"/>
              </p:ext>
            </p:extLst>
          </p:nvPr>
        </p:nvGraphicFramePr>
        <p:xfrm>
          <a:off x="0" y="87085"/>
          <a:ext cx="9144000" cy="414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AGOSTO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98996"/>
              </p:ext>
            </p:extLst>
          </p:nvPr>
        </p:nvGraphicFramePr>
        <p:xfrm>
          <a:off x="0" y="0"/>
          <a:ext cx="907415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31 DE AGOSTO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8861"/>
              </p:ext>
            </p:extLst>
          </p:nvPr>
        </p:nvGraphicFramePr>
        <p:xfrm>
          <a:off x="1" y="1"/>
          <a:ext cx="9144000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AGOSTO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41179"/>
              </p:ext>
            </p:extLst>
          </p:nvPr>
        </p:nvGraphicFramePr>
        <p:xfrm>
          <a:off x="13398" y="1"/>
          <a:ext cx="9068398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5147</TotalTime>
  <Words>110</Words>
  <Application>Microsoft Office PowerPoint</Application>
  <PresentationFormat>Presentación en pantalla (16:9)</PresentationFormat>
  <Paragraphs>14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Montserrat</vt:lpstr>
      <vt:lpstr>Office Theme</vt:lpstr>
      <vt:lpstr>1_Office Theme</vt:lpstr>
      <vt:lpstr>SECCIÓN 3501 - MINISTERIO DE COMERCIO INDUSTRIA Y TURISMO                          EJECUCIÓN  PRESUPUESTAL  ACUMULADA   AGOSTO 31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766</cp:revision>
  <cp:lastPrinted>2020-06-02T23:07:20Z</cp:lastPrinted>
  <dcterms:modified xsi:type="dcterms:W3CDTF">2021-09-03T15:58:40Z</dcterms:modified>
</cp:coreProperties>
</file>