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32" r:id="rId2"/>
    <p:sldId id="328" r:id="rId3"/>
    <p:sldId id="329" r:id="rId4"/>
    <p:sldId id="331" r:id="rId5"/>
    <p:sldId id="330" r:id="rId6"/>
  </p:sldIdLst>
  <p:sldSz cx="9144000" cy="5143500" type="screen16x9"/>
  <p:notesSz cx="7077075" cy="90281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33"/>
    <a:srgbClr val="CC3300"/>
    <a:srgbClr val="CC6600"/>
    <a:srgbClr val="FF9900"/>
    <a:srgbClr val="3399FF"/>
    <a:srgbClr val="008080"/>
    <a:srgbClr val="CCFF33"/>
    <a:srgbClr val="777777"/>
    <a:srgbClr val="38A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918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FEBRERO%202020\GRAFICA%20CONSOLIDADO%20EJECUCI&#211;N%20FEBRERO%2029%20DE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RZO%2031%20DE%202020\GRAFICA%20CONSOLIDADO%20MARZO%2031%20DE%20202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SEPTIEMBRE%2030%20DE%202020\GRAFICA%20CONSOLIDADO%20SEPTIEMBRE%2030%20%20DE%202020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SEPTIEMBRE%2030%20DE%202020\GRAFICA%20CONSOLIDADO%20SEPTIEMBRE%2030%20%20DE%202020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SEPTIEMBRE%2030%20DE%202020\GRAFICA%20CONSOLIDADO%20SEPTIEMBRE%2030%20%20DE%202020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SEPTIEMBRE%2030%20DE%202020\GRAFICA%20CONSOLIDADO%20SEPTIEMBRE%2030%20%20DE%202020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GRAFICO!$C$3:$I$3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GRAFICO!$B$3</c15:sqref>
                        </c15:formulaRef>
                      </c:ext>
                    </c:extLst>
                    <c:strCache>
                      <c:ptCount val="1"/>
                      <c:pt idx="0">
                        <c:v>Gastos de Funcionamiento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GRAFICO!$C$4:$I$4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GRAFICO!$B$4</c15:sqref>
                        </c15:formulaRef>
                      </c:ext>
                    </c:extLst>
                    <c:strCache>
                      <c:ptCount val="1"/>
                      <c:pt idx="0">
                        <c:v>Gastos de Inversión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6341752"/>
        <c:axId val="296342144"/>
        <c:axId val="0"/>
      </c:bar3DChart>
      <c:catAx>
        <c:axId val="29634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6342144"/>
        <c:crosses val="autoZero"/>
        <c:auto val="1"/>
        <c:lblAlgn val="ctr"/>
        <c:lblOffset val="100"/>
        <c:noMultiLvlLbl val="0"/>
      </c:catAx>
      <c:valAx>
        <c:axId val="29634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634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2130358705163E-2"/>
          <c:y val="0.1194203355671906"/>
          <c:w val="0.92294564741907259"/>
          <c:h val="0.79093156830712386"/>
        </c:manualLayout>
      </c:layou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9372304"/>
        <c:axId val="289372696"/>
      </c:lineChart>
      <c:catAx>
        <c:axId val="289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9372696"/>
        <c:crosses val="autoZero"/>
        <c:auto val="1"/>
        <c:lblAlgn val="ctr"/>
        <c:lblOffset val="100"/>
        <c:noMultiLvlLbl val="0"/>
      </c:catAx>
      <c:valAx>
        <c:axId val="28937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93723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TOTAL!$J$14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TOTAL!$K$13:$Q$13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TOTAL!$K$14:$Q$14</c:f>
              <c:numCache>
                <c:formatCode>#,##0.00</c:formatCode>
                <c:ptCount val="7"/>
                <c:pt idx="0">
                  <c:v>495832.76500000001</c:v>
                </c:pt>
                <c:pt idx="1">
                  <c:v>6554.5550000000003</c:v>
                </c:pt>
                <c:pt idx="2">
                  <c:v>489278.21</c:v>
                </c:pt>
                <c:pt idx="3">
                  <c:v>400270.69405347999</c:v>
                </c:pt>
                <c:pt idx="4">
                  <c:v>338378.71542972</c:v>
                </c:pt>
                <c:pt idx="5">
                  <c:v>323763.18449571996</c:v>
                </c:pt>
                <c:pt idx="6">
                  <c:v>89007.515946520027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370344"/>
        <c:axId val="289370736"/>
      </c:barChart>
      <c:lineChart>
        <c:grouping val="standard"/>
        <c:varyColors val="0"/>
        <c:ser>
          <c:idx val="1"/>
          <c:order val="1"/>
          <c:tx>
            <c:strRef>
              <c:f>TOTAL!$J$15</c:f>
              <c:strCache>
                <c:ptCount val="1"/>
                <c:pt idx="0">
                  <c:v>GASTOS DE INVERSION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F33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TOTAL!$K$13:$Q$13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TOTAL!$K$15:$Q$15</c:f>
              <c:numCache>
                <c:formatCode>#,##0.00</c:formatCode>
                <c:ptCount val="7"/>
                <c:pt idx="0">
                  <c:v>252447.66242899999</c:v>
                </c:pt>
                <c:pt idx="1">
                  <c:v>68191.739967999994</c:v>
                </c:pt>
                <c:pt idx="2">
                  <c:v>184255.92246100001</c:v>
                </c:pt>
                <c:pt idx="3">
                  <c:v>167611.76365308999</c:v>
                </c:pt>
                <c:pt idx="4">
                  <c:v>28072.119479210003</c:v>
                </c:pt>
                <c:pt idx="5">
                  <c:v>27843.059621210003</c:v>
                </c:pt>
                <c:pt idx="6">
                  <c:v>16644.158807910004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370344"/>
        <c:axId val="289370736"/>
      </c:lineChart>
      <c:catAx>
        <c:axId val="28937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9370736"/>
        <c:crosses val="autoZero"/>
        <c:auto val="1"/>
        <c:lblAlgn val="ctr"/>
        <c:lblOffset val="100"/>
        <c:noMultiLvlLbl val="0"/>
      </c:catAx>
      <c:valAx>
        <c:axId val="28937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9370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36311804058595"/>
          <c:y val="1.7196138283033818E-2"/>
          <c:w val="0.63891465867395658"/>
          <c:h val="0.75199571840685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'GESTION '!$I$17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'GESTION '!$J$16:$P$16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'!$J$17:$P$17</c:f>
              <c:numCache>
                <c:formatCode>#,##0.00</c:formatCode>
                <c:ptCount val="7"/>
                <c:pt idx="0">
                  <c:v>39306.521000000001</c:v>
                </c:pt>
                <c:pt idx="1">
                  <c:v>0</c:v>
                </c:pt>
                <c:pt idx="2">
                  <c:v>39306.521000000001</c:v>
                </c:pt>
                <c:pt idx="3">
                  <c:v>27774.000660270001</c:v>
                </c:pt>
                <c:pt idx="4">
                  <c:v>27575.834451269999</c:v>
                </c:pt>
                <c:pt idx="5">
                  <c:v>27554.617343270002</c:v>
                </c:pt>
                <c:pt idx="6">
                  <c:v>11532.520339729999</c:v>
                </c:pt>
              </c:numCache>
            </c:numRef>
          </c:val>
        </c:ser>
        <c:ser>
          <c:idx val="1"/>
          <c:order val="1"/>
          <c:tx>
            <c:strRef>
              <c:f>'GESTION '!$I$18</c:f>
              <c:strCache>
                <c:ptCount val="1"/>
                <c:pt idx="0">
                  <c:v>ADQUISICION DE BIENES Y SERVICIOS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'GESTION '!$J$16:$P$16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'!$J$18:$P$18</c:f>
              <c:numCache>
                <c:formatCode>#,##0.00</c:formatCode>
                <c:ptCount val="7"/>
                <c:pt idx="0">
                  <c:v>19428.254000000001</c:v>
                </c:pt>
                <c:pt idx="1">
                  <c:v>0</c:v>
                </c:pt>
                <c:pt idx="2">
                  <c:v>19428.254000000001</c:v>
                </c:pt>
                <c:pt idx="3">
                  <c:v>17154.653759929999</c:v>
                </c:pt>
                <c:pt idx="4">
                  <c:v>11389.069179979999</c:v>
                </c:pt>
                <c:pt idx="5">
                  <c:v>11232.981631979999</c:v>
                </c:pt>
                <c:pt idx="6">
                  <c:v>2273.6002400699995</c:v>
                </c:pt>
              </c:numCache>
            </c:numRef>
          </c:val>
        </c:ser>
        <c:ser>
          <c:idx val="2"/>
          <c:order val="2"/>
          <c:tx>
            <c:strRef>
              <c:f>'GESTION '!$I$19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'GESTION '!$J$16:$P$16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'!$J$19:$P$19</c:f>
              <c:numCache>
                <c:formatCode>#,##0.00</c:formatCode>
                <c:ptCount val="7"/>
                <c:pt idx="0">
                  <c:v>409649.13400000002</c:v>
                </c:pt>
                <c:pt idx="1">
                  <c:v>6000</c:v>
                </c:pt>
                <c:pt idx="2">
                  <c:v>403649.13400000002</c:v>
                </c:pt>
                <c:pt idx="3">
                  <c:v>333804.81635819003</c:v>
                </c:pt>
                <c:pt idx="4">
                  <c:v>278409.84029153001</c:v>
                </c:pt>
                <c:pt idx="5">
                  <c:v>263971.61401353002</c:v>
                </c:pt>
                <c:pt idx="6">
                  <c:v>69844.317641810005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369168"/>
        <c:axId val="289371128"/>
      </c:barChart>
      <c:lineChart>
        <c:grouping val="standard"/>
        <c:varyColors val="0"/>
        <c:ser>
          <c:idx val="3"/>
          <c:order val="3"/>
          <c:tx>
            <c:strRef>
              <c:f>'GESTION '!$I$20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'GESTION '!$J$16:$P$16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'!$J$20:$P$20</c:f>
              <c:numCache>
                <c:formatCode>#,##0.00</c:formatCode>
                <c:ptCount val="7"/>
                <c:pt idx="0">
                  <c:v>12457.066999999999</c:v>
                </c:pt>
                <c:pt idx="1">
                  <c:v>0</c:v>
                </c:pt>
                <c:pt idx="2">
                  <c:v>12457.066999999999</c:v>
                </c:pt>
                <c:pt idx="3">
                  <c:v>11572.103961000001</c:v>
                </c:pt>
                <c:pt idx="4">
                  <c:v>11571.851699999999</c:v>
                </c:pt>
                <c:pt idx="5">
                  <c:v>11571.851699999999</c:v>
                </c:pt>
                <c:pt idx="6">
                  <c:v>884.96303899999998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'GESTION '!$I$21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'GESTION '!$J$16:$P$16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'!$J$21:$P$21</c:f>
              <c:numCache>
                <c:formatCode>#,##0.00</c:formatCode>
                <c:ptCount val="7"/>
                <c:pt idx="0">
                  <c:v>240227.074429</c:v>
                </c:pt>
                <c:pt idx="1">
                  <c:v>68191.739967999994</c:v>
                </c:pt>
                <c:pt idx="2">
                  <c:v>172035.33446099999</c:v>
                </c:pt>
                <c:pt idx="3">
                  <c:v>156876.36962085002</c:v>
                </c:pt>
                <c:pt idx="4">
                  <c:v>24941.941228850003</c:v>
                </c:pt>
                <c:pt idx="5">
                  <c:v>24712.881370850002</c:v>
                </c:pt>
                <c:pt idx="6">
                  <c:v>15158.964840149994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369168"/>
        <c:axId val="289371128"/>
      </c:lineChart>
      <c:catAx>
        <c:axId val="2893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9371128"/>
        <c:crosses val="autoZero"/>
        <c:auto val="1"/>
        <c:lblAlgn val="ctr"/>
        <c:lblOffset val="100"/>
        <c:noMultiLvlLbl val="0"/>
      </c:catAx>
      <c:valAx>
        <c:axId val="28937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9369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66919231820672"/>
          <c:y val="0.11306788782524678"/>
          <c:w val="0.1110355848779042"/>
          <c:h val="0.53376282527753005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4584008"/>
        <c:axId val="294590280"/>
        <c:axId val="0"/>
      </c:bar3DChart>
      <c:catAx>
        <c:axId val="294584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4590280"/>
        <c:crosses val="autoZero"/>
        <c:auto val="1"/>
        <c:lblAlgn val="ctr"/>
        <c:lblOffset val="100"/>
        <c:noMultiLvlLbl val="0"/>
      </c:catAx>
      <c:valAx>
        <c:axId val="29459028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4584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11307961504815"/>
          <c:y val="1.2357455136194052E-2"/>
          <c:w val="0.66460914260717407"/>
          <c:h val="0.75355839561375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DCE!$I$15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DCE!$J$14:$P$14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DCE!$J$15:$P$15</c:f>
              <c:numCache>
                <c:formatCode>#,##0.00</c:formatCode>
                <c:ptCount val="7"/>
                <c:pt idx="0">
                  <c:v>12940.875</c:v>
                </c:pt>
                <c:pt idx="1">
                  <c:v>554.55499999999995</c:v>
                </c:pt>
                <c:pt idx="2">
                  <c:v>12386.32</c:v>
                </c:pt>
                <c:pt idx="3">
                  <c:v>8311.7179616499998</c:v>
                </c:pt>
                <c:pt idx="4">
                  <c:v>8311.7179616499998</c:v>
                </c:pt>
                <c:pt idx="5">
                  <c:v>8311.7179616499998</c:v>
                </c:pt>
                <c:pt idx="6">
                  <c:v>4074.6020383500004</c:v>
                </c:pt>
              </c:numCache>
            </c:numRef>
          </c:val>
        </c:ser>
        <c:ser>
          <c:idx val="1"/>
          <c:order val="1"/>
          <c:tx>
            <c:strRef>
              <c:f>DCE!$I$16</c:f>
              <c:strCache>
                <c:ptCount val="1"/>
                <c:pt idx="0">
                  <c:v>ADQUISICION DE BIENES Y SERVICIOS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DCE!$J$14:$P$14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DCE!$J$16:$P$16</c:f>
              <c:numCache>
                <c:formatCode>#,##0.00</c:formatCode>
                <c:ptCount val="7"/>
                <c:pt idx="0">
                  <c:v>1916.845</c:v>
                </c:pt>
                <c:pt idx="1">
                  <c:v>0</c:v>
                </c:pt>
                <c:pt idx="2">
                  <c:v>1916.845</c:v>
                </c:pt>
                <c:pt idx="3">
                  <c:v>1627.98838957</c:v>
                </c:pt>
                <c:pt idx="4">
                  <c:v>1094.98888242</c:v>
                </c:pt>
                <c:pt idx="5">
                  <c:v>1094.98888242</c:v>
                </c:pt>
                <c:pt idx="6">
                  <c:v>288.85661043000005</c:v>
                </c:pt>
              </c:numCache>
            </c:numRef>
          </c:val>
        </c:ser>
        <c:ser>
          <c:idx val="2"/>
          <c:order val="2"/>
          <c:tx>
            <c:strRef>
              <c:f>DCE!$I$17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DCE!$J$14:$P$14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DCE!$J$17:$P$17</c:f>
              <c:numCache>
                <c:formatCode>#,##0.00</c:formatCode>
                <c:ptCount val="7"/>
                <c:pt idx="0">
                  <c:v>130.249</c:v>
                </c:pt>
                <c:pt idx="1">
                  <c:v>0</c:v>
                </c:pt>
                <c:pt idx="2">
                  <c:v>130.249</c:v>
                </c:pt>
                <c:pt idx="3">
                  <c:v>22.38896287</c:v>
                </c:pt>
                <c:pt idx="4">
                  <c:v>22.38896287</c:v>
                </c:pt>
                <c:pt idx="5">
                  <c:v>22.38896287</c:v>
                </c:pt>
                <c:pt idx="6">
                  <c:v>107.86003712999999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584792"/>
        <c:axId val="294585184"/>
      </c:barChart>
      <c:lineChart>
        <c:grouping val="standard"/>
        <c:varyColors val="0"/>
        <c:ser>
          <c:idx val="3"/>
          <c:order val="3"/>
          <c:tx>
            <c:strRef>
              <c:f>DCE!$I$18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DCE!$J$14:$P$14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DCE!$J$18:$P$18</c:f>
              <c:numCache>
                <c:formatCode>#,##0.00</c:formatCode>
                <c:ptCount val="7"/>
                <c:pt idx="0">
                  <c:v>3.82</c:v>
                </c:pt>
                <c:pt idx="1">
                  <c:v>0</c:v>
                </c:pt>
                <c:pt idx="2">
                  <c:v>3.82</c:v>
                </c:pt>
                <c:pt idx="3">
                  <c:v>3.024</c:v>
                </c:pt>
                <c:pt idx="4">
                  <c:v>3.024</c:v>
                </c:pt>
                <c:pt idx="5">
                  <c:v>3.024</c:v>
                </c:pt>
                <c:pt idx="6">
                  <c:v>0.79600000000000004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DCE!$I$19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DCE!$J$14:$P$14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DCE!$J$19:$P$19</c:f>
              <c:numCache>
                <c:formatCode>#,##0.00</c:formatCode>
                <c:ptCount val="7"/>
                <c:pt idx="0">
                  <c:v>12220.588</c:v>
                </c:pt>
                <c:pt idx="1">
                  <c:v>0</c:v>
                </c:pt>
                <c:pt idx="2">
                  <c:v>12220.588</c:v>
                </c:pt>
                <c:pt idx="3">
                  <c:v>10735.394032239999</c:v>
                </c:pt>
                <c:pt idx="4">
                  <c:v>3130.1782503600002</c:v>
                </c:pt>
                <c:pt idx="5">
                  <c:v>3130.1782503600002</c:v>
                </c:pt>
                <c:pt idx="6">
                  <c:v>1485.1939677600003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584792"/>
        <c:axId val="294585184"/>
      </c:lineChart>
      <c:catAx>
        <c:axId val="29458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94585184"/>
        <c:crosses val="autoZero"/>
        <c:auto val="1"/>
        <c:lblAlgn val="ctr"/>
        <c:lblOffset val="100"/>
        <c:noMultiLvlLbl val="0"/>
      </c:catAx>
      <c:valAx>
        <c:axId val="29458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9458479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754710172852308"/>
          <c:y val="1.6750589710568156E-2"/>
          <c:w val="0.73245289827147697"/>
          <c:h val="0.765022280889775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Hoja1!$K$4</c:f>
              <c:strCache>
                <c:ptCount val="1"/>
                <c:pt idx="0">
                  <c:v>VICEMNISTERIO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Hoja1!$L$3:$R$3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Hoja1!$L$4:$R$4</c:f>
              <c:numCache>
                <c:formatCode>#,##0.00</c:formatCode>
                <c:ptCount val="7"/>
                <c:pt idx="0">
                  <c:v>24791.387999999999</c:v>
                </c:pt>
                <c:pt idx="1">
                  <c:v>0</c:v>
                </c:pt>
                <c:pt idx="2">
                  <c:v>24791.387999999999</c:v>
                </c:pt>
                <c:pt idx="3">
                  <c:v>21710.605183940002</c:v>
                </c:pt>
                <c:pt idx="4">
                  <c:v>6018.9721610599991</c:v>
                </c:pt>
                <c:pt idx="5">
                  <c:v>5990.0104460599996</c:v>
                </c:pt>
                <c:pt idx="6">
                  <c:v>3080.7828160599975</c:v>
                </c:pt>
              </c:numCache>
            </c:numRef>
          </c:val>
        </c:ser>
        <c:ser>
          <c:idx val="1"/>
          <c:order val="1"/>
          <c:tx>
            <c:strRef>
              <c:f>Hoja1!$K$5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Hoja1!$L$3:$R$3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Hoja1!$L$5:$R$5</c:f>
              <c:numCache>
                <c:formatCode>#,##0.00</c:formatCode>
                <c:ptCount val="7"/>
                <c:pt idx="0">
                  <c:v>92683.256284000003</c:v>
                </c:pt>
                <c:pt idx="1">
                  <c:v>0</c:v>
                </c:pt>
                <c:pt idx="2">
                  <c:v>92683.256284000003</c:v>
                </c:pt>
                <c:pt idx="3">
                  <c:v>82157.442718999999</c:v>
                </c:pt>
                <c:pt idx="4">
                  <c:v>19456.844702999999</c:v>
                </c:pt>
                <c:pt idx="5">
                  <c:v>19330.243074999998</c:v>
                </c:pt>
                <c:pt idx="6">
                  <c:v>10525.813565</c:v>
                </c:pt>
              </c:numCache>
            </c:numRef>
          </c:val>
        </c:ser>
        <c:ser>
          <c:idx val="2"/>
          <c:order val="2"/>
          <c:tx>
            <c:strRef>
              <c:f>Hoja1!$K$6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Hoja1!$L$3:$R$3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Hoja1!$L$6:$R$6</c:f>
              <c:numCache>
                <c:formatCode>#,##0.00</c:formatCode>
                <c:ptCount val="7"/>
                <c:pt idx="0">
                  <c:v>3524.1211199999998</c:v>
                </c:pt>
                <c:pt idx="1">
                  <c:v>0</c:v>
                </c:pt>
                <c:pt idx="2">
                  <c:v>3524.1211199999998</c:v>
                </c:pt>
                <c:pt idx="3">
                  <c:v>2431.45594265</c:v>
                </c:pt>
                <c:pt idx="4">
                  <c:v>1322.3066896500002</c:v>
                </c:pt>
                <c:pt idx="5">
                  <c:v>1310.5831076500001</c:v>
                </c:pt>
                <c:pt idx="6">
                  <c:v>1092.6651773499998</c:v>
                </c:pt>
              </c:numCache>
            </c:numRef>
          </c:val>
        </c:ser>
        <c:ser>
          <c:idx val="3"/>
          <c:order val="3"/>
          <c:tx>
            <c:strRef>
              <c:f>Hoja1!$K$7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Hoja1!$L$3:$R$3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Hoja1!$L$7:$R$7</c:f>
              <c:numCache>
                <c:formatCode>#,##0.00</c:formatCode>
                <c:ptCount val="7"/>
                <c:pt idx="0">
                  <c:v>131448.89702500001</c:v>
                </c:pt>
                <c:pt idx="1">
                  <c:v>68191.739967999994</c:v>
                </c:pt>
                <c:pt idx="2">
                  <c:v>63257.157056999997</c:v>
                </c:pt>
                <c:pt idx="3">
                  <c:v>61312.259807499999</c:v>
                </c:pt>
                <c:pt idx="4">
                  <c:v>1273.9959255000001</c:v>
                </c:pt>
                <c:pt idx="5">
                  <c:v>1212.2229924999999</c:v>
                </c:pt>
                <c:pt idx="6">
                  <c:v>1944.8972495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4586360"/>
        <c:axId val="294587928"/>
        <c:axId val="0"/>
      </c:bar3DChart>
      <c:catAx>
        <c:axId val="29458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4587928"/>
        <c:crosses val="autoZero"/>
        <c:auto val="1"/>
        <c:lblAlgn val="ctr"/>
        <c:lblOffset val="100"/>
        <c:noMultiLvlLbl val="0"/>
      </c:catAx>
      <c:valAx>
        <c:axId val="294587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4586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35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5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4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5/10/2020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1131" y="1505339"/>
            <a:ext cx="7186027" cy="1899386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SEPTIEMBRE DE 2020 </a:t>
            </a:r>
            <a:r>
              <a:rPr lang="es-CO" sz="1200" dirty="0">
                <a:solidFill>
                  <a:schemeClr val="bg1"/>
                </a:solidFill>
              </a:rPr>
              <a:t/>
            </a:r>
            <a:br>
              <a:rPr lang="es-CO" sz="1200" dirty="0">
                <a:solidFill>
                  <a:schemeClr val="bg1"/>
                </a:solidFill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770434" y="2791839"/>
            <a:ext cx="5379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 </a:t>
            </a:r>
            <a:r>
              <a:rPr lang="es-CO" dirty="0" smtClean="0"/>
              <a:t>84,31 %        -             OBLIGADO  54,41%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" y="199055"/>
            <a:ext cx="2313992" cy="50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30 DE SEPTIEMBRE DE 2020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329892"/>
              </p:ext>
            </p:extLst>
          </p:nvPr>
        </p:nvGraphicFramePr>
        <p:xfrm>
          <a:off x="684245" y="584718"/>
          <a:ext cx="7564015" cy="323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973616"/>
              </p:ext>
            </p:extLst>
          </p:nvPr>
        </p:nvGraphicFramePr>
        <p:xfrm>
          <a:off x="0" y="0"/>
          <a:ext cx="9144000" cy="413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561306"/>
              </p:ext>
            </p:extLst>
          </p:nvPr>
        </p:nvGraphicFramePr>
        <p:xfrm>
          <a:off x="77821" y="0"/>
          <a:ext cx="9066179" cy="413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133850"/>
            <a:ext cx="8580000" cy="6640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3501-01 GESTIÓN GENERAL CON CORTE </a:t>
            </a:r>
            <a:r>
              <a:rPr lang="es-CO" dirty="0" smtClean="0">
                <a:solidFill>
                  <a:schemeClr val="bg1"/>
                </a:solidFill>
              </a:rPr>
              <a:t>AL 30 DE SEPTIEMBRE DE 2020</a:t>
            </a:r>
            <a:endParaRPr lang="es-CO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298645"/>
              </p:ext>
            </p:extLst>
          </p:nvPr>
        </p:nvGraphicFramePr>
        <p:xfrm>
          <a:off x="0" y="1"/>
          <a:ext cx="9143999" cy="405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entágono 1"/>
          <p:cNvSpPr/>
          <p:nvPr/>
        </p:nvSpPr>
        <p:spPr>
          <a:xfrm>
            <a:off x="7461115" y="97277"/>
            <a:ext cx="1595336" cy="554476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 smtClean="0"/>
          </a:p>
          <a:p>
            <a:pPr algn="ctr"/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EJECUTADO  54,71%</a:t>
            </a:r>
          </a:p>
          <a:p>
            <a:pPr algn="ctr"/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30 DE SEPTIEMBRE DE 2020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570855"/>
              </p:ext>
            </p:extLst>
          </p:nvPr>
        </p:nvGraphicFramePr>
        <p:xfrm>
          <a:off x="175098" y="-104397"/>
          <a:ext cx="8686902" cy="37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958184"/>
              </p:ext>
            </p:extLst>
          </p:nvPr>
        </p:nvGraphicFramePr>
        <p:xfrm>
          <a:off x="1" y="0"/>
          <a:ext cx="9143999" cy="401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entágono 2"/>
          <p:cNvSpPr/>
          <p:nvPr/>
        </p:nvSpPr>
        <p:spPr>
          <a:xfrm>
            <a:off x="7821037" y="107004"/>
            <a:ext cx="1196501" cy="437745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EJECUTADO  </a:t>
            </a:r>
          </a:p>
          <a:p>
            <a:pPr algn="ctr"/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47,12%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EJECUCIÓN PRESUPUESTAL </a:t>
            </a:r>
            <a:r>
              <a:rPr lang="es-CO" dirty="0" smtClean="0">
                <a:solidFill>
                  <a:schemeClr val="bg1"/>
                </a:solidFill>
              </a:rPr>
              <a:t>ACUMULADA GASTOS DE INVERSIÓN                                                                                                              </a:t>
            </a:r>
            <a:r>
              <a:rPr lang="es-CO" dirty="0">
                <a:solidFill>
                  <a:schemeClr val="bg1"/>
                </a:solidFill>
              </a:rPr>
              <a:t>SECCIÓN 3501 MINCOMERCIO CON CORTE AL </a:t>
            </a:r>
            <a:r>
              <a:rPr lang="es-CO" dirty="0" smtClean="0">
                <a:solidFill>
                  <a:schemeClr val="bg1"/>
                </a:solidFill>
              </a:rPr>
              <a:t>30 DE SEPTIEMBRE DE 2020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 flipH="1">
            <a:off x="1200149" y="4779821"/>
            <a:ext cx="1682749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422798"/>
              </p:ext>
            </p:extLst>
          </p:nvPr>
        </p:nvGraphicFramePr>
        <p:xfrm>
          <a:off x="9728" y="0"/>
          <a:ext cx="9134272" cy="42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3332</TotalTime>
  <Words>125</Words>
  <Application>Microsoft Office PowerPoint</Application>
  <PresentationFormat>Presentación en pantalla (16:9)</PresentationFormat>
  <Paragraphs>15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</vt:lpstr>
      <vt:lpstr>Arial</vt:lpstr>
      <vt:lpstr>Calibri Light</vt:lpstr>
      <vt:lpstr>Montserrat</vt:lpstr>
      <vt:lpstr>Office Theme</vt:lpstr>
      <vt:lpstr>SECCIÓN 3501 - MINISTERIO DE COMERCIO INDUSTRIA Y TURISMO                          EJECUCIÓN  PRESUPUESTAL  ACUMULADA CON CORTE AL 30 DE SEPTIEMBRE DE 2020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609</cp:revision>
  <cp:lastPrinted>2020-06-02T23:07:20Z</cp:lastPrinted>
  <dcterms:modified xsi:type="dcterms:W3CDTF">2020-10-05T16:31:54Z</dcterms:modified>
</cp:coreProperties>
</file>