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3300"/>
    <a:srgbClr val="FF9933"/>
    <a:srgbClr val="CC3300"/>
    <a:srgbClr val="CC6600"/>
    <a:srgbClr val="FF9900"/>
    <a:srgbClr val="3399FF"/>
    <a:srgbClr val="008080"/>
    <a:srgbClr val="777777"/>
    <a:srgbClr val="38A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6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OCTUBRE%2031%20DE%202020\GRAFICA%20CONSOLIDAD0%20SECCION%203501-01%20OCTUBRE%2031%20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OCTUBRE%2031%20DE%202020\GRAFICA%20CONSOLIDAD0%20SECCION%203501-01%20OCTUBRE%2031%20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OCTUBRE%2031%20DE%202020\GRAFICA%20CONSOLIDAD0%20SECCION%203501-01%20OCTUBRE%2031%20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OCTUBRE%2031%20DE%202020\GRAFICA%20CONSOLIDAD0%20SECCION%203501-01%20OCTUBRE%2031%20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260032"/>
        <c:axId val="300254152"/>
        <c:axId val="0"/>
      </c:bar3DChart>
      <c:catAx>
        <c:axId val="3002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254152"/>
        <c:crosses val="autoZero"/>
        <c:auto val="1"/>
        <c:lblAlgn val="ctr"/>
        <c:lblOffset val="100"/>
        <c:noMultiLvlLbl val="0"/>
      </c:catAx>
      <c:valAx>
        <c:axId val="30025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2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0253368"/>
        <c:axId val="300254936"/>
      </c:lineChart>
      <c:catAx>
        <c:axId val="30025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254936"/>
        <c:crosses val="autoZero"/>
        <c:auto val="1"/>
        <c:lblAlgn val="ctr"/>
        <c:lblOffset val="100"/>
        <c:noMultiLvlLbl val="0"/>
      </c:catAx>
      <c:valAx>
        <c:axId val="30025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253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70476856647429"/>
          <c:y val="1.6481095353136795E-2"/>
          <c:w val="0.78585317578530922"/>
          <c:h val="0.72272042623318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total!$L$17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total!$M$17:$S$17</c:f>
              <c:numCache>
                <c:formatCode>#,##0.00</c:formatCode>
                <c:ptCount val="7"/>
                <c:pt idx="0">
                  <c:v>495832.76500000001</c:v>
                </c:pt>
                <c:pt idx="1">
                  <c:v>6554.5550000000003</c:v>
                </c:pt>
                <c:pt idx="2">
                  <c:v>489278.21</c:v>
                </c:pt>
                <c:pt idx="3">
                  <c:v>408105.72056983004</c:v>
                </c:pt>
                <c:pt idx="4">
                  <c:v>361329.34532395995</c:v>
                </c:pt>
                <c:pt idx="5">
                  <c:v>348108.82306610997</c:v>
                </c:pt>
                <c:pt idx="6">
                  <c:v>81172.489430169982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255720"/>
        <c:axId val="298644256"/>
      </c:barChart>
      <c:lineChart>
        <c:grouping val="standard"/>
        <c:varyColors val="0"/>
        <c:ser>
          <c:idx val="1"/>
          <c:order val="1"/>
          <c:tx>
            <c:strRef>
              <c:f>total!$L$18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CFF33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total!$M$16:$S$16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total!$M$18:$S$18</c:f>
              <c:numCache>
                <c:formatCode>#,##0.00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173459.84082979002</c:v>
                </c:pt>
                <c:pt idx="4">
                  <c:v>33031.156108100004</c:v>
                </c:pt>
                <c:pt idx="5">
                  <c:v>32423.458630100002</c:v>
                </c:pt>
                <c:pt idx="6">
                  <c:v>10796.081631209992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255720"/>
        <c:axId val="298644256"/>
      </c:lineChart>
      <c:catAx>
        <c:axId val="30025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8644256"/>
        <c:crosses val="autoZero"/>
        <c:auto val="1"/>
        <c:lblAlgn val="ctr"/>
        <c:lblOffset val="100"/>
        <c:noMultiLvlLbl val="0"/>
      </c:catAx>
      <c:valAx>
        <c:axId val="2986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0255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671429484809482"/>
          <c:y val="1.8151812175649065E-2"/>
          <c:w val="0.67775187570712558"/>
          <c:h val="0.6584667124831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gral'!$M$14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gral'!$N$14:$T$14</c:f>
              <c:numCache>
                <c:formatCode>#,##0.00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30749.708988139999</c:v>
                </c:pt>
                <c:pt idx="4">
                  <c:v>30551.609765139998</c:v>
                </c:pt>
                <c:pt idx="5">
                  <c:v>30526.42392814</c:v>
                </c:pt>
                <c:pt idx="6">
                  <c:v>8556.81201186</c:v>
                </c:pt>
              </c:numCache>
            </c:numRef>
          </c:val>
        </c:ser>
        <c:ser>
          <c:idx val="1"/>
          <c:order val="1"/>
          <c:tx>
            <c:strRef>
              <c:f>'gestion gral'!$M$15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gral'!$N$15:$T$15</c:f>
              <c:numCache>
                <c:formatCode>#,##0.00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17329.64654433</c:v>
                </c:pt>
                <c:pt idx="4">
                  <c:v>12832.185672270001</c:v>
                </c:pt>
                <c:pt idx="5">
                  <c:v>12544.81954402</c:v>
                </c:pt>
                <c:pt idx="6">
                  <c:v>2098.6074556699982</c:v>
                </c:pt>
              </c:numCache>
            </c:numRef>
          </c:val>
        </c:ser>
        <c:ser>
          <c:idx val="2"/>
          <c:order val="2"/>
          <c:tx>
            <c:strRef>
              <c:f>'gestion gral'!$M$16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gral'!$N$16:$T$16</c:f>
              <c:numCache>
                <c:formatCode>#,##0.00</c:formatCode>
                <c:ptCount val="7"/>
                <c:pt idx="0">
                  <c:v>409649.13400000002</c:v>
                </c:pt>
                <c:pt idx="1">
                  <c:v>6000</c:v>
                </c:pt>
                <c:pt idx="2">
                  <c:v>403649.13400000002</c:v>
                </c:pt>
                <c:pt idx="3">
                  <c:v>337511.15606896003</c:v>
                </c:pt>
                <c:pt idx="4">
                  <c:v>295895.02875130001</c:v>
                </c:pt>
                <c:pt idx="5">
                  <c:v>283038.24078230001</c:v>
                </c:pt>
                <c:pt idx="6">
                  <c:v>66137.977931039975</c:v>
                </c:pt>
              </c:numCache>
            </c:numRef>
          </c:val>
        </c:ser>
        <c:ser>
          <c:idx val="3"/>
          <c:order val="3"/>
          <c:tx>
            <c:strRef>
              <c:f>'gestion gral'!$M$17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gral'!$N$17:$T$17</c:f>
              <c:numCache>
                <c:formatCode>#,##0.00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11572.103961000001</c:v>
                </c:pt>
                <c:pt idx="4">
                  <c:v>11571.851699999999</c:v>
                </c:pt>
                <c:pt idx="5">
                  <c:v>11571.851699999999</c:v>
                </c:pt>
                <c:pt idx="6">
                  <c:v>884.96303899999998</c:v>
                </c:pt>
              </c:numCache>
            </c:numRef>
          </c:val>
        </c:ser>
        <c:ser>
          <c:idx val="4"/>
          <c:order val="4"/>
          <c:tx>
            <c:strRef>
              <c:f>'gestion gral'!$M$18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gral'!$N$13:$T$13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gral'!$N$18:$T$18</c:f>
              <c:numCache>
                <c:formatCode>#,##0.00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162175.76926855001</c:v>
                </c:pt>
                <c:pt idx="4">
                  <c:v>28173.511351850004</c:v>
                </c:pt>
                <c:pt idx="5">
                  <c:v>27659.91992385</c:v>
                </c:pt>
                <c:pt idx="6">
                  <c:v>9859.5651924499816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980248"/>
        <c:axId val="399802920"/>
        <c:axId val="0"/>
      </c:bar3DChart>
      <c:catAx>
        <c:axId val="21198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802920"/>
        <c:crosses val="autoZero"/>
        <c:auto val="1"/>
        <c:lblAlgn val="ctr"/>
        <c:lblOffset val="100"/>
        <c:noMultiLvlLbl val="0"/>
      </c:catAx>
      <c:valAx>
        <c:axId val="39980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980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799784"/>
        <c:axId val="399798608"/>
        <c:axId val="0"/>
      </c:bar3DChart>
      <c:catAx>
        <c:axId val="39979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798608"/>
        <c:crosses val="autoZero"/>
        <c:auto val="1"/>
        <c:lblAlgn val="ctr"/>
        <c:lblOffset val="100"/>
        <c:noMultiLvlLbl val="0"/>
      </c:catAx>
      <c:valAx>
        <c:axId val="39979860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799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036472003499561"/>
          <c:y val="0.12774798077776509"/>
          <c:w val="0.73963527996500433"/>
          <c:h val="0.58775207506598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dce!$L$13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dce!$M$12:$S$12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dce!$M$13:$S$13</c:f>
              <c:numCache>
                <c:formatCode>#,##0.00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9264.941930590001</c:v>
                </c:pt>
                <c:pt idx="4">
                  <c:v>9264.941930590001</c:v>
                </c:pt>
                <c:pt idx="5">
                  <c:v>9260.2978739899991</c:v>
                </c:pt>
                <c:pt idx="6">
                  <c:v>3121.3780694099996</c:v>
                </c:pt>
              </c:numCache>
            </c:numRef>
          </c:val>
        </c:ser>
        <c:ser>
          <c:idx val="1"/>
          <c:order val="1"/>
          <c:tx>
            <c:strRef>
              <c:f>dce!$L$14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dce!$M$12:$S$12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dce!$M$14:$S$14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1647.8624769400001</c:v>
                </c:pt>
                <c:pt idx="4">
                  <c:v>1183.42690479</c:v>
                </c:pt>
                <c:pt idx="5">
                  <c:v>1136.8886377900001</c:v>
                </c:pt>
                <c:pt idx="6">
                  <c:v>268.98252305999995</c:v>
                </c:pt>
              </c:numCache>
            </c:numRef>
          </c:val>
        </c:ser>
        <c:ser>
          <c:idx val="2"/>
          <c:order val="2"/>
          <c:tx>
            <c:strRef>
              <c:f>dce!$L$15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dce!$M$12:$S$12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dce!$M$15:$S$15</c:f>
              <c:numCache>
                <c:formatCode>#,##0.00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27.276599870000002</c:v>
                </c:pt>
                <c:pt idx="4">
                  <c:v>27.276599870000002</c:v>
                </c:pt>
                <c:pt idx="5">
                  <c:v>27.276599870000002</c:v>
                </c:pt>
                <c:pt idx="6">
                  <c:v>102.97240013</c:v>
                </c:pt>
              </c:numCache>
            </c:numRef>
          </c:val>
        </c:ser>
        <c:ser>
          <c:idx val="3"/>
          <c:order val="3"/>
          <c:tx>
            <c:strRef>
              <c:f>dce!$L$16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dce!$M$12:$S$12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dce!$M$16:$S$16</c:f>
              <c:numCache>
                <c:formatCode>#,##0.00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3.024</c:v>
                </c:pt>
                <c:pt idx="4">
                  <c:v>3.024</c:v>
                </c:pt>
                <c:pt idx="5">
                  <c:v>3.024</c:v>
                </c:pt>
                <c:pt idx="6">
                  <c:v>0.79600000000000004</c:v>
                </c:pt>
              </c:numCache>
            </c:numRef>
          </c:val>
        </c:ser>
        <c:ser>
          <c:idx val="4"/>
          <c:order val="4"/>
          <c:tx>
            <c:strRef>
              <c:f>dce!$L$17</c:f>
              <c:strCache>
                <c:ptCount val="1"/>
                <c:pt idx="0">
                  <c:v>Gastos de Inversiòn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dce!$M$12:$S$12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dce!$M$17:$S$17</c:f>
              <c:numCache>
                <c:formatCode>#,##0.00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11284.07156124</c:v>
                </c:pt>
                <c:pt idx="4">
                  <c:v>4857.6447562499998</c:v>
                </c:pt>
                <c:pt idx="5">
                  <c:v>4763.5387062500004</c:v>
                </c:pt>
                <c:pt idx="6">
                  <c:v>936.51643876000026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799000"/>
        <c:axId val="399800176"/>
        <c:axId val="0"/>
      </c:bar3DChart>
      <c:catAx>
        <c:axId val="39979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800176"/>
        <c:crosses val="autoZero"/>
        <c:auto val="1"/>
        <c:lblAlgn val="ctr"/>
        <c:lblOffset val="100"/>
        <c:noMultiLvlLbl val="0"/>
      </c:catAx>
      <c:valAx>
        <c:axId val="39980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799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Hoja4!$K$3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Hoja4!$L$2:$T$2</c:f>
              <c:strCache>
                <c:ptCount val="9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CDP</c:v>
                </c:pt>
                <c:pt idx="4">
                  <c:v>APR. DISPONIBLE</c:v>
                </c:pt>
                <c:pt idx="5">
                  <c:v>COMPROMISO</c:v>
                </c:pt>
                <c:pt idx="6">
                  <c:v>OBLIGACION</c:v>
                </c:pt>
                <c:pt idx="7">
                  <c:v>PAGOS</c:v>
                </c:pt>
                <c:pt idx="8">
                  <c:v>APR. SIN COMPROMETER</c:v>
                </c:pt>
              </c:strCache>
            </c:strRef>
          </c:cat>
          <c:val>
            <c:numRef>
              <c:f>Hoja4!$L$3:$T$3</c:f>
              <c:numCache>
                <c:formatCode>#,##0.00</c:formatCode>
                <c:ptCount val="9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24107.811997209999</c:v>
                </c:pt>
                <c:pt idx="4">
                  <c:v>683.57600278999996</c:v>
                </c:pt>
                <c:pt idx="5">
                  <c:v>22499.671318940003</c:v>
                </c:pt>
                <c:pt idx="6">
                  <c:v>8041.3942969499994</c:v>
                </c:pt>
                <c:pt idx="7">
                  <c:v>7785.0386909499994</c:v>
                </c:pt>
                <c:pt idx="8">
                  <c:v>2291.7166810599974</c:v>
                </c:pt>
              </c:numCache>
            </c:numRef>
          </c:val>
        </c:ser>
        <c:ser>
          <c:idx val="1"/>
          <c:order val="1"/>
          <c:tx>
            <c:strRef>
              <c:f>Hoja4!$K$4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Hoja4!$L$2:$T$2</c:f>
              <c:strCache>
                <c:ptCount val="9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CDP</c:v>
                </c:pt>
                <c:pt idx="4">
                  <c:v>APR. DISPONIBLE</c:v>
                </c:pt>
                <c:pt idx="5">
                  <c:v>COMPROMISO</c:v>
                </c:pt>
                <c:pt idx="6">
                  <c:v>OBLIGACION</c:v>
                </c:pt>
                <c:pt idx="7">
                  <c:v>PAGOS</c:v>
                </c:pt>
                <c:pt idx="8">
                  <c:v>APR. SIN COMPROMETER</c:v>
                </c:pt>
              </c:strCache>
            </c:strRef>
          </c:cat>
          <c:val>
            <c:numRef>
              <c:f>Hoja4!$L$4:$T$4</c:f>
              <c:numCache>
                <c:formatCode>#,##0.00</c:formatCode>
                <c:ptCount val="9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90698.892725100013</c:v>
                </c:pt>
                <c:pt idx="4">
                  <c:v>1984.3635589</c:v>
                </c:pt>
                <c:pt idx="5">
                  <c:v>86375.900777500006</c:v>
                </c:pt>
                <c:pt idx="6">
                  <c:v>21953.019987</c:v>
                </c:pt>
                <c:pt idx="7">
                  <c:v>21722.280408999999</c:v>
                </c:pt>
                <c:pt idx="8">
                  <c:v>6307.3555065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802136"/>
        <c:axId val="399804096"/>
      </c:barChart>
      <c:lineChart>
        <c:grouping val="standard"/>
        <c:varyColors val="0"/>
        <c:ser>
          <c:idx val="2"/>
          <c:order val="2"/>
          <c:tx>
            <c:strRef>
              <c:f>Hoja4!$K$5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Hoja4!$L$2:$T$2</c:f>
              <c:strCache>
                <c:ptCount val="9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CDP</c:v>
                </c:pt>
                <c:pt idx="4">
                  <c:v>APR. DISPONIBLE</c:v>
                </c:pt>
                <c:pt idx="5">
                  <c:v>COMPROMISO</c:v>
                </c:pt>
                <c:pt idx="6">
                  <c:v>OBLIGACION</c:v>
                </c:pt>
                <c:pt idx="7">
                  <c:v>PAGOS</c:v>
                </c:pt>
                <c:pt idx="8">
                  <c:v>APR. SIN COMPROMETER</c:v>
                </c:pt>
              </c:strCache>
            </c:strRef>
          </c:cat>
          <c:val>
            <c:numRef>
              <c:f>Hoja4!$L$5:$T$5</c:f>
              <c:numCache>
                <c:formatCode>#,##0.00</c:formatCode>
                <c:ptCount val="9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3466.9694608499999</c:v>
                </c:pt>
                <c:pt idx="4">
                  <c:v>57.15165915</c:v>
                </c:pt>
                <c:pt idx="5">
                  <c:v>3270.06910685</c:v>
                </c:pt>
                <c:pt idx="6">
                  <c:v>1489.8878716500001</c:v>
                </c:pt>
                <c:pt idx="7">
                  <c:v>1464.3970336500001</c:v>
                </c:pt>
                <c:pt idx="8">
                  <c:v>254.05201315000011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Hoja4!$K$6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Hoja4!$L$2:$T$2</c:f>
              <c:strCache>
                <c:ptCount val="9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CDP</c:v>
                </c:pt>
                <c:pt idx="4">
                  <c:v>APR. DISPONIBLE</c:v>
                </c:pt>
                <c:pt idx="5">
                  <c:v>COMPROMISO</c:v>
                </c:pt>
                <c:pt idx="6">
                  <c:v>OBLIGACION</c:v>
                </c:pt>
                <c:pt idx="7">
                  <c:v>PAGOS</c:v>
                </c:pt>
                <c:pt idx="8">
                  <c:v>APR. SIN COMPROMETER</c:v>
                </c:pt>
              </c:strCache>
            </c:strRef>
          </c:cat>
          <c:val>
            <c:numRef>
              <c:f>Hoja4!$L$6:$T$6</c:f>
              <c:numCache>
                <c:formatCode>#,##0.00</c:formatCode>
                <c:ptCount val="9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62531.430873500001</c:v>
                </c:pt>
                <c:pt idx="4">
                  <c:v>725.72618350000005</c:v>
                </c:pt>
                <c:pt idx="5">
                  <c:v>61314.199626499998</c:v>
                </c:pt>
                <c:pt idx="6">
                  <c:v>1546.8539525000001</c:v>
                </c:pt>
                <c:pt idx="7">
                  <c:v>1451.7424965</c:v>
                </c:pt>
                <c:pt idx="8">
                  <c:v>1942.9574305000001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802136"/>
        <c:axId val="399804096"/>
      </c:lineChart>
      <c:catAx>
        <c:axId val="39980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804096"/>
        <c:crosses val="autoZero"/>
        <c:auto val="1"/>
        <c:lblAlgn val="ctr"/>
        <c:lblOffset val="100"/>
        <c:noMultiLvlLbl val="0"/>
      </c:catAx>
      <c:valAx>
        <c:axId val="3998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9802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OCTUBRE DE 2020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 86,35 %        -             OBLIGADO  58,55%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OCTUBRE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3616"/>
              </p:ext>
            </p:extLst>
          </p:nvPr>
        </p:nvGraphicFramePr>
        <p:xfrm>
          <a:off x="0" y="0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229939"/>
              </p:ext>
            </p:extLst>
          </p:nvPr>
        </p:nvGraphicFramePr>
        <p:xfrm>
          <a:off x="-1" y="0"/>
          <a:ext cx="9046723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OCTUBRE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976747"/>
              </p:ext>
            </p:extLst>
          </p:nvPr>
        </p:nvGraphicFramePr>
        <p:xfrm>
          <a:off x="0" y="0"/>
          <a:ext cx="9144000" cy="394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ntágono 1"/>
          <p:cNvSpPr/>
          <p:nvPr/>
        </p:nvSpPr>
        <p:spPr>
          <a:xfrm>
            <a:off x="7276289" y="214009"/>
            <a:ext cx="1571795" cy="65973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b="1" dirty="0" smtClean="0">
                <a:ln/>
                <a:solidFill>
                  <a:schemeClr val="bg1"/>
                </a:solidFill>
              </a:rPr>
              <a:t>EJECUTADO  58,59%</a:t>
            </a:r>
            <a:endParaRPr lang="es-CO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OCTUBRE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570855"/>
              </p:ext>
            </p:extLst>
          </p:nvPr>
        </p:nvGraphicFramePr>
        <p:xfrm>
          <a:off x="175098" y="-104397"/>
          <a:ext cx="8686902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38276"/>
              </p:ext>
            </p:extLst>
          </p:nvPr>
        </p:nvGraphicFramePr>
        <p:xfrm>
          <a:off x="0" y="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entágono 2"/>
          <p:cNvSpPr/>
          <p:nvPr/>
        </p:nvSpPr>
        <p:spPr>
          <a:xfrm>
            <a:off x="7509753" y="233464"/>
            <a:ext cx="1634247" cy="700391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EJECUTADO 57,53%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OCTUBRE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885879"/>
              </p:ext>
            </p:extLst>
          </p:nvPr>
        </p:nvGraphicFramePr>
        <p:xfrm>
          <a:off x="0" y="0"/>
          <a:ext cx="9144000" cy="415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125</Words>
  <Application>Microsoft Office PowerPoint</Application>
  <PresentationFormat>Presentación en pantalla (16:9)</PresentationFormat>
  <Paragraphs>13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Montserrat</vt:lpstr>
      <vt:lpstr>Office Theme</vt:lpstr>
      <vt:lpstr>SECCIÓN 3501 - MINISTERIO DE COMERCIO INDUSTRIA Y TURISMO                          EJECUCIÓN  PRESUPUESTAL  ACUMULADA CON CORTE AL 31 DE OCTUBRE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622</cp:revision>
  <cp:lastPrinted>2020-06-02T23:07:20Z</cp:lastPrinted>
  <dcterms:modified xsi:type="dcterms:W3CDTF">2020-11-05T00:04:48Z</dcterms:modified>
</cp:coreProperties>
</file>