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3" r:id="rId6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3300"/>
    <a:srgbClr val="FF9933"/>
    <a:srgbClr val="CC3300"/>
    <a:srgbClr val="CC6600"/>
    <a:srgbClr val="FF9900"/>
    <a:srgbClr val="3399FF"/>
    <a:srgbClr val="008080"/>
    <a:srgbClr val="777777"/>
    <a:srgbClr val="38A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822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NOVIEMBRE%2030%20DE%202020\GRAFICA%20CONSOLIDADO%20SECCION%203501%20MINCOMERCIO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NOVIEMBRE%2030%20DE%202020\GRAFICA%20CONSOLIDADO%20SECCION%203501%20MINCOMERCIO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NOVIEMBRE%2030%20DE%202020\GRAFICA%20CONSOLIDADO%20SECCION%203501%20MINCOMERCIO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NOVIEMBRE%2030%20DE%202020\GRAFICA%20CONSOLIDADO%20SECCION%203501%20MINCOMERCIO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8323672"/>
        <c:axId val="328328376"/>
      </c:lineChart>
      <c:catAx>
        <c:axId val="32832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328376"/>
        <c:crosses val="autoZero"/>
        <c:auto val="1"/>
        <c:lblAlgn val="ctr"/>
        <c:lblOffset val="100"/>
        <c:noMultiLvlLbl val="0"/>
      </c:catAx>
      <c:valAx>
        <c:axId val="32832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323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Gastos de Funcionamiento</a:t>
            </a:r>
          </a:p>
        </c:rich>
      </c:tx>
      <c:layout>
        <c:manualLayout>
          <c:xMode val="edge"/>
          <c:yMode val="edge"/>
          <c:x val="0.28922479500705245"/>
          <c:y val="1.8812044567066716E-2"/>
        </c:manualLayout>
      </c:layout>
      <c:overlay val="0"/>
      <c:spPr>
        <a:solidFill>
          <a:schemeClr val="accent4">
            <a:lumMod val="7500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Hoja3!$J$20</c:f>
              <c:strCache>
                <c:ptCount val="1"/>
                <c:pt idx="0">
                  <c:v>Gastos de Funcionamiento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Hoja3!$K$19:$Q$19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Hoja3!$K$20:$Q$20</c:f>
              <c:numCache>
                <c:formatCode>#,##0.00</c:formatCode>
                <c:ptCount val="7"/>
                <c:pt idx="0">
                  <c:v>507066.76500000001</c:v>
                </c:pt>
                <c:pt idx="1">
                  <c:v>5247.2548839999999</c:v>
                </c:pt>
                <c:pt idx="2">
                  <c:v>501819.51011600002</c:v>
                </c:pt>
                <c:pt idx="3">
                  <c:v>471118.17219223006</c:v>
                </c:pt>
                <c:pt idx="4">
                  <c:v>426191.08905836003</c:v>
                </c:pt>
                <c:pt idx="5">
                  <c:v>425919.7886715901</c:v>
                </c:pt>
                <c:pt idx="6">
                  <c:v>30701.337923769959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Gastos de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Inversion 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solidFill>
          <a:srgbClr val="1D6FA9">
            <a:lumMod val="75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Hoja3!$J$23</c:f>
              <c:strCache>
                <c:ptCount val="1"/>
                <c:pt idx="0">
                  <c:v>Gastos de 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59375173086698"/>
                      <c:h val="9.093350423272507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Hoja3!$K$22:$Q$22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Hoja3!$K$23:$Q$23</c:f>
              <c:numCache>
                <c:formatCode>#,##0.00</c:formatCode>
                <c:ptCount val="7"/>
                <c:pt idx="0">
                  <c:v>252447.66242899999</c:v>
                </c:pt>
                <c:pt idx="1">
                  <c:v>68448.606262000001</c:v>
                </c:pt>
                <c:pt idx="2">
                  <c:v>183999.056167</c:v>
                </c:pt>
                <c:pt idx="3">
                  <c:v>178549.12829599</c:v>
                </c:pt>
                <c:pt idx="4">
                  <c:v>47707.441251440003</c:v>
                </c:pt>
                <c:pt idx="5">
                  <c:v>47499.732105440002</c:v>
                </c:pt>
                <c:pt idx="6">
                  <c:v>5449.9278710100098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36AFCE">
        <a:lumMod val="40000"/>
        <a:lumOff val="60000"/>
      </a:srgb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225812360653146"/>
          <c:y val="1.7032753040342144E-2"/>
          <c:w val="0.71774187639346854"/>
          <c:h val="0.726347597088889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GG!$I$15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GG!$J$14:$P$14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GG!$J$15:$P$15</c:f>
              <c:numCache>
                <c:formatCode>#,##0.00</c:formatCode>
                <c:ptCount val="7"/>
                <c:pt idx="0">
                  <c:v>41465.521000000001</c:v>
                </c:pt>
                <c:pt idx="1">
                  <c:v>0</c:v>
                </c:pt>
                <c:pt idx="2">
                  <c:v>41465.521000000001</c:v>
                </c:pt>
                <c:pt idx="3">
                  <c:v>36377.143846449995</c:v>
                </c:pt>
                <c:pt idx="4">
                  <c:v>36208.301279449995</c:v>
                </c:pt>
                <c:pt idx="5">
                  <c:v>36208.301279449995</c:v>
                </c:pt>
                <c:pt idx="6">
                  <c:v>5088.3771535500027</c:v>
                </c:pt>
              </c:numCache>
            </c:numRef>
          </c:val>
        </c:ser>
        <c:ser>
          <c:idx val="1"/>
          <c:order val="1"/>
          <c:tx>
            <c:strRef>
              <c:f>GG!$I$16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GG!$J$16:$P$16</c:f>
              <c:numCache>
                <c:formatCode>#,##0.00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18032.50346616</c:v>
                </c:pt>
                <c:pt idx="4">
                  <c:v>14243.192500270001</c:v>
                </c:pt>
                <c:pt idx="5">
                  <c:v>13978.891008500001</c:v>
                </c:pt>
                <c:pt idx="6">
                  <c:v>1395.7505338400001</c:v>
                </c:pt>
              </c:numCache>
            </c:numRef>
          </c:val>
        </c:ser>
        <c:ser>
          <c:idx val="2"/>
          <c:order val="2"/>
          <c:tx>
            <c:strRef>
              <c:f>GG!$I$17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GG!$J$14:$P$14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GG!$J$17:$P$17</c:f>
              <c:numCache>
                <c:formatCode>#,##0.00</c:formatCode>
                <c:ptCount val="7"/>
                <c:pt idx="0">
                  <c:v>418724.13400000002</c:v>
                </c:pt>
                <c:pt idx="1">
                  <c:v>5027.6998839999997</c:v>
                </c:pt>
                <c:pt idx="2">
                  <c:v>413696.43411600002</c:v>
                </c:pt>
                <c:pt idx="3">
                  <c:v>391527.30962629005</c:v>
                </c:pt>
                <c:pt idx="4">
                  <c:v>350873.13006663008</c:v>
                </c:pt>
                <c:pt idx="5">
                  <c:v>350873.13006663008</c:v>
                </c:pt>
                <c:pt idx="6">
                  <c:v>22169.12448970996</c:v>
                </c:pt>
              </c:numCache>
            </c:numRef>
          </c:val>
        </c:ser>
        <c:ser>
          <c:idx val="3"/>
          <c:order val="3"/>
          <c:tx>
            <c:strRef>
              <c:f>GG!$I$18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GG!$J$14:$P$14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GG!$J$18:$P$18</c:f>
              <c:numCache>
                <c:formatCode>#,##0.00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12448.971960999999</c:v>
                </c:pt>
                <c:pt idx="4">
                  <c:v>12448.7197</c:v>
                </c:pt>
                <c:pt idx="5">
                  <c:v>12448.7197</c:v>
                </c:pt>
                <c:pt idx="6">
                  <c:v>8.0950389999999999</c:v>
                </c:pt>
              </c:numCache>
            </c:numRef>
          </c:val>
        </c:ser>
        <c:ser>
          <c:idx val="4"/>
          <c:order val="4"/>
          <c:tx>
            <c:strRef>
              <c:f>GG!$I$19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GG!$J$14:$P$14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GG!$J$19:$P$19</c:f>
              <c:numCache>
                <c:formatCode>#,##0.00</c:formatCode>
                <c:ptCount val="7"/>
                <c:pt idx="0">
                  <c:v>240227.074429</c:v>
                </c:pt>
                <c:pt idx="1">
                  <c:v>68448.606262000001</c:v>
                </c:pt>
                <c:pt idx="2">
                  <c:v>171778.46816700001</c:v>
                </c:pt>
                <c:pt idx="3">
                  <c:v>166570.59256774999</c:v>
                </c:pt>
                <c:pt idx="4">
                  <c:v>41576.765485050004</c:v>
                </c:pt>
                <c:pt idx="5">
                  <c:v>41377.909939050005</c:v>
                </c:pt>
                <c:pt idx="6">
                  <c:v>5207.8755992500001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734224"/>
        <c:axId val="249735400"/>
        <c:axId val="0"/>
      </c:bar3DChart>
      <c:catAx>
        <c:axId val="2497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735400"/>
        <c:crosses val="autoZero"/>
        <c:auto val="1"/>
        <c:lblAlgn val="ctr"/>
        <c:lblOffset val="100"/>
        <c:noMultiLvlLbl val="0"/>
      </c:catAx>
      <c:valAx>
        <c:axId val="24973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734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004826006652012"/>
          <c:y val="3.542673107890499E-2"/>
          <c:w val="0.70995173993347982"/>
          <c:h val="0.71579976415991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DCE!$I$13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DCE!$J$12:$P$12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DCE!$J$13:$P$13</c:f>
              <c:numCache>
                <c:formatCode>#,##0.00</c:formatCode>
                <c:ptCount val="7"/>
                <c:pt idx="0">
                  <c:v>12940.875</c:v>
                </c:pt>
                <c:pt idx="1">
                  <c:v>219.55500000000001</c:v>
                </c:pt>
                <c:pt idx="2">
                  <c:v>12721.32</c:v>
                </c:pt>
                <c:pt idx="3">
                  <c:v>11008.17388932</c:v>
                </c:pt>
                <c:pt idx="4">
                  <c:v>10994.79372732</c:v>
                </c:pt>
                <c:pt idx="5">
                  <c:v>10990.65421232</c:v>
                </c:pt>
                <c:pt idx="6">
                  <c:v>1713.1461106800002</c:v>
                </c:pt>
              </c:numCache>
            </c:numRef>
          </c:val>
        </c:ser>
        <c:ser>
          <c:idx val="1"/>
          <c:order val="1"/>
          <c:tx>
            <c:strRef>
              <c:f>DCE!$I$14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DCE!$J$12:$P$12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DCE!$J$14:$P$14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1689.9432281400002</c:v>
                </c:pt>
                <c:pt idx="4">
                  <c:v>1388.82560982</c:v>
                </c:pt>
                <c:pt idx="5">
                  <c:v>1385.9662298199999</c:v>
                </c:pt>
                <c:pt idx="6">
                  <c:v>226.90177185999988</c:v>
                </c:pt>
              </c:numCache>
            </c:numRef>
          </c:val>
        </c:ser>
        <c:ser>
          <c:idx val="2"/>
          <c:order val="2"/>
          <c:tx>
            <c:strRef>
              <c:f>DCE!$I$15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DCE!$J$12:$P$12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DCE!$J$15:$P$15</c:f>
              <c:numCache>
                <c:formatCode>#,##0.00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31.102174870000002</c:v>
                </c:pt>
                <c:pt idx="4">
                  <c:v>31.102174870000002</c:v>
                </c:pt>
                <c:pt idx="5">
                  <c:v>31.102174870000002</c:v>
                </c:pt>
                <c:pt idx="6">
                  <c:v>99.146825129999996</c:v>
                </c:pt>
              </c:numCache>
            </c:numRef>
          </c:val>
        </c:ser>
        <c:ser>
          <c:idx val="3"/>
          <c:order val="3"/>
          <c:tx>
            <c:strRef>
              <c:f>DCE!$I$16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DCE!$J$12:$P$12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3.024</c:v>
                </c:pt>
                <c:pt idx="4">
                  <c:v>3.024</c:v>
                </c:pt>
                <c:pt idx="5">
                  <c:v>3.024</c:v>
                </c:pt>
                <c:pt idx="6">
                  <c:v>0.79600000000000004</c:v>
                </c:pt>
              </c:numCache>
            </c:numRef>
          </c:val>
        </c:ser>
        <c:ser>
          <c:idx val="4"/>
          <c:order val="4"/>
          <c:tx>
            <c:strRef>
              <c:f>DCE!$I$17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DCE!$J$12:$P$12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11978.53572824</c:v>
                </c:pt>
                <c:pt idx="4">
                  <c:v>6130.6757663900007</c:v>
                </c:pt>
                <c:pt idx="5">
                  <c:v>6121.8221663900003</c:v>
                </c:pt>
                <c:pt idx="6">
                  <c:v>242.05227176000022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609464"/>
        <c:axId val="331612600"/>
        <c:axId val="0"/>
      </c:bar3DChart>
      <c:catAx>
        <c:axId val="33160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1612600"/>
        <c:crosses val="autoZero"/>
        <c:auto val="1"/>
        <c:lblAlgn val="ctr"/>
        <c:lblOffset val="100"/>
        <c:noMultiLvlLbl val="0"/>
      </c:catAx>
      <c:valAx>
        <c:axId val="33161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1609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Hoja1!$K$4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Hoja1!$L$3:$R$3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Hoja1!$L$4:$R$4</c:f>
              <c:numCache>
                <c:formatCode>#,##0.00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23930.680485940004</c:v>
                </c:pt>
                <c:pt idx="4">
                  <c:v>11327.15125309</c:v>
                </c:pt>
                <c:pt idx="5">
                  <c:v>11283.27891709</c:v>
                </c:pt>
                <c:pt idx="6">
                  <c:v>860.70751405999761</c:v>
                </c:pt>
              </c:numCache>
            </c:numRef>
          </c:val>
        </c:ser>
        <c:ser>
          <c:idx val="1"/>
          <c:order val="1"/>
          <c:tx>
            <c:strRef>
              <c:f>Hoja1!$K$5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Hoja1!$L$3:$R$3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Hoja1!$L$5:$R$5</c:f>
              <c:numCache>
                <c:formatCode>#,##0.00</c:formatCode>
                <c:ptCount val="7"/>
                <c:pt idx="0">
                  <c:v>92683.256284000003</c:v>
                </c:pt>
                <c:pt idx="1">
                  <c:v>203.73148699999999</c:v>
                </c:pt>
                <c:pt idx="2">
                  <c:v>92479.524797000005</c:v>
                </c:pt>
                <c:pt idx="3">
                  <c:v>89970.300764500003</c:v>
                </c:pt>
                <c:pt idx="4">
                  <c:v>32791.475938000003</c:v>
                </c:pt>
                <c:pt idx="5">
                  <c:v>32648.696155000001</c:v>
                </c:pt>
                <c:pt idx="6">
                  <c:v>2509.2240324999998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13384"/>
        <c:axId val="331613776"/>
      </c:barChart>
      <c:lineChart>
        <c:grouping val="standard"/>
        <c:varyColors val="0"/>
        <c:ser>
          <c:idx val="2"/>
          <c:order val="2"/>
          <c:tx>
            <c:strRef>
              <c:f>Hoja1!$K$6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Hoja1!$L$3:$R$3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Hoja1!$L$6:$R$6</c:f>
              <c:numCache>
                <c:formatCode>#,##0.00</c:formatCode>
                <c:ptCount val="7"/>
                <c:pt idx="0">
                  <c:v>3524.1211199999998</c:v>
                </c:pt>
                <c:pt idx="1">
                  <c:v>53.134807000000002</c:v>
                </c:pt>
                <c:pt idx="2">
                  <c:v>3470.9863129999999</c:v>
                </c:pt>
                <c:pt idx="3">
                  <c:v>3300.0230008499998</c:v>
                </c:pt>
                <c:pt idx="4">
                  <c:v>1825.6669006500001</c:v>
                </c:pt>
                <c:pt idx="5">
                  <c:v>1825.6669006500001</c:v>
                </c:pt>
                <c:pt idx="6">
                  <c:v>170.96331215000009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Hoja1!$K$7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Hoja1!$L$3:$R$3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Hoja1!$L$7:$R$7</c:f>
              <c:numCache>
                <c:formatCode>#,##0.00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61348.124044699995</c:v>
                </c:pt>
                <c:pt idx="4">
                  <c:v>1763.1471597</c:v>
                </c:pt>
                <c:pt idx="5">
                  <c:v>1742.0901327000001</c:v>
                </c:pt>
                <c:pt idx="6">
                  <c:v>1909.0330123000031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613384"/>
        <c:axId val="331613776"/>
      </c:lineChart>
      <c:catAx>
        <c:axId val="33161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1613776"/>
        <c:crosses val="autoZero"/>
        <c:auto val="1"/>
        <c:lblAlgn val="ctr"/>
        <c:lblOffset val="100"/>
        <c:noMultiLvlLbl val="0"/>
      </c:catAx>
      <c:valAx>
        <c:axId val="33161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1613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3/12/2020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NOVIEMBRE DE 2020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94,73%        -             OBLIGADO  69,10%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GRÀFICA </a:t>
            </a:r>
            <a:r>
              <a:rPr lang="es-CO" dirty="0" smtClean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SECCIÓN 3501 MINCOMERCIO CON CORTE AL 30 DE NOVIEMBRE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1499"/>
              </p:ext>
            </p:extLst>
          </p:nvPr>
        </p:nvGraphicFramePr>
        <p:xfrm>
          <a:off x="155644" y="291829"/>
          <a:ext cx="3988339" cy="30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96952"/>
              </p:ext>
            </p:extLst>
          </p:nvPr>
        </p:nvGraphicFramePr>
        <p:xfrm>
          <a:off x="0" y="1264596"/>
          <a:ext cx="4630365" cy="29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32750"/>
              </p:ext>
            </p:extLst>
          </p:nvPr>
        </p:nvGraphicFramePr>
        <p:xfrm>
          <a:off x="4630366" y="1264597"/>
          <a:ext cx="4513634" cy="296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50930"/>
              </p:ext>
            </p:extLst>
          </p:nvPr>
        </p:nvGraphicFramePr>
        <p:xfrm>
          <a:off x="-1" y="0"/>
          <a:ext cx="9144002" cy="1264597"/>
        </p:xfrm>
        <a:graphic>
          <a:graphicData uri="http://schemas.openxmlformats.org/drawingml/2006/table">
            <a:tbl>
              <a:tblPr/>
              <a:tblGrid>
                <a:gridCol w="1764812"/>
                <a:gridCol w="959811"/>
                <a:gridCol w="1032054"/>
                <a:gridCol w="1042374"/>
                <a:gridCol w="1083658"/>
                <a:gridCol w="1124938"/>
                <a:gridCol w="963215"/>
                <a:gridCol w="1173140"/>
              </a:tblGrid>
              <a:tr h="632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APROPIACIÓN  VIGENTE($)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BLOQUEOS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APR. VIGENTE DESPUES DE BLOQUEOS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COMPROMISOS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OBLIGACIONES      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PAGOS 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APR. SIN COMPROMETER ($)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161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Gastos de Funcionamiento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$507.066,77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$5.247,25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$501.819,51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$471.118,17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$426.191,09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$425.919,79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$30.701,34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Gastos de </a:t>
                      </a:r>
                      <a:r>
                        <a:rPr lang="es-E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Inversión 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$252.447,66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$68.448,61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$183.999,06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$178.549,13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$47.707,44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$47.499,73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$5.449,93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NOVIEMBRE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05851"/>
              </p:ext>
            </p:extLst>
          </p:nvPr>
        </p:nvGraphicFramePr>
        <p:xfrm>
          <a:off x="0" y="1"/>
          <a:ext cx="9143999" cy="401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NOVIEMBRE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72991"/>
              </p:ext>
            </p:extLst>
          </p:nvPr>
        </p:nvGraphicFramePr>
        <p:xfrm>
          <a:off x="0" y="1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82000" y="4232424"/>
            <a:ext cx="8580000" cy="75155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30 DE NOVIEMBRE DE 2020</a:t>
            </a:r>
          </a:p>
          <a:p>
            <a:pPr marL="0" lvl="0" indent="0"/>
            <a:endParaRPr lang="es-CO" sz="1400" dirty="0"/>
          </a:p>
          <a:p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1783"/>
              </p:ext>
            </p:extLst>
          </p:nvPr>
        </p:nvGraphicFramePr>
        <p:xfrm>
          <a:off x="0" y="77821"/>
          <a:ext cx="9017540" cy="415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3639</TotalTime>
  <Words>179</Words>
  <Application>Microsoft Office PowerPoint</Application>
  <PresentationFormat>Presentación en pantalla (16:9)</PresentationFormat>
  <Paragraphs>37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</vt:lpstr>
      <vt:lpstr>Montserrat</vt:lpstr>
      <vt:lpstr>Arial Narrow</vt:lpstr>
      <vt:lpstr>Calibri Light</vt:lpstr>
      <vt:lpstr>Office Theme</vt:lpstr>
      <vt:lpstr>SECCIÓN 3501 - MINISTERIO DE COMERCIO INDUSTRIA Y TURISMO                          EJECUCIÓN  PRESUPUESTAL  ACUMULADA CON CORTE AL 30 DE NOVIEMBRE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639</cp:revision>
  <cp:lastPrinted>2020-06-02T23:07:20Z</cp:lastPrinted>
  <dcterms:modified xsi:type="dcterms:W3CDTF">2020-12-03T23:10:13Z</dcterms:modified>
</cp:coreProperties>
</file>