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8"/>
      <p: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CC6600"/>
    <a:srgbClr val="3399FF"/>
    <a:srgbClr val="008080"/>
    <a:srgbClr val="CCFF33"/>
    <a:srgbClr val="FF9933"/>
    <a:srgbClr val="777777"/>
    <a:srgbClr val="38AA71"/>
    <a:srgbClr val="CFD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9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NIO%20%20DE%202020\GRAFICA%20SECCI&#210;N%2035-01%20MINCOMERCIO%20JUNIO%2030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NIO%20%20DE%202020\GRAFICA%20SECCI&#210;N%2035-01%20MINCOMERCIO%20JUNIO%2030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NIO%20%20DE%202020\GRAFICA%20SECCI&#210;N%2035-01%20MINCOMERCIO%20JUNIO%2030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JUNIO%20%20DE%202020\GRAFICA%20SECCI&#210;N%2035-01%20MINCOMERCIO%20JUNIO%2030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4241520"/>
        <c:axId val="254242304"/>
        <c:axId val="0"/>
      </c:bar3DChart>
      <c:catAx>
        <c:axId val="25424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4242304"/>
        <c:crosses val="autoZero"/>
        <c:auto val="1"/>
        <c:lblAlgn val="ctr"/>
        <c:lblOffset val="100"/>
        <c:noMultiLvlLbl val="0"/>
      </c:catAx>
      <c:valAx>
        <c:axId val="2542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424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4235640"/>
        <c:axId val="254237208"/>
      </c:lineChart>
      <c:catAx>
        <c:axId val="25423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4237208"/>
        <c:crosses val="autoZero"/>
        <c:auto val="1"/>
        <c:lblAlgn val="ctr"/>
        <c:lblOffset val="100"/>
        <c:noMultiLvlLbl val="0"/>
      </c:catAx>
      <c:valAx>
        <c:axId val="25423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42356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95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9563591778055"/>
          <c:y val="1.6481095353136795E-2"/>
          <c:w val="0.84240306146846378"/>
          <c:h val="0.7876760958552130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TOTAL!$J$18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TOTAL!$K$17:$Q$17</c:f>
              <c:strCache>
                <c:ptCount val="7"/>
                <c:pt idx="0">
                  <c:v>APR.VIGENTE 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</c:formatCode>
                <c:ptCount val="7"/>
                <c:pt idx="0">
                  <c:v>458832.76500000001</c:v>
                </c:pt>
                <c:pt idx="1">
                  <c:v>6554.5550000000003</c:v>
                </c:pt>
                <c:pt idx="2">
                  <c:v>452278.21</c:v>
                </c:pt>
                <c:pt idx="3">
                  <c:v>366034.2642350801</c:v>
                </c:pt>
                <c:pt idx="4">
                  <c:v>263086.98720517999</c:v>
                </c:pt>
                <c:pt idx="5">
                  <c:v>220276.91974277</c:v>
                </c:pt>
                <c:pt idx="6">
                  <c:v>86243.945764919918</c:v>
                </c:pt>
              </c:numCache>
            </c:numRef>
          </c:val>
        </c:ser>
        <c:ser>
          <c:idx val="1"/>
          <c:order val="1"/>
          <c:tx>
            <c:strRef>
              <c:f>TOTAL!$J$19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TOTAL!$K$17:$Q$17</c:f>
              <c:strCache>
                <c:ptCount val="7"/>
                <c:pt idx="0">
                  <c:v>APR.VIGENTE 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TOTAL!$K$19:$Q$19</c:f>
              <c:numCache>
                <c:formatCode>#,##0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115762.91905745999</c:v>
                </c:pt>
                <c:pt idx="4">
                  <c:v>8479.0352472399991</c:v>
                </c:pt>
                <c:pt idx="5">
                  <c:v>7970.1747932399994</c:v>
                </c:pt>
                <c:pt idx="6">
                  <c:v>68493.003403540002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880560"/>
        <c:axId val="251882520"/>
        <c:axId val="252040016"/>
      </c:bar3DChart>
      <c:catAx>
        <c:axId val="25188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882520"/>
        <c:crosses val="autoZero"/>
        <c:auto val="1"/>
        <c:lblAlgn val="ctr"/>
        <c:lblOffset val="100"/>
        <c:noMultiLvlLbl val="0"/>
      </c:catAx>
      <c:valAx>
        <c:axId val="25188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880560"/>
        <c:crosses val="autoZero"/>
        <c:crossBetween val="between"/>
      </c:valAx>
      <c:serAx>
        <c:axId val="252040016"/>
        <c:scaling>
          <c:orientation val="minMax"/>
        </c:scaling>
        <c:delete val="1"/>
        <c:axPos val="b"/>
        <c:majorTickMark val="none"/>
        <c:minorTickMark val="none"/>
        <c:tickLblPos val="nextTo"/>
        <c:crossAx val="25188252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GENERAL'!$J$23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GENERAL'!$K$22:$Q$22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GENERAL'!$K$23:$Q$23</c:f>
              <c:numCache>
                <c:formatCode>#,##0</c:formatCode>
                <c:ptCount val="7"/>
                <c:pt idx="0">
                  <c:v>443840.97600000002</c:v>
                </c:pt>
                <c:pt idx="1">
                  <c:v>6000</c:v>
                </c:pt>
                <c:pt idx="2">
                  <c:v>437840.97600000002</c:v>
                </c:pt>
                <c:pt idx="3">
                  <c:v>358871.02846157009</c:v>
                </c:pt>
                <c:pt idx="4">
                  <c:v>256871.80309931</c:v>
                </c:pt>
                <c:pt idx="5">
                  <c:v>214061.7356369</c:v>
                </c:pt>
                <c:pt idx="6">
                  <c:v>78969.947538429929</c:v>
                </c:pt>
              </c:numCache>
            </c:numRef>
          </c:val>
        </c:ser>
        <c:ser>
          <c:idx val="1"/>
          <c:order val="1"/>
          <c:tx>
            <c:strRef>
              <c:f>'GESTION GENERAL'!$J$24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CC33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GENERAL'!$K$22:$Q$22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GENERAL'!$K$24:$Q$24</c:f>
              <c:numCache>
                <c:formatCode>#,##0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110230.97372328</c:v>
                </c:pt>
                <c:pt idx="4">
                  <c:v>6835.4099022800001</c:v>
                </c:pt>
                <c:pt idx="5">
                  <c:v>6376.4625132800002</c:v>
                </c:pt>
                <c:pt idx="6">
                  <c:v>61804.360737720002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82912"/>
        <c:axId val="251883696"/>
        <c:axId val="0"/>
      </c:bar3DChart>
      <c:catAx>
        <c:axId val="2518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883696"/>
        <c:crosses val="autoZero"/>
        <c:auto val="1"/>
        <c:lblAlgn val="ctr"/>
        <c:lblOffset val="100"/>
        <c:noMultiLvlLbl val="0"/>
      </c:catAx>
      <c:valAx>
        <c:axId val="25188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88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030240"/>
        <c:axId val="323036120"/>
        <c:axId val="0"/>
      </c:bar3DChart>
      <c:catAx>
        <c:axId val="32303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6120"/>
        <c:crosses val="autoZero"/>
        <c:auto val="1"/>
        <c:lblAlgn val="ctr"/>
        <c:lblOffset val="100"/>
        <c:noMultiLvlLbl val="0"/>
      </c:catAx>
      <c:valAx>
        <c:axId val="32303612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0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DCE!$K$17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DCE!$L$16:$R$16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DCE!$L$17:$R$17</c:f>
              <c:numCache>
                <c:formatCode>#,##0</c:formatCode>
                <c:ptCount val="7"/>
                <c:pt idx="0">
                  <c:v>14991.789000000001</c:v>
                </c:pt>
                <c:pt idx="1">
                  <c:v>554.55499999999995</c:v>
                </c:pt>
                <c:pt idx="2">
                  <c:v>14437.234</c:v>
                </c:pt>
                <c:pt idx="3">
                  <c:v>7163.2357735100004</c:v>
                </c:pt>
                <c:pt idx="4">
                  <c:v>6215.1841058700002</c:v>
                </c:pt>
                <c:pt idx="5">
                  <c:v>6215.1841058700002</c:v>
                </c:pt>
                <c:pt idx="6">
                  <c:v>7273.99822649</c:v>
                </c:pt>
              </c:numCache>
            </c:numRef>
          </c:val>
        </c:ser>
        <c:ser>
          <c:idx val="1"/>
          <c:order val="1"/>
          <c:tx>
            <c:strRef>
              <c:f>DCE!$K$18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DCE!$L$16:$R$16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DCE!$L$18:$R$18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5531.9453341799999</c:v>
                </c:pt>
                <c:pt idx="4">
                  <c:v>1643.6253449600001</c:v>
                </c:pt>
                <c:pt idx="5">
                  <c:v>1593.7122799599999</c:v>
                </c:pt>
                <c:pt idx="6">
                  <c:v>6688.6426658199998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032592"/>
        <c:axId val="323035728"/>
        <c:axId val="0"/>
      </c:bar3DChart>
      <c:catAx>
        <c:axId val="32303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5728"/>
        <c:crosses val="autoZero"/>
        <c:auto val="1"/>
        <c:lblAlgn val="ctr"/>
        <c:lblOffset val="100"/>
        <c:noMultiLvlLbl val="0"/>
      </c:catAx>
      <c:valAx>
        <c:axId val="32303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2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862164485085878"/>
          <c:y val="1.8182666526950386E-2"/>
          <c:w val="0.71137835514914127"/>
          <c:h val="0.67311394749065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cat>
            <c:strRef>
              <c:f>Hoja1!$B$3:$G$3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APROPIACION SIN COMPROMETER</c:v>
                </c:pt>
              </c:strCache>
            </c:strRef>
          </c:cat>
          <c:val>
            <c:numRef>
              <c:f>Hoja1!$B$4:$G$4</c:f>
              <c:numCache>
                <c:formatCode>"$"#,##0;\-"$"#,##0</c:formatCode>
                <c:ptCount val="6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16640.259128310001</c:v>
                </c:pt>
                <c:pt idx="4">
                  <c:v>2721.1650000900004</c:v>
                </c:pt>
                <c:pt idx="5">
                  <c:v>8151.128871689999</c:v>
                </c:pt>
              </c:numCache>
            </c:numRef>
          </c:val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Hoja1!$B$3:$G$3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APROPIACION SIN COMPROMETER</c:v>
                </c:pt>
              </c:strCache>
            </c:strRef>
          </c:cat>
          <c:val>
            <c:numRef>
              <c:f>Hoja1!$B$5:$G$5</c:f>
              <c:numCache>
                <c:formatCode>"$"#,##0;\-"$"#,##0</c:formatCode>
                <c:ptCount val="6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36142.590171999997</c:v>
                </c:pt>
                <c:pt idx="4">
                  <c:v>4385.9991950000003</c:v>
                </c:pt>
                <c:pt idx="5">
                  <c:v>56540.666111999999</c:v>
                </c:pt>
              </c:numCache>
            </c:numRef>
          </c:val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Hoja1!$B$3:$G$3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APROPIACION SIN COMPROMETER</c:v>
                </c:pt>
              </c:strCache>
            </c:strRef>
          </c:cat>
          <c:val>
            <c:numRef>
              <c:f>Hoja1!$B$6:$G$6</c:f>
              <c:numCache>
                <c:formatCode>"$"#,##0;\-"$"#,##0</c:formatCode>
                <c:ptCount val="6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1830.1789096500002</c:v>
                </c:pt>
                <c:pt idx="4">
                  <c:v>682.81289564999997</c:v>
                </c:pt>
                <c:pt idx="5">
                  <c:v>1693.9422103499999</c:v>
                </c:pt>
              </c:numCache>
            </c:numRef>
          </c:val>
        </c:ser>
        <c:ser>
          <c:idx val="3"/>
          <c:order val="3"/>
          <c:tx>
            <c:strRef>
              <c:f>Hoja1!$A$7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Hoja1!$B$3:$G$3</c:f>
              <c:strCache>
                <c:ptCount val="6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APROPIACION SIN COMPROMETER</c:v>
                </c:pt>
              </c:strCache>
            </c:strRef>
          </c:cat>
          <c:val>
            <c:numRef>
              <c:f>Hoja1!$B$7:$G$7</c:f>
              <c:numCache>
                <c:formatCode>"$"#,##0;\-"$"#,##0</c:formatCode>
                <c:ptCount val="6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61149.890847499999</c:v>
                </c:pt>
                <c:pt idx="4">
                  <c:v>689.0581565</c:v>
                </c:pt>
                <c:pt idx="5">
                  <c:v>2107.2662095000001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036904"/>
        <c:axId val="323032984"/>
        <c:axId val="0"/>
      </c:bar3DChart>
      <c:catAx>
        <c:axId val="32303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2984"/>
        <c:crosses val="autoZero"/>
        <c:auto val="1"/>
        <c:lblAlgn val="ctr"/>
        <c:lblOffset val="100"/>
        <c:noMultiLvlLbl val="0"/>
      </c:catAx>
      <c:valAx>
        <c:axId val="32303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6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40782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75,69%   OBLIGADO 42,66%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JUNIO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6937"/>
              </p:ext>
            </p:extLst>
          </p:nvPr>
        </p:nvGraphicFramePr>
        <p:xfrm>
          <a:off x="0" y="1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627747"/>
              </p:ext>
            </p:extLst>
          </p:nvPr>
        </p:nvGraphicFramePr>
        <p:xfrm>
          <a:off x="1" y="1"/>
          <a:ext cx="9075906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30 DE JUNIO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35202"/>
              </p:ext>
            </p:extLst>
          </p:nvPr>
        </p:nvGraphicFramePr>
        <p:xfrm>
          <a:off x="68093" y="0"/>
          <a:ext cx="88716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JUNIO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89133"/>
              </p:ext>
            </p:extLst>
          </p:nvPr>
        </p:nvGraphicFramePr>
        <p:xfrm>
          <a:off x="145914" y="70701"/>
          <a:ext cx="8871625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361754"/>
              </p:ext>
            </p:extLst>
          </p:nvPr>
        </p:nvGraphicFramePr>
        <p:xfrm>
          <a:off x="0" y="1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30 DE JUNIO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662518"/>
              </p:ext>
            </p:extLst>
          </p:nvPr>
        </p:nvGraphicFramePr>
        <p:xfrm>
          <a:off x="0" y="0"/>
          <a:ext cx="9143999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118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Montserrat</vt:lpstr>
      <vt:lpstr>Calibri</vt:lpstr>
      <vt:lpstr>Office Theme</vt:lpstr>
      <vt:lpstr>SECCIÓN 3501 - MINISTERIO DE COMERCIO INDUSTRIA Y TURISMO                          EJECUCIÓN PRESUPUESTAL ACUMULADA CON CORTE AL 30 DE JUNIO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555</cp:revision>
  <cp:lastPrinted>2020-06-02T23:07:20Z</cp:lastPrinted>
  <dcterms:modified xsi:type="dcterms:W3CDTF">2020-07-02T22:51:44Z</dcterms:modified>
</cp:coreProperties>
</file>